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7" r:id="rId2"/>
    <p:sldId id="413" r:id="rId3"/>
    <p:sldId id="409" r:id="rId4"/>
    <p:sldId id="407" r:id="rId5"/>
    <p:sldId id="410" r:id="rId6"/>
    <p:sldId id="411" r:id="rId7"/>
    <p:sldId id="412" r:id="rId8"/>
    <p:sldId id="426" r:id="rId9"/>
    <p:sldId id="414" r:id="rId10"/>
    <p:sldId id="416" r:id="rId11"/>
    <p:sldId id="420" r:id="rId12"/>
    <p:sldId id="427" r:id="rId13"/>
    <p:sldId id="428" r:id="rId14"/>
    <p:sldId id="429" r:id="rId15"/>
    <p:sldId id="431" r:id="rId16"/>
    <p:sldId id="425" r:id="rId17"/>
    <p:sldId id="421" r:id="rId18"/>
    <p:sldId id="432" r:id="rId19"/>
    <p:sldId id="415" r:id="rId20"/>
    <p:sldId id="418" r:id="rId21"/>
    <p:sldId id="419" r:id="rId22"/>
    <p:sldId id="263" r:id="rId23"/>
    <p:sldId id="417" r:id="rId24"/>
    <p:sldId id="424" r:id="rId2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9" userDrawn="1">
          <p15:clr>
            <a:srgbClr val="A4A3A4"/>
          </p15:clr>
        </p15:guide>
        <p15:guide id="2" orient="horz" pos="3198" userDrawn="1">
          <p15:clr>
            <a:srgbClr val="A4A3A4"/>
          </p15:clr>
        </p15:guide>
        <p15:guide id="3" orient="horz" pos="3226" userDrawn="1">
          <p15:clr>
            <a:srgbClr val="A4A3A4"/>
          </p15:clr>
        </p15:guide>
        <p15:guide id="4" orient="horz" pos="2816" userDrawn="1">
          <p15:clr>
            <a:srgbClr val="A4A3A4"/>
          </p15:clr>
        </p15:guide>
        <p15:guide id="5" orient="horz" pos="1695" userDrawn="1">
          <p15:clr>
            <a:srgbClr val="A4A3A4"/>
          </p15:clr>
        </p15:guide>
        <p15:guide id="6" pos="30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372" userDrawn="1">
          <p15:clr>
            <a:srgbClr val="A4A3A4"/>
          </p15:clr>
        </p15:guide>
        <p15:guide id="9" pos="3687" userDrawn="1">
          <p15:clr>
            <a:srgbClr val="A4A3A4"/>
          </p15:clr>
        </p15:guide>
        <p15:guide id="10" pos="3991" userDrawn="1">
          <p15:clr>
            <a:srgbClr val="A4A3A4"/>
          </p15:clr>
        </p15:guide>
        <p15:guide id="11" orient="horz" pos="143" userDrawn="1">
          <p15:clr>
            <a:srgbClr val="A4A3A4"/>
          </p15:clr>
        </p15:guide>
        <p15:guide id="12" orient="horz" pos="4264" userDrawn="1">
          <p15:clr>
            <a:srgbClr val="A4A3A4"/>
          </p15:clr>
        </p15:guide>
        <p15:guide id="13" orient="horz" pos="4301" userDrawn="1">
          <p15:clr>
            <a:srgbClr val="A4A3A4"/>
          </p15:clr>
        </p15:guide>
        <p15:guide id="14" orient="horz" pos="3755" userDrawn="1">
          <p15:clr>
            <a:srgbClr val="A4A3A4"/>
          </p15:clr>
        </p15:guide>
        <p15:guide id="15" orient="horz" pos="2260" userDrawn="1">
          <p15:clr>
            <a:srgbClr val="A4A3A4"/>
          </p15:clr>
        </p15:guide>
        <p15:guide id="16" orient="horz" pos="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C1"/>
    <a:srgbClr val="002745"/>
    <a:srgbClr val="003C71"/>
    <a:srgbClr val="34657F"/>
    <a:srgbClr val="707372"/>
    <a:srgbClr val="BCBDC0"/>
    <a:srgbClr val="D6E0E5"/>
    <a:srgbClr val="41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2" autoAdjust="0"/>
    <p:restoredTop sz="87366" autoAdjust="0"/>
  </p:normalViewPr>
  <p:slideViewPr>
    <p:cSldViewPr snapToGrid="0" showGuides="1">
      <p:cViewPr varScale="1">
        <p:scale>
          <a:sx n="88" d="100"/>
          <a:sy n="88" d="100"/>
        </p:scale>
        <p:origin x="414" y="84"/>
      </p:cViewPr>
      <p:guideLst>
        <p:guide orient="horz" pos="539"/>
        <p:guide orient="horz" pos="3198"/>
        <p:guide orient="horz" pos="3226"/>
        <p:guide orient="horz" pos="2816"/>
        <p:guide orient="horz" pos="1695"/>
        <p:guide pos="303"/>
        <p:guide pos="3840"/>
        <p:guide pos="7372"/>
        <p:guide pos="3687"/>
        <p:guide pos="3991"/>
        <p:guide orient="horz" pos="143"/>
        <p:guide orient="horz" pos="4264"/>
        <p:guide orient="horz" pos="4301"/>
        <p:guide orient="horz" pos="3755"/>
        <p:guide orient="horz" pos="2260"/>
        <p:guide orient="horz" pos="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ED426-35BB-864F-8C8D-930F3F36D6E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9A57-CA1E-4D4E-BD1F-ABD9983C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26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E04C5B-FB35-4AAD-9D0D-9B8F3073C67B}" type="datetimeFigureOut">
              <a:rPr lang="en-US"/>
              <a:pPr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45C08A-95C8-4DCE-8AF2-6B7B84D47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2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5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Geneva" pitchFamily="120" charset="-128"/>
                <a:cs typeface="Geneva" charset="0"/>
              </a:rPr>
              <a:t>QUALITY score: This weighting is meant to give less weight to climate projections with high errors, and consecutively these climate projections are first excluded from the ensemble.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chemeClr val="bg1"/>
                </a:solidFill>
                <a:latin typeface="AdvPSTIM10-R"/>
              </a:rPr>
              <a:t>UNIQUENESS score: The distance between two climate projections in the space of principal components is a measure of interdependence.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chemeClr val="bg1"/>
              </a:solidFill>
              <a:latin typeface="AdvPSTIM10-R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chemeClr val="bg1"/>
                </a:solidFill>
                <a:latin typeface="AdvPSTIM10-R"/>
              </a:rPr>
              <a:t>IEQS is then combination of both</a:t>
            </a:r>
            <a:endParaRPr lang="en-AU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486" y="3831049"/>
            <a:ext cx="6867556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Presented by 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86" y="1293738"/>
            <a:ext cx="7409692" cy="937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Title slide with </a:t>
            </a:r>
          </a:p>
          <a:p>
            <a:pPr lvl="0"/>
            <a:r>
              <a:rPr lang="en-AU" dirty="0"/>
              <a:t>Background option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2765899"/>
            <a:ext cx="7031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pic>
        <p:nvPicPr>
          <p:cNvPr id="8" name="Picture 7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27248"/>
            <a:ext cx="1119716" cy="6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rt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3" y="5913966"/>
            <a:ext cx="8603796" cy="3937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800" cap="all" baseline="0"/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6552" y="296334"/>
            <a:ext cx="11510433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 b="1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6550" y="903818"/>
            <a:ext cx="5524500" cy="84895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kern="1200" baseline="0">
                <a:latin typeface="Arial"/>
              </a:defRPr>
            </a:lvl1pPr>
            <a:lvl2pPr marL="742950" indent="-285750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kern="1200" baseline="0">
                <a:latin typeface="Arial"/>
              </a:defRPr>
            </a:lvl2pPr>
            <a:lvl3pPr marL="1143000" indent="-228600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kern="1200" baseline="0">
                <a:latin typeface="Arial"/>
              </a:defRPr>
            </a:lvl3pPr>
            <a:lvl4pPr marL="1600200" indent="-228600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kern="1200" baseline="0">
                <a:latin typeface="Arial"/>
              </a:defRPr>
            </a:lvl4pPr>
            <a:lvl5pPr marL="2057400" indent="-228600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kern="1200" baseline="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605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6551" y="903819"/>
            <a:ext cx="8213135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Heading part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551" y="2776487"/>
            <a:ext cx="8213135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 b="0" i="0" cap="all" baseline="0">
                <a:solidFill>
                  <a:srgbClr val="41B3DC"/>
                </a:solidFill>
              </a:defRPr>
            </a:lvl1pPr>
          </a:lstStyle>
          <a:p>
            <a:pPr lvl="0"/>
            <a:r>
              <a:rPr lang="en-AU" dirty="0"/>
              <a:t>Heading part 2</a:t>
            </a:r>
          </a:p>
        </p:txBody>
      </p:sp>
    </p:spTree>
    <p:extLst>
      <p:ext uri="{BB962C8B-B14F-4D97-AF65-F5344CB8AC3E}">
        <p14:creationId xmlns:p14="http://schemas.microsoft.com/office/powerpoint/2010/main" val="168319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26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5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"/>
            <a:ext cx="5856816" cy="59605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486" y="1140886"/>
            <a:ext cx="5380567" cy="481964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78369" y="188251"/>
            <a:ext cx="53826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on left, picture on right</a:t>
            </a:r>
          </a:p>
        </p:txBody>
      </p:sp>
    </p:spTree>
    <p:extLst>
      <p:ext uri="{BB962C8B-B14F-4D97-AF65-F5344CB8AC3E}">
        <p14:creationId xmlns:p14="http://schemas.microsoft.com/office/powerpoint/2010/main" val="218346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"/>
            <a:ext cx="5856816" cy="59605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486" y="1140886"/>
            <a:ext cx="5380567" cy="481964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78369" y="188251"/>
            <a:ext cx="53826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on left, picture on right</a:t>
            </a:r>
          </a:p>
        </p:txBody>
      </p:sp>
    </p:spTree>
    <p:extLst>
      <p:ext uri="{BB962C8B-B14F-4D97-AF65-F5344CB8AC3E}">
        <p14:creationId xmlns:p14="http://schemas.microsoft.com/office/powerpoint/2010/main" val="218346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"/>
            <a:ext cx="5856816" cy="59605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486" y="1140886"/>
            <a:ext cx="5380567" cy="481964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78369" y="188251"/>
            <a:ext cx="53826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on left, picture on right</a:t>
            </a:r>
          </a:p>
        </p:txBody>
      </p:sp>
    </p:spTree>
    <p:extLst>
      <p:ext uri="{BB962C8B-B14F-4D97-AF65-F5344CB8AC3E}">
        <p14:creationId xmlns:p14="http://schemas.microsoft.com/office/powerpoint/2010/main" val="218346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"/>
            <a:ext cx="5856816" cy="59605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486" y="1140886"/>
            <a:ext cx="5380567" cy="481964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78369" y="188251"/>
            <a:ext cx="53826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on left, picture on right</a:t>
            </a:r>
          </a:p>
        </p:txBody>
      </p:sp>
    </p:spTree>
    <p:extLst>
      <p:ext uri="{BB962C8B-B14F-4D97-AF65-F5344CB8AC3E}">
        <p14:creationId xmlns:p14="http://schemas.microsoft.com/office/powerpoint/2010/main" val="2183469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"/>
            <a:ext cx="5856816" cy="59605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486" y="1140886"/>
            <a:ext cx="5380567" cy="481964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78369" y="188251"/>
            <a:ext cx="53826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on left, picture on right</a:t>
            </a:r>
          </a:p>
        </p:txBody>
      </p:sp>
    </p:spTree>
    <p:extLst>
      <p:ext uri="{BB962C8B-B14F-4D97-AF65-F5344CB8AC3E}">
        <p14:creationId xmlns:p14="http://schemas.microsoft.com/office/powerpoint/2010/main" val="218346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slide"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1193397" y="0"/>
            <a:ext cx="9797144" cy="4563936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87000"/>
                </a:srgbClr>
              </a:gs>
              <a:gs pos="100000">
                <a:srgbClr val="002745">
                  <a:alpha val="9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486" y="3831049"/>
            <a:ext cx="6867556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Presented by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86" y="1293738"/>
            <a:ext cx="7409692" cy="937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Title slide with </a:t>
            </a:r>
          </a:p>
          <a:p>
            <a:pPr lvl="0"/>
            <a:r>
              <a:rPr lang="en-AU" dirty="0"/>
              <a:t>photo background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2765899"/>
            <a:ext cx="7031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pic>
        <p:nvPicPr>
          <p:cNvPr id="13" name="Picture 12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226485"/>
            <a:ext cx="1464000" cy="6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9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0485" y="1140886"/>
            <a:ext cx="11222567" cy="4819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2" name="Picture 1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" y="47580"/>
            <a:ext cx="1040202" cy="6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6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"/>
            <a:ext cx="5856816" cy="59605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486" y="1140886"/>
            <a:ext cx="5380567" cy="4819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pic>
        <p:nvPicPr>
          <p:cNvPr id="6" name="Picture 5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5" y="226484"/>
            <a:ext cx="1449916" cy="7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6335186" y="1140884"/>
            <a:ext cx="5372100" cy="477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485" y="1140883"/>
            <a:ext cx="5380567" cy="4819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8" name="Picture 7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5" y="226484"/>
            <a:ext cx="1449916" cy="7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5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35184" y="1140884"/>
            <a:ext cx="5367867" cy="48196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3184" y="1140883"/>
            <a:ext cx="5367867" cy="48196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53172" y="226485"/>
            <a:ext cx="9462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6" name="Picture 5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5" y="226484"/>
            <a:ext cx="1449916" cy="7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9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86" y="1549481"/>
            <a:ext cx="74096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Thank you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2344267"/>
            <a:ext cx="7031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Any questions?</a:t>
            </a:r>
          </a:p>
        </p:txBody>
      </p:sp>
      <p:pic>
        <p:nvPicPr>
          <p:cNvPr id="10" name="Picture 9" descr="BM_stacked_(w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5" y="226484"/>
            <a:ext cx="1449916" cy="7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0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68947" y="5913967"/>
            <a:ext cx="7971400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8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68009" y="956733"/>
            <a:ext cx="4322519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1" cap="none">
                <a:solidFill>
                  <a:srgbClr val="41B3D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83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0784" y="5913966"/>
            <a:ext cx="8599563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8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0786" y="311150"/>
            <a:ext cx="11510433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53401" y="903819"/>
            <a:ext cx="5507652" cy="37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412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_MSLP_mainland.eps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r="4048"/>
          <a:stretch/>
        </p:blipFill>
        <p:spPr>
          <a:xfrm>
            <a:off x="0" y="43340"/>
            <a:ext cx="12192000" cy="681466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5" y="296335"/>
            <a:ext cx="11235265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84" r:id="rId3"/>
    <p:sldLayoutId id="2147483686" r:id="rId4"/>
    <p:sldLayoutId id="2147483687" r:id="rId5"/>
    <p:sldLayoutId id="2147483690" r:id="rId6"/>
    <p:sldLayoutId id="2147483691" r:id="rId7"/>
    <p:sldLayoutId id="2147483696" r:id="rId8"/>
    <p:sldLayoutId id="2147483699" r:id="rId9"/>
    <p:sldLayoutId id="2147483701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200" b="0" i="0" kern="1200" cap="none">
          <a:solidFill>
            <a:schemeClr val="bg1"/>
          </a:solidFill>
          <a:latin typeface="Open Sans"/>
          <a:ea typeface="Geneva" charset="0"/>
          <a:cs typeface="Open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0" marR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Arial"/>
        <a:buNone/>
        <a:tabLst/>
        <a:defRPr sz="1400" b="0" i="0" kern="1200" baseline="0">
          <a:solidFill>
            <a:srgbClr val="FFFFFF"/>
          </a:solidFill>
          <a:latin typeface="Open Sans"/>
          <a:ea typeface="Geneva" charset="0"/>
          <a:cs typeface="Open Sans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400" b="0" i="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400" b="0" i="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0" fontAlgn="base" hangingPunct="0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0" fontAlgn="base" hangingPunct="0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81A35-E827-49B0-9AD5-3169084F5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9" t="9361" r="12696" b="11518"/>
          <a:stretch/>
        </p:blipFill>
        <p:spPr>
          <a:xfrm>
            <a:off x="6452507" y="2780522"/>
            <a:ext cx="5364000" cy="3713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DFAC9F-1D3D-417C-9149-9B7081803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1" t="9693" r="13235" b="9527"/>
          <a:stretch/>
        </p:blipFill>
        <p:spPr>
          <a:xfrm>
            <a:off x="653143" y="2780522"/>
            <a:ext cx="5314950" cy="3729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284514" y="1619572"/>
            <a:ext cx="6149900" cy="818686"/>
          </a:xfrm>
        </p:spPr>
        <p:txBody>
          <a:bodyPr/>
          <a:lstStyle/>
          <a:p>
            <a:r>
              <a:rPr lang="en-US" sz="1600" dirty="0"/>
              <a:t>Dr Aurel Moise</a:t>
            </a:r>
            <a:r>
              <a:rPr lang="en-US" sz="1600" baseline="30000" dirty="0"/>
              <a:t>1</a:t>
            </a:r>
            <a:r>
              <a:rPr lang="en-US" sz="1600" dirty="0"/>
              <a:t>, Dr Clementine Dalelane</a:t>
            </a:r>
            <a:r>
              <a:rPr lang="en-US" sz="1600" baseline="30000" dirty="0"/>
              <a:t>2</a:t>
            </a:r>
          </a:p>
          <a:p>
            <a:endParaRPr lang="en-US" sz="1200" baseline="30000" dirty="0"/>
          </a:p>
          <a:p>
            <a:r>
              <a:rPr lang="en-US" sz="1200" baseline="30000" dirty="0"/>
              <a:t>1</a:t>
            </a:r>
            <a:r>
              <a:rPr lang="en-US" sz="1200" dirty="0"/>
              <a:t>Bureau of Meteorology Research Section, Melbourne, Australia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Deutscher </a:t>
            </a:r>
            <a:r>
              <a:rPr lang="en-US" sz="1200" dirty="0" err="1"/>
              <a:t>Wetterdienst</a:t>
            </a:r>
            <a:r>
              <a:rPr lang="en-US" sz="1200" dirty="0"/>
              <a:t> (DWD), Germany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84514" y="501711"/>
            <a:ext cx="10657115" cy="775597"/>
          </a:xfrm>
        </p:spPr>
        <p:txBody>
          <a:bodyPr/>
          <a:lstStyle/>
          <a:p>
            <a:r>
              <a:rPr lang="en-US" sz="2800" dirty="0"/>
              <a:t>Objective method for building a reduced ensemble for climate change projections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822873" y="6599398"/>
            <a:ext cx="3369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Bureau Annual Workshop –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9192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Example 1 :  regional projections Germany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C2BB3-3468-4D23-BA98-25B124BD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71"/>
          <a:stretch/>
        </p:blipFill>
        <p:spPr>
          <a:xfrm>
            <a:off x="5804194" y="921810"/>
            <a:ext cx="5930606" cy="48817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5DDC06-F9F1-4114-ACBF-C02086386F43}"/>
              </a:ext>
            </a:extLst>
          </p:cNvPr>
          <p:cNvSpPr/>
          <p:nvPr/>
        </p:nvSpPr>
        <p:spPr>
          <a:xfrm>
            <a:off x="5804194" y="5803556"/>
            <a:ext cx="5930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dirty="0">
                <a:solidFill>
                  <a:schemeClr val="bg1"/>
                </a:solidFill>
                <a:latin typeface="AdvPSTIM10-R"/>
              </a:rPr>
              <a:t>Ensemble spread of </a:t>
            </a:r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dvPSTIM10-R"/>
              </a:rPr>
              <a:t>SURFACE AIR TEMPERATURE</a:t>
            </a:r>
            <a:r>
              <a:rPr lang="en-AU" dirty="0">
                <a:solidFill>
                  <a:schemeClr val="bg1"/>
                </a:solidFill>
                <a:latin typeface="AdvPSTIM10-R"/>
              </a:rPr>
              <a:t> climate change signal per season (rows) depending on the number of climate projections (columns) for future period 2071–2100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E9996-5637-437C-BDB3-FDF4609D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50" y="2114036"/>
            <a:ext cx="3058714" cy="2136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2CF10D-A31F-47C4-9F07-9C77B7BAF3BC}"/>
              </a:ext>
            </a:extLst>
          </p:cNvPr>
          <p:cNvSpPr/>
          <p:nvPr/>
        </p:nvSpPr>
        <p:spPr>
          <a:xfrm>
            <a:off x="565334" y="1467705"/>
            <a:ext cx="3058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dvPSTIM10-R"/>
              </a:rPr>
              <a:t>IEQS</a:t>
            </a:r>
            <a:r>
              <a:rPr lang="en-AU" dirty="0">
                <a:solidFill>
                  <a:schemeClr val="bg1"/>
                </a:solidFill>
                <a:latin typeface="AdvPSTIM10-R"/>
              </a:rPr>
              <a:t> for decreasing number of ensemble members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Example 1 :  regional projections Germany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7BC08D-7094-40F1-889A-F868EAEC3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37"/>
          <a:stretch/>
        </p:blipFill>
        <p:spPr>
          <a:xfrm>
            <a:off x="5976258" y="921810"/>
            <a:ext cx="5929200" cy="49408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98A7E2-356B-479E-B390-5DDC7A60664F}"/>
              </a:ext>
            </a:extLst>
          </p:cNvPr>
          <p:cNvSpPr/>
          <p:nvPr/>
        </p:nvSpPr>
        <p:spPr>
          <a:xfrm>
            <a:off x="5974852" y="5853723"/>
            <a:ext cx="5930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dirty="0">
                <a:solidFill>
                  <a:schemeClr val="bg1"/>
                </a:solidFill>
                <a:latin typeface="AdvPSTIM10-R"/>
              </a:rPr>
              <a:t>Ensemble spread of </a:t>
            </a:r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dvPSTIM10-R"/>
              </a:rPr>
              <a:t>PRECIPITATION</a:t>
            </a:r>
            <a:r>
              <a:rPr lang="en-AU" dirty="0">
                <a:solidFill>
                  <a:schemeClr val="bg1"/>
                </a:solidFill>
                <a:latin typeface="AdvPSTIM10-R"/>
              </a:rPr>
              <a:t> climate change signal per season (rows) depending on the number of climate projections (columns) for future period 2071–2100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60759-5986-4560-8C82-B84B23B3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50" y="2824612"/>
            <a:ext cx="3060000" cy="2049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D24B00-51CF-40FD-83FA-239AA8E6DCB1}"/>
              </a:ext>
            </a:extLst>
          </p:cNvPr>
          <p:cNvSpPr/>
          <p:nvPr/>
        </p:nvSpPr>
        <p:spPr>
          <a:xfrm>
            <a:off x="489134" y="1901282"/>
            <a:ext cx="4278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dvPSTIM10-R"/>
              </a:rPr>
              <a:t>Aggregated </a:t>
            </a:r>
            <a:r>
              <a:rPr lang="en-AU" dirty="0">
                <a:solidFill>
                  <a:schemeClr val="accent3">
                    <a:lumMod val="60000"/>
                    <a:lumOff val="40000"/>
                  </a:schemeClr>
                </a:solidFill>
                <a:latin typeface="AdvPSTIM10-R"/>
              </a:rPr>
              <a:t>explained variance </a:t>
            </a:r>
            <a:r>
              <a:rPr lang="en-AU" dirty="0">
                <a:solidFill>
                  <a:schemeClr val="bg1"/>
                </a:solidFill>
                <a:latin typeface="AdvPSTIM10-R"/>
              </a:rPr>
              <a:t>of the PCs of the matrix of changes between the periods 1971–2000 and 2071–2100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Example 1:  regional projections Germany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ADD361-115B-4B30-B300-03A3EA30D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93701"/>
              </p:ext>
            </p:extLst>
          </p:nvPr>
        </p:nvGraphicFramePr>
        <p:xfrm>
          <a:off x="1721757" y="2546321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871">
                  <a:extLst>
                    <a:ext uri="{9D8B030D-6E8A-4147-A177-3AD203B41FA5}">
                      <a16:colId xmlns:a16="http://schemas.microsoft.com/office/drawing/2014/main" val="3207289241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3732381514"/>
                    </a:ext>
                  </a:extLst>
                </a:gridCol>
                <a:gridCol w="2077357">
                  <a:extLst>
                    <a:ext uri="{9D8B030D-6E8A-4147-A177-3AD203B41FA5}">
                      <a16:colId xmlns:a16="http://schemas.microsoft.com/office/drawing/2014/main" val="1438135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2021 - 2050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2071 – 2100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Mean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99.3%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7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0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R95pTOT – extreme 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5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HUSS - spec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8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RSDS – surface 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04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91.0%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97.0%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76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5B5A944-D5F0-4D2E-9BBC-34AC964E4382}"/>
              </a:ext>
            </a:extLst>
          </p:cNvPr>
          <p:cNvSpPr/>
          <p:nvPr/>
        </p:nvSpPr>
        <p:spPr>
          <a:xfrm>
            <a:off x="1189264" y="1266105"/>
            <a:ext cx="10052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dvPSTIM10-R"/>
              </a:rPr>
              <a:t>Remaining spread per variable (%) from only 7 climate projections, and two future periods, aggregated over the whole area and all seasons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Example 1:  regional projections Germany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E27A6-2230-4022-904A-41EE8DDF9282}"/>
              </a:ext>
            </a:extLst>
          </p:cNvPr>
          <p:cNvSpPr/>
          <p:nvPr/>
        </p:nvSpPr>
        <p:spPr>
          <a:xfrm>
            <a:off x="1654345" y="821842"/>
            <a:ext cx="1005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AdvPSTIM10-R"/>
              </a:rPr>
              <a:t>Dependencies on procedure for the reduction to 7 climate projections:</a:t>
            </a:r>
            <a:endParaRPr lang="en-A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483E2-FC14-491C-B98B-DBA058B48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733" y="1371854"/>
            <a:ext cx="6954533" cy="47328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E767F-D5CF-4457-9F73-796C39264105}"/>
              </a:ext>
            </a:extLst>
          </p:cNvPr>
          <p:cNvSpPr/>
          <p:nvPr/>
        </p:nvSpPr>
        <p:spPr>
          <a:xfrm>
            <a:off x="689957" y="1656824"/>
            <a:ext cx="1928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dvPSTIM10-R"/>
              </a:rPr>
              <a:t>Varying input variables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F6024-2F9F-4ADD-81D2-9CFD963EFDCB}"/>
              </a:ext>
            </a:extLst>
          </p:cNvPr>
          <p:cNvSpPr/>
          <p:nvPr/>
        </p:nvSpPr>
        <p:spPr>
          <a:xfrm>
            <a:off x="9844843" y="1371854"/>
            <a:ext cx="1928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dvPSTIM10-R"/>
              </a:rPr>
              <a:t>Varying spatial aggregation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510209-134A-4F3B-BE01-DC88BD152BCB}"/>
              </a:ext>
            </a:extLst>
          </p:cNvPr>
          <p:cNvSpPr/>
          <p:nvPr/>
        </p:nvSpPr>
        <p:spPr>
          <a:xfrm>
            <a:off x="9844843" y="4084338"/>
            <a:ext cx="1928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dvPSTIM10-R"/>
              </a:rPr>
              <a:t>Varying number of PC's considered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32145F-012F-4158-AEB3-5524F36458E5}"/>
              </a:ext>
            </a:extLst>
          </p:cNvPr>
          <p:cNvSpPr/>
          <p:nvPr/>
        </p:nvSpPr>
        <p:spPr>
          <a:xfrm>
            <a:off x="885475" y="4000847"/>
            <a:ext cx="1537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dvPSTIM10-R"/>
              </a:rPr>
              <a:t>Varying periods included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Example 1:  regional projections Germany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1B1604-9833-4ADA-B431-66A247BA242C}"/>
              </a:ext>
            </a:extLst>
          </p:cNvPr>
          <p:cNvSpPr/>
          <p:nvPr/>
        </p:nvSpPr>
        <p:spPr>
          <a:xfrm>
            <a:off x="1189264" y="1266105"/>
            <a:ext cx="10052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AdvPSTIM10-R"/>
              </a:rPr>
              <a:t>Weighting vs not-weighting (purple against blue bars)</a:t>
            </a:r>
          </a:p>
          <a:p>
            <a:r>
              <a:rPr lang="en-A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AdvPSTIM10-R"/>
              </a:rPr>
              <a:t>Comparing spread in change with MSE against OBS (solid against dashed)</a:t>
            </a:r>
            <a:endParaRPr lang="en-A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DA94C6-C658-470E-A21F-9E1841393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442" y="2441397"/>
            <a:ext cx="5260826" cy="33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5095066" y="2707068"/>
            <a:ext cx="46694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4000" dirty="0"/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41598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Example 2:  regional projections Germany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F01A8-777A-42C6-BFC2-9E6C9AF9FA56}"/>
              </a:ext>
            </a:extLst>
          </p:cNvPr>
          <p:cNvSpPr/>
          <p:nvPr/>
        </p:nvSpPr>
        <p:spPr>
          <a:xfrm>
            <a:off x="642258" y="921810"/>
            <a:ext cx="1065711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43</a:t>
            </a:r>
            <a:r>
              <a:rPr lang="en-A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projections </a:t>
            </a:r>
            <a:r>
              <a:rPr lang="en-A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from Euro-CORDEX and </a:t>
            </a:r>
            <a:r>
              <a:rPr lang="en-AU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ReKliEs</a:t>
            </a:r>
            <a:r>
              <a:rPr lang="en-A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-De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Varying combinations of 8 GCMs and 8 RCMs (dynamical and statistical)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Arbitrary, unbalanced selection, interdependent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Ensemble of opportunity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Reduction to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sub-ensemble with 9 projections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little loss in spread compared to full ensemble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1197429" y="7410"/>
            <a:ext cx="108748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ReKliEs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-De</a:t>
            </a:r>
            <a:r>
              <a:rPr lang="en-US" sz="2800" dirty="0"/>
              <a:t> = Regional Climate Projections Ensemble for Germany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9F700-2843-4599-B6BD-1FA706658A4E}"/>
              </a:ext>
            </a:extLst>
          </p:cNvPr>
          <p:cNvSpPr/>
          <p:nvPr/>
        </p:nvSpPr>
        <p:spPr>
          <a:xfrm>
            <a:off x="272141" y="1553182"/>
            <a:ext cx="4920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MetaCompPro-Normal"/>
              </a:rPr>
              <a:t>Under the European initiative EURO-CORDEX (Coordinated Downscaling experiment for Europe) several of these global simulations have been regionalized using (dynamic) regional climate models.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>
              <a:solidFill>
                <a:schemeClr val="bg1"/>
              </a:solidFill>
              <a:latin typeface="MetaCompPro-Norm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MetaCompPro-Normal"/>
              </a:rPr>
              <a:t>These simulations were augmented by further simulations done under </a:t>
            </a:r>
            <a:r>
              <a:rPr lang="en-AU" sz="2400" dirty="0" err="1">
                <a:solidFill>
                  <a:schemeClr val="bg1"/>
                </a:solidFill>
                <a:latin typeface="MetaCompPro-Normal"/>
              </a:rPr>
              <a:t>ReKliEs</a:t>
            </a:r>
            <a:r>
              <a:rPr lang="en-AU" sz="2400" dirty="0">
                <a:solidFill>
                  <a:schemeClr val="bg1"/>
                </a:solidFill>
                <a:latin typeface="MetaCompPro-Normal"/>
              </a:rPr>
              <a:t>-De (some Europe wide, some only for Germany)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C8E42-FD6D-4967-BA6B-563BE5479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269" y="1335467"/>
            <a:ext cx="6674988" cy="51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Example 2:  regional projections Germany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F01A8-777A-42C6-BFC2-9E6C9AF9FA56}"/>
              </a:ext>
            </a:extLst>
          </p:cNvPr>
          <p:cNvSpPr/>
          <p:nvPr/>
        </p:nvSpPr>
        <p:spPr>
          <a:xfrm>
            <a:off x="642258" y="921810"/>
            <a:ext cx="1065711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43</a:t>
            </a:r>
            <a:r>
              <a:rPr lang="en-A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projections </a:t>
            </a:r>
            <a:r>
              <a:rPr lang="en-A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from Euro-CORDEX and </a:t>
            </a:r>
            <a:r>
              <a:rPr lang="en-AU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ReKliEs</a:t>
            </a:r>
            <a:r>
              <a:rPr lang="en-A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-De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Varying combinations of 8 GCMs and 8 RCMs (dynamical and statistical)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Arbitrary, unbalanced selection, interdependent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Ensemble of opportunity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Reduction to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sub-ensemble with 9 projections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little loss in spread compared to full ensemble</a:t>
            </a:r>
            <a:endParaRPr lang="en-A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ADD361-115B-4B30-B300-03A3EA30D7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06815" y="3634892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871">
                  <a:extLst>
                    <a:ext uri="{9D8B030D-6E8A-4147-A177-3AD203B41FA5}">
                      <a16:colId xmlns:a16="http://schemas.microsoft.com/office/drawing/2014/main" val="3207289241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3732381514"/>
                    </a:ext>
                  </a:extLst>
                </a:gridCol>
                <a:gridCol w="2077357">
                  <a:extLst>
                    <a:ext uri="{9D8B030D-6E8A-4147-A177-3AD203B41FA5}">
                      <a16:colId xmlns:a16="http://schemas.microsoft.com/office/drawing/2014/main" val="1438135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2021 - 2050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2071 – 2100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Mean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92.2%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7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0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Extreme </a:t>
                      </a:r>
                      <a:r>
                        <a:rPr lang="en-AU" dirty="0" err="1"/>
                        <a:t>precip</a:t>
                      </a:r>
                      <a:r>
                        <a:rPr lang="en-AU" dirty="0"/>
                        <a:t>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5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Precip</a:t>
                      </a:r>
                      <a:r>
                        <a:rPr lang="en-AU" dirty="0"/>
                        <a:t> persistence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8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Mean wind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04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13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0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Example:  regional projections Germany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5B5E14-7B9F-45FA-8FFD-328C34E066D0}"/>
              </a:ext>
            </a:extLst>
          </p:cNvPr>
          <p:cNvGrpSpPr/>
          <p:nvPr/>
        </p:nvGrpSpPr>
        <p:grpSpPr>
          <a:xfrm>
            <a:off x="6061485" y="836334"/>
            <a:ext cx="5975719" cy="5748364"/>
            <a:chOff x="6061485" y="836334"/>
            <a:chExt cx="5975719" cy="57483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8FFF0EE-63A4-43C8-A738-342247948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1485" y="836334"/>
              <a:ext cx="5975719" cy="57483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62356B-4B71-41DC-8C42-F698B1F6BAC9}"/>
                </a:ext>
              </a:extLst>
            </p:cNvPr>
            <p:cNvSpPr/>
            <p:nvPr/>
          </p:nvSpPr>
          <p:spPr>
            <a:xfrm>
              <a:off x="7820854" y="862564"/>
              <a:ext cx="231024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r>
                <a:rPr lang="en-AU" sz="1600" dirty="0">
                  <a:solidFill>
                    <a:srgbClr val="7F7F7F"/>
                  </a:solidFill>
                  <a:latin typeface="Arial" panose="020B0604020202020204" pitchFamily="34" charset="0"/>
                </a:rPr>
                <a:t>    spread 2071-2100    </a:t>
              </a:r>
              <a:endParaRPr lang="en-AU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608651-35DC-4262-8915-6F68534CCD7D}"/>
                </a:ext>
              </a:extLst>
            </p:cNvPr>
            <p:cNvSpPr/>
            <p:nvPr/>
          </p:nvSpPr>
          <p:spPr>
            <a:xfrm>
              <a:off x="6383246" y="5592614"/>
              <a:ext cx="52261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AU" sz="1400" dirty="0">
                  <a:solidFill>
                    <a:srgbClr val="7F7F7F"/>
                  </a:solidFill>
                  <a:latin typeface="Arial" panose="020B0604020202020204" pitchFamily="34" charset="0"/>
                </a:rPr>
                <a:t>temperature   precipitation     extremes     persistence         wind</a:t>
              </a:r>
              <a:endParaRPr lang="en-AU" sz="140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3471DEB-92B4-4D5A-A3C8-A6CDDE55E979}"/>
              </a:ext>
            </a:extLst>
          </p:cNvPr>
          <p:cNvSpPr/>
          <p:nvPr/>
        </p:nvSpPr>
        <p:spPr>
          <a:xfrm>
            <a:off x="260534" y="2472382"/>
            <a:ext cx="46894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9 out of 43 projections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9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Spread of reduced compared to full ensemble in regional and seasonal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BE90C-DE5D-469A-A5C7-8202B6E3227D}"/>
              </a:ext>
            </a:extLst>
          </p:cNvPr>
          <p:cNvSpPr/>
          <p:nvPr/>
        </p:nvSpPr>
        <p:spPr>
          <a:xfrm>
            <a:off x="260534" y="985674"/>
            <a:ext cx="5037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Reduced ensemble for Germany</a:t>
            </a:r>
            <a:endParaRPr lang="en-A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7B2479-6D5B-411E-A9C9-7AF62A5FE3E5}"/>
              </a:ext>
            </a:extLst>
          </p:cNvPr>
          <p:cNvSpPr/>
          <p:nvPr/>
        </p:nvSpPr>
        <p:spPr>
          <a:xfrm>
            <a:off x="2211842" y="1662037"/>
            <a:ext cx="8488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dirty="0">
                <a:solidFill>
                  <a:schemeClr val="bg1"/>
                </a:solidFill>
                <a:cs typeface="Calibri" panose="020F0502020204030204" pitchFamily="34" charset="0"/>
              </a:rPr>
              <a:t>Ensembles of climate projections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Concept of probability in climate projections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Redundancy in ensembles of opportunity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Adjustment of redundancy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 reduced ensemble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Ensemble reduction -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solidFill>
                  <a:schemeClr val="bg1"/>
                </a:solidFill>
              </a:rPr>
              <a:t>Examples:  </a:t>
            </a:r>
            <a:r>
              <a:rPr lang="en-US" sz="2800" dirty="0">
                <a:solidFill>
                  <a:schemeClr val="bg1"/>
                </a:solidFill>
              </a:rPr>
              <a:t>regional projections Germany</a:t>
            </a:r>
          </a:p>
          <a:p>
            <a:endParaRPr lang="en-US" sz="28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Spread scatterplots DJF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4AC06F-5B7F-46EA-8154-A6E8D36BF704}"/>
              </a:ext>
            </a:extLst>
          </p:cNvPr>
          <p:cNvSpPr/>
          <p:nvPr/>
        </p:nvSpPr>
        <p:spPr>
          <a:xfrm>
            <a:off x="685799" y="1440303"/>
            <a:ext cx="441960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Reduced ensemble for</a:t>
            </a:r>
          </a:p>
          <a:p>
            <a:r>
              <a:rPr lang="en-A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Germany</a:t>
            </a:r>
          </a:p>
          <a:p>
            <a:endParaRPr lang="en-A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WINTER (DJF) mean climate change signals for Germany:  reduced compared to full ensemble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9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Spread in both extreme and moderate climate change signals well covered</a:t>
            </a:r>
            <a:endParaRPr lang="en-AU" sz="24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C51718-1826-4C15-85B8-9F085727397F}"/>
              </a:ext>
            </a:extLst>
          </p:cNvPr>
          <p:cNvGrpSpPr/>
          <p:nvPr/>
        </p:nvGrpSpPr>
        <p:grpSpPr>
          <a:xfrm>
            <a:off x="5750507" y="634763"/>
            <a:ext cx="6407523" cy="6152676"/>
            <a:chOff x="5750507" y="634763"/>
            <a:chExt cx="6407523" cy="615267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A72BED9-7716-481A-AA82-EB7C10ADA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2715" y="634763"/>
              <a:ext cx="6397200" cy="606701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39A8FB-A275-449E-AB65-AF6AE4EAA9D4}"/>
                </a:ext>
              </a:extLst>
            </p:cNvPr>
            <p:cNvSpPr/>
            <p:nvPr/>
          </p:nvSpPr>
          <p:spPr>
            <a:xfrm rot="16200000">
              <a:off x="3161676" y="3574464"/>
              <a:ext cx="56044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AU" sz="1400" dirty="0">
                  <a:solidFill>
                    <a:srgbClr val="7F7F7F"/>
                  </a:solidFill>
                  <a:latin typeface="Arial" panose="020B0604020202020204" pitchFamily="34" charset="0"/>
                </a:rPr>
                <a:t>    wind speed            persistence           extreme             precipitation</a:t>
              </a:r>
              <a:endParaRPr lang="en-AU" sz="1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E3825A-0F0E-413E-BF7C-FB5E7698E1A5}"/>
                </a:ext>
              </a:extLst>
            </p:cNvPr>
            <p:cNvSpPr/>
            <p:nvPr/>
          </p:nvSpPr>
          <p:spPr>
            <a:xfrm>
              <a:off x="5750507" y="6571995"/>
              <a:ext cx="640752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r>
                <a:rPr lang="en-AU" sz="1400" dirty="0">
                  <a:solidFill>
                    <a:srgbClr val="7F7F7F"/>
                  </a:solidFill>
                  <a:latin typeface="Arial" panose="020B0604020202020204" pitchFamily="34" charset="0"/>
                </a:rPr>
                <a:t>               temperature          precipitation          extreme              persistence      </a:t>
              </a:r>
              <a:endParaRPr lang="en-A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00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Summary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35A7D7-26BF-4DC9-A758-6CF1CB51AE58}"/>
              </a:ext>
            </a:extLst>
          </p:cNvPr>
          <p:cNvSpPr/>
          <p:nvPr/>
        </p:nvSpPr>
        <p:spPr>
          <a:xfrm>
            <a:off x="718457" y="1187543"/>
            <a:ext cx="101128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Service for Users of regional climate change projections</a:t>
            </a:r>
            <a:endParaRPr lang="en-AU" sz="2800" b="1" dirty="0">
              <a:solidFill>
                <a:schemeClr val="accent3">
                  <a:lumMod val="60000"/>
                  <a:lumOff val="40000"/>
                </a:schemeClr>
              </a:solidFill>
              <a:latin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Data for impact modelling (RCP8.5, RCP4.5, RCP2.6)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Spread of full ensemble covered by small number of projections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No quality ranking, no quantification of uncertainty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0C074-607B-4884-8587-7FBD7574FEF6}"/>
              </a:ext>
            </a:extLst>
          </p:cNvPr>
          <p:cNvSpPr/>
          <p:nvPr/>
        </p:nvSpPr>
        <p:spPr>
          <a:xfrm>
            <a:off x="827314" y="3393051"/>
            <a:ext cx="96665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Ongoing/planned work:</a:t>
            </a:r>
          </a:p>
          <a:p>
            <a:r>
              <a:rPr lang="en-AU" sz="2400" b="1" dirty="0">
                <a:solidFill>
                  <a:schemeClr val="bg1"/>
                </a:solidFill>
                <a:cs typeface="Calibri" panose="020F0502020204030204" pitchFamily="34" charset="0"/>
              </a:rPr>
              <a:t>Testing </a:t>
            </a:r>
            <a:r>
              <a:rPr lang="en-AU" sz="2400" dirty="0">
                <a:solidFill>
                  <a:schemeClr val="bg1"/>
                </a:solidFill>
                <a:cs typeface="Calibri" panose="020F0502020204030204" pitchFamily="34" charset="0"/>
              </a:rPr>
              <a:t>of scheme for Australia using existing climate change projections for Australia (CMIP5)</a:t>
            </a:r>
          </a:p>
          <a:p>
            <a:r>
              <a:rPr lang="en-AU" sz="2400" dirty="0">
                <a:solidFill>
                  <a:schemeClr val="bg1"/>
                </a:solidFill>
                <a:cs typeface="Calibri" panose="020F0502020204030204" pitchFamily="34" charset="0"/>
              </a:rPr>
              <a:t>Compare reduced ensemble with </a:t>
            </a:r>
            <a:r>
              <a:rPr lang="en-AU" sz="2400" dirty="0" err="1">
                <a:solidFill>
                  <a:schemeClr val="bg1"/>
                </a:solidFill>
                <a:cs typeface="Calibri" panose="020F0502020204030204" pitchFamily="34" charset="0"/>
              </a:rPr>
              <a:t>CCiA</a:t>
            </a:r>
            <a:r>
              <a:rPr lang="en-AU" sz="2400" dirty="0">
                <a:solidFill>
                  <a:schemeClr val="bg1"/>
                </a:solidFill>
                <a:cs typeface="Calibri" panose="020F0502020204030204" pitchFamily="34" charset="0"/>
              </a:rPr>
              <a:t> work</a:t>
            </a:r>
          </a:p>
          <a:p>
            <a:r>
              <a:rPr lang="en-AU" sz="2400" dirty="0">
                <a:solidFill>
                  <a:schemeClr val="bg1"/>
                </a:solidFill>
                <a:cs typeface="Calibri" panose="020F0502020204030204" pitchFamily="34" charset="0"/>
              </a:rPr>
              <a:t>Extension to CMIP6</a:t>
            </a:r>
          </a:p>
        </p:txBody>
      </p:sp>
    </p:spTree>
    <p:extLst>
      <p:ext uri="{BB962C8B-B14F-4D97-AF65-F5344CB8AC3E}">
        <p14:creationId xmlns:p14="http://schemas.microsoft.com/office/powerpoint/2010/main" val="40435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896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Extra Slides – Spread scatterplots JJA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7D44C8-5FFF-4814-AD65-D42D125DEDE2}"/>
              </a:ext>
            </a:extLst>
          </p:cNvPr>
          <p:cNvSpPr/>
          <p:nvPr/>
        </p:nvSpPr>
        <p:spPr>
          <a:xfrm>
            <a:off x="666346" y="1442321"/>
            <a:ext cx="451525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Reduced ensemble for</a:t>
            </a:r>
          </a:p>
          <a:p>
            <a:r>
              <a:rPr lang="en-A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Germany</a:t>
            </a:r>
          </a:p>
          <a:p>
            <a:endParaRPr lang="en-AU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SUMMER (JJA) mean climate change signals for Germany:  reduced compared to full ensemble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AU" sz="9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Spread in both extreme and moderate climate change signals well covered</a:t>
            </a:r>
            <a:endParaRPr lang="en-AU" sz="24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DCBEF1-ED2A-4995-83AD-A5DAA827C64D}"/>
              </a:ext>
            </a:extLst>
          </p:cNvPr>
          <p:cNvGrpSpPr/>
          <p:nvPr/>
        </p:nvGrpSpPr>
        <p:grpSpPr>
          <a:xfrm>
            <a:off x="5717849" y="643439"/>
            <a:ext cx="6407523" cy="6144000"/>
            <a:chOff x="5717849" y="643439"/>
            <a:chExt cx="6407523" cy="6144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68AF956-489B-4088-A2A6-6E5E98604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0058" y="643439"/>
              <a:ext cx="6395744" cy="60656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6AEBAC-572B-43BF-8ADE-292D7F46054F}"/>
                </a:ext>
              </a:extLst>
            </p:cNvPr>
            <p:cNvSpPr/>
            <p:nvPr/>
          </p:nvSpPr>
          <p:spPr>
            <a:xfrm rot="16200000">
              <a:off x="3161676" y="3715982"/>
              <a:ext cx="56044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AU" sz="1400" dirty="0">
                  <a:solidFill>
                    <a:srgbClr val="7F7F7F"/>
                  </a:solidFill>
                  <a:latin typeface="Arial" panose="020B0604020202020204" pitchFamily="34" charset="0"/>
                </a:rPr>
                <a:t>    wind speed            persistence           extreme             precipitation</a:t>
              </a:r>
              <a:endParaRPr lang="en-AU" sz="1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4E700D-0B39-4D96-851E-D5821EAA7221}"/>
                </a:ext>
              </a:extLst>
            </p:cNvPr>
            <p:cNvSpPr/>
            <p:nvPr/>
          </p:nvSpPr>
          <p:spPr>
            <a:xfrm>
              <a:off x="5717849" y="6571995"/>
              <a:ext cx="640752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r>
                <a:rPr lang="en-AU" sz="1400" dirty="0">
                  <a:solidFill>
                    <a:srgbClr val="7F7F7F"/>
                  </a:solidFill>
                  <a:latin typeface="Arial" panose="020B0604020202020204" pitchFamily="34" charset="0"/>
                </a:rPr>
                <a:t>               temperature          precipitation          extreme              persistence      </a:t>
              </a:r>
              <a:endParaRPr lang="en-A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09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Extra slides – GCM-RCM matrix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2A666-DC89-431B-8967-562416666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04" y="1025978"/>
            <a:ext cx="87058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879" y="7410"/>
            <a:ext cx="7096934" cy="914400"/>
          </a:xfrm>
        </p:spPr>
        <p:txBody>
          <a:bodyPr/>
          <a:lstStyle/>
          <a:p>
            <a:r>
              <a:rPr lang="en-US" sz="2800" dirty="0"/>
              <a:t>Ensembles of climate projections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68ED92-1AD4-4BB5-8DEC-25FE4E23F611}"/>
              </a:ext>
            </a:extLst>
          </p:cNvPr>
          <p:cNvSpPr/>
          <p:nvPr/>
        </p:nvSpPr>
        <p:spPr>
          <a:xfrm>
            <a:off x="772885" y="921810"/>
            <a:ext cx="1031965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Ensembles of climate projections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Climate projections are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uncertain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Future GHG emissions, modelling errors, natural variation</a:t>
            </a:r>
          </a:p>
          <a:p>
            <a:pPr lvl="1"/>
            <a:endParaRPr lang="en-AU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Multi model ensembles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of climate projections to assess climate change and its impacts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A lot of models! </a:t>
            </a:r>
            <a:r>
              <a:rPr lang="en-AU" sz="24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confine to essential 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Statistical ensemble measures are physically inconsistent not apt for impact modelling</a:t>
            </a:r>
          </a:p>
          <a:p>
            <a:endParaRPr lang="en-A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A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What is the essential information of an ensemble?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Distribution within the ensemble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 Probability of climate change?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82378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Concept of probability in climate projections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7E598-C367-4181-8C8C-7DB95227E486}"/>
              </a:ext>
            </a:extLst>
          </p:cNvPr>
          <p:cNvSpPr/>
          <p:nvPr/>
        </p:nvSpPr>
        <p:spPr>
          <a:xfrm>
            <a:off x="478971" y="1397675"/>
            <a:ext cx="1083128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“Probability” in climate projections?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climate model output is biased by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 selection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models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informative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climate 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Ensembles of opportunity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projections depends on economic, technical </a:t>
            </a:r>
            <a:r>
              <a:rPr lang="en-A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criteria for ensemble composition are of secondary importance</a:t>
            </a:r>
          </a:p>
          <a:p>
            <a:endParaRPr lang="en-A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projections are not associated to probability 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example, see Parker 2013)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 of uncertainty not (yet) possible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 within the ensemble are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5907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Redundancy in ensembles of opportunity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9DF0-E162-4BAC-8AE8-C346DD8BB069}"/>
              </a:ext>
            </a:extLst>
          </p:cNvPr>
          <p:cNvSpPr/>
          <p:nvPr/>
        </p:nvSpPr>
        <p:spPr>
          <a:xfrm>
            <a:off x="435429" y="1213009"/>
            <a:ext cx="1138645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Redundancy in ensembles of opportunity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Clusters are generated by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similarities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between models (</a:t>
            </a:r>
            <a:r>
              <a:rPr lang="en-A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Knutti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 et al. 2013)</a:t>
            </a:r>
          </a:p>
          <a:p>
            <a:pPr marL="1252538" indent="-360363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Common code, components, parametrization, forcing, observation data sets for calibration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Similar climate change signals, similar errors!</a:t>
            </a:r>
          </a:p>
          <a:p>
            <a:endParaRPr lang="en-A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Ensembles of opportunity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are highly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redundant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Overconfidence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apparent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robustness), little gain of information, more work</a:t>
            </a:r>
          </a:p>
          <a:p>
            <a:endParaRPr lang="en-AU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A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redundancy-adjusted ensemble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shows the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spread of changes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, which are plausible from today’s knowledge </a:t>
            </a:r>
            <a:r>
              <a:rPr lang="en-AU" sz="24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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essential information</a:t>
            </a:r>
            <a:endParaRPr lang="en-A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8" y="7410"/>
            <a:ext cx="853180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Adjustment of redundancy </a:t>
            </a:r>
            <a:r>
              <a:rPr lang="en-US" sz="2800" dirty="0">
                <a:sym typeface="Wingdings" panose="05000000000000000000" pitchFamily="2" charset="2"/>
              </a:rPr>
              <a:t> reduced ensemble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B06942-BE38-4789-A39B-666EF2A4CCAE}"/>
              </a:ext>
            </a:extLst>
          </p:cNvPr>
          <p:cNvSpPr/>
          <p:nvPr/>
        </p:nvSpPr>
        <p:spPr>
          <a:xfrm>
            <a:off x="598714" y="1074510"/>
            <a:ext cx="1097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Selection of dissimilar projections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, i.e.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small ensemble with large spread of climate signals </a:t>
            </a:r>
            <a:r>
              <a:rPr lang="en-AU" sz="24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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little loss of information, increased robustness, less work</a:t>
            </a:r>
          </a:p>
          <a:p>
            <a:endParaRPr lang="fr-F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Sanderson et al. (2015): </a:t>
            </a:r>
            <a:r>
              <a:rPr lang="fr-F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Independent Ensemble </a:t>
            </a:r>
            <a:r>
              <a:rPr lang="fr-FR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Quality</a:t>
            </a:r>
            <a:r>
              <a:rPr lang="fr-F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Score (IEQS)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Selection of projections with high independence and low bias</a:t>
            </a:r>
          </a:p>
          <a:p>
            <a:endParaRPr lang="en-AU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Following:  C. </a:t>
            </a:r>
            <a:r>
              <a:rPr lang="en-A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Dalelane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, B. </a:t>
            </a:r>
            <a:r>
              <a:rPr lang="en-AU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Früh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, C. Steger, and A. Walter (2018) A pragmatic approach to build a reduced regional climate projection ensemble for Germany using the EURO-CORDEX 8.5 ensemble, </a:t>
            </a:r>
            <a:r>
              <a:rPr lang="en-AU" sz="2400" i="1" dirty="0">
                <a:solidFill>
                  <a:schemeClr val="bg1"/>
                </a:solidFill>
                <a:latin typeface="Arial" panose="020B0604020202020204" pitchFamily="34" charset="0"/>
              </a:rPr>
              <a:t>J Appl Met and </a:t>
            </a:r>
            <a:r>
              <a:rPr lang="en-AU" sz="24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Climat</a:t>
            </a:r>
            <a:r>
              <a:rPr lang="en-AU" sz="2400" i="1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 57(3), 477-491.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Analysis is underway to apply this to Australia using NRM regions and CMIP5 models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Ensemble reduction - procedure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A82B8-BF52-4ED6-9CC1-9C820087BA43}"/>
              </a:ext>
            </a:extLst>
          </p:cNvPr>
          <p:cNvSpPr/>
          <p:nvPr/>
        </p:nvSpPr>
        <p:spPr>
          <a:xfrm>
            <a:off x="887185" y="1125257"/>
            <a:ext cx="109945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Ensemble reduction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Multivariate procedure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(mean temperature, total precipitation, extremes and persistence indices, mean wind speed) in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regional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and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monthly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differentiation on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3 time slices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1440 Variables </a:t>
            </a:r>
            <a:r>
              <a:rPr lang="en-AU" sz="2400" dirty="0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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Principal component analysis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Independent Ensemble Quality Score (IEQS) </a:t>
            </a:r>
            <a:r>
              <a:rPr lang="en-AU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uniqueness score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for every projection=sum of pairwise distances to all other projections (large distances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high uniqueness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high score)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quality score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=distance to observations (large distance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low quality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low score)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IEQS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for the whole ensemble=sum of product scores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Procedure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: stepwise exclusion of projections with smallest contributions to IEQS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Result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: maximum IEQS ensemble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5095066" y="2707068"/>
            <a:ext cx="46694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4000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22081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E41C1-B355-4336-B534-A24C22649C7C}"/>
              </a:ext>
            </a:extLst>
          </p:cNvPr>
          <p:cNvSpPr txBox="1">
            <a:spLocks/>
          </p:cNvSpPr>
          <p:nvPr/>
        </p:nvSpPr>
        <p:spPr bwMode="auto">
          <a:xfrm>
            <a:off x="3213879" y="7410"/>
            <a:ext cx="7096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800" dirty="0"/>
              <a:t>Example 1:  regional projections Germany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F01A8-777A-42C6-BFC2-9E6C9AF9FA56}"/>
              </a:ext>
            </a:extLst>
          </p:cNvPr>
          <p:cNvSpPr/>
          <p:nvPr/>
        </p:nvSpPr>
        <p:spPr>
          <a:xfrm>
            <a:off x="1045030" y="1389896"/>
            <a:ext cx="10363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15</a:t>
            </a:r>
            <a:r>
              <a:rPr lang="en-A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projections </a:t>
            </a:r>
            <a:r>
              <a:rPr lang="en-A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from Euro-CORDEX EUR-11 ensemble (plus a bit more):</a:t>
            </a:r>
          </a:p>
          <a:p>
            <a:endParaRPr lang="en-AU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From varying combinations of 7 GCMs and 5 RCMs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Arbitrary, unbalanced selection, interdependent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</a:rPr>
              <a:t>Ensemble of opportunity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Reduction to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sub-ensemble with 7 projections </a:t>
            </a:r>
            <a:r>
              <a:rPr lang="en-AU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</a:rPr>
              <a:t>little loss in spread compared to full ensemble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BOM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7227</TotalTime>
  <Words>1191</Words>
  <Application>Microsoft Office PowerPoint</Application>
  <PresentationFormat>Widescreen</PresentationFormat>
  <Paragraphs>189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AdvPSTIM10-R</vt:lpstr>
      <vt:lpstr>Arial</vt:lpstr>
      <vt:lpstr>Calibri</vt:lpstr>
      <vt:lpstr>Geneva</vt:lpstr>
      <vt:lpstr>Lucida Grande</vt:lpstr>
      <vt:lpstr>MetaCompPro-Normal</vt:lpstr>
      <vt:lpstr>Open Sans</vt:lpstr>
      <vt:lpstr>Wingdings</vt:lpstr>
      <vt:lpstr>Office Theme</vt:lpstr>
      <vt:lpstr>PowerPoint Presentation</vt:lpstr>
      <vt:lpstr>PowerPoint Presentation</vt:lpstr>
      <vt:lpstr>Ensembles of climate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Aurel Moise</dc:creator>
  <cp:lastModifiedBy>Aurel Moise</cp:lastModifiedBy>
  <cp:revision>660</cp:revision>
  <dcterms:created xsi:type="dcterms:W3CDTF">2013-02-07T00:58:52Z</dcterms:created>
  <dcterms:modified xsi:type="dcterms:W3CDTF">2018-11-28T07:52:28Z</dcterms:modified>
</cp:coreProperties>
</file>