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34" r:id="rId5"/>
  </p:sldMasterIdLst>
  <p:notesMasterIdLst>
    <p:notesMasterId r:id="rId17"/>
  </p:notesMasterIdLst>
  <p:handoutMasterIdLst>
    <p:handoutMasterId r:id="rId18"/>
  </p:handoutMasterIdLst>
  <p:sldIdLst>
    <p:sldId id="451" r:id="rId6"/>
    <p:sldId id="373" r:id="rId7"/>
    <p:sldId id="489" r:id="rId8"/>
    <p:sldId id="502" r:id="rId9"/>
    <p:sldId id="490" r:id="rId10"/>
    <p:sldId id="450" r:id="rId11"/>
    <p:sldId id="486" r:id="rId12"/>
    <p:sldId id="488" r:id="rId13"/>
    <p:sldId id="501" r:id="rId14"/>
    <p:sldId id="499" r:id="rId15"/>
    <p:sldId id="475" r:id="rId16"/>
  </p:sldIdLst>
  <p:sldSz cx="9144000" cy="5143500" type="screen16x9"/>
  <p:notesSz cx="6807200" cy="99393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0E5F7E"/>
    <a:srgbClr val="666666"/>
    <a:srgbClr val="0E7D60"/>
    <a:srgbClr val="0095C1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97" autoAdjust="0"/>
  </p:normalViewPr>
  <p:slideViewPr>
    <p:cSldViewPr snapToGrid="0" snapToObjects="1">
      <p:cViewPr varScale="1">
        <p:scale>
          <a:sx n="85" d="100"/>
          <a:sy n="85" d="100"/>
        </p:scale>
        <p:origin x="-93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6A74F7A-23F7-4CD8-B840-A55E30D9BB3A}" type="datetime1">
              <a:rPr lang="en-AU"/>
              <a:pPr/>
              <a:t>29/11/2018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82489EE-BF1D-4D13-9A55-F52145AB505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43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7361E11-98B6-423A-B7F8-6866E67B9ED5}" type="datetime1">
              <a:rPr lang="en-AU"/>
              <a:pPr/>
              <a:t>29/11/2018</a:t>
            </a:fld>
            <a:endParaRPr lang="en-A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2E9DC61-1E7B-4D91-9B0A-3ABA50FAE52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740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29C92-E691-49AF-9A36-3193C057877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72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57150">
              <a:spcBef>
                <a:spcPts val="0"/>
              </a:spcBef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DC61-1E7B-4D91-9B0A-3ABA50FAE526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87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4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52AB-C1F3-4D7B-98A5-253136913F7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03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DC61-1E7B-4D91-9B0A-3ABA50FAE526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48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DC61-1E7B-4D91-9B0A-3ABA50FAE526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61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DC61-1E7B-4D91-9B0A-3ABA50FAE526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16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990"/>
            <a:ext cx="9144000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154906"/>
            <a:ext cx="7916862" cy="539354"/>
          </a:xfrm>
        </p:spPr>
        <p:txBody>
          <a:bodyPr/>
          <a:lstStyle>
            <a:lvl1pPr algn="l"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1734743"/>
            <a:ext cx="7916862" cy="539353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  <p:pic>
        <p:nvPicPr>
          <p:cNvPr id="18437" name="Picture 7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804"/>
            <a:ext cx="1346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130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1754"/>
            <a:ext cx="2057400" cy="31128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754"/>
            <a:ext cx="6019800" cy="3112871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9917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79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452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89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200150"/>
            <a:ext cx="4241800" cy="3779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243388" cy="3779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83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05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45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76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33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05979"/>
            <a:ext cx="653089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8360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26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8674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5981"/>
            <a:ext cx="2159000" cy="4773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05981"/>
            <a:ext cx="6326188" cy="4773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22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19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754"/>
            <a:ext cx="4038600" cy="31128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754"/>
            <a:ext cx="4038600" cy="31128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906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754"/>
            <a:ext cx="4040188" cy="24107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1574"/>
            <a:ext cx="4040188" cy="2633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81754"/>
            <a:ext cx="4041775" cy="24107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61574"/>
            <a:ext cx="4041775" cy="2633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9941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6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6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2661"/>
            <a:ext cx="5111750" cy="3171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22661"/>
            <a:ext cx="3008313" cy="3171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30" y="205979"/>
            <a:ext cx="6530975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75874"/>
            <a:ext cx="5486400" cy="254963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3284"/>
            <a:ext cx="5486400" cy="60364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30" y="205979"/>
            <a:ext cx="6530975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0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3"/>
            <a:ext cx="9144000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80" y="205979"/>
            <a:ext cx="6994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476377"/>
            <a:ext cx="863758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804"/>
            <a:ext cx="1346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pitchFamily="34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05979"/>
            <a:ext cx="86375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200150"/>
            <a:ext cx="8637588" cy="377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018" y="2900086"/>
            <a:ext cx="6426714" cy="1134126"/>
          </a:xfrm>
        </p:spPr>
        <p:txBody>
          <a:bodyPr>
            <a:normAutofit/>
          </a:bodyPr>
          <a:lstStyle/>
          <a:p>
            <a:pPr algn="l"/>
            <a:r>
              <a:rPr lang="en-AU" sz="1400" b="1" dirty="0">
                <a:solidFill>
                  <a:schemeClr val="accent6">
                    <a:lumMod val="50000"/>
                  </a:schemeClr>
                </a:solidFill>
              </a:rPr>
              <a:t>Andrew </a:t>
            </a:r>
            <a:r>
              <a:rPr lang="en-AU" sz="1400" b="1" dirty="0" smtClean="0">
                <a:solidFill>
                  <a:schemeClr val="accent6">
                    <a:lumMod val="50000"/>
                  </a:schemeClr>
                </a:solidFill>
              </a:rPr>
              <a:t>Dowdy</a:t>
            </a:r>
            <a:endParaRPr lang="en-A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AU" sz="1400" dirty="0" smtClean="0">
                <a:solidFill>
                  <a:schemeClr val="accent6">
                    <a:lumMod val="50000"/>
                  </a:schemeClr>
                </a:solidFill>
              </a:rPr>
              <a:t>Climate Research, Bureau </a:t>
            </a:r>
            <a:r>
              <a:rPr lang="en-AU" sz="1400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AU" sz="1400" dirty="0" smtClean="0">
                <a:solidFill>
                  <a:schemeClr val="accent6">
                    <a:lumMod val="50000"/>
                  </a:schemeClr>
                </a:solidFill>
              </a:rPr>
              <a:t>Meteorology</a:t>
            </a:r>
            <a:endParaRPr lang="en-A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889" y="1709017"/>
            <a:ext cx="8343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Climate hazards and extreme weather projections for </a:t>
            </a:r>
            <a:r>
              <a:rPr lang="en-AU" sz="2000" b="1" dirty="0" smtClean="0">
                <a:solidFill>
                  <a:schemeClr val="accent6">
                    <a:lumMod val="50000"/>
                  </a:schemeClr>
                </a:solidFill>
              </a:rPr>
              <a:t>Australia</a:t>
            </a: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3" descr="C:\Users\adowdy\Desktop\7479900-3x2-940x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97" y="0"/>
            <a:ext cx="2136903" cy="1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594"/>
            <a:ext cx="4683512" cy="754999"/>
          </a:xfrm>
        </p:spPr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</a:rPr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50380"/>
            <a:ext cx="7869560" cy="31896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2400" dirty="0" smtClean="0">
                <a:solidFill>
                  <a:srgbClr val="010000"/>
                </a:solidFill>
              </a:rPr>
              <a:t>Projections of extremes have been improving, </a:t>
            </a:r>
            <a:r>
              <a:rPr lang="en-AU" sz="2400" dirty="0">
                <a:solidFill>
                  <a:srgbClr val="010000"/>
                </a:solidFill>
              </a:rPr>
              <a:t>due to </a:t>
            </a:r>
            <a:r>
              <a:rPr lang="en-AU" sz="2400" dirty="0" smtClean="0">
                <a:solidFill>
                  <a:srgbClr val="010000"/>
                </a:solidFill>
              </a:rPr>
              <a:t>increased modelling capability and physical understanding.</a:t>
            </a:r>
            <a:endParaRPr lang="en-AU" sz="2400" dirty="0">
              <a:solidFill>
                <a:srgbClr val="01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2400" dirty="0" smtClean="0">
                <a:solidFill>
                  <a:srgbClr val="010000"/>
                </a:solidFill>
              </a:rPr>
              <a:t>User needs and expectations are rapidly increasing.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2400" dirty="0" smtClean="0">
                <a:solidFill>
                  <a:srgbClr val="010000"/>
                </a:solidFill>
              </a:rPr>
              <a:t>Projections methods for extremes need </a:t>
            </a:r>
            <a:r>
              <a:rPr lang="en-AU" sz="2400" dirty="0">
                <a:solidFill>
                  <a:srgbClr val="010000"/>
                </a:solidFill>
              </a:rPr>
              <a:t>to </a:t>
            </a:r>
            <a:r>
              <a:rPr lang="en-AU" sz="2400" dirty="0" smtClean="0">
                <a:solidFill>
                  <a:srgbClr val="010000"/>
                </a:solidFill>
              </a:rPr>
              <a:t>continue evolving </a:t>
            </a:r>
            <a:r>
              <a:rPr lang="en-AU" sz="2400" dirty="0">
                <a:solidFill>
                  <a:srgbClr val="010000"/>
                </a:solidFill>
              </a:rPr>
              <a:t>to provide </a:t>
            </a:r>
            <a:r>
              <a:rPr lang="en-AU" sz="2400" dirty="0" smtClean="0">
                <a:solidFill>
                  <a:srgbClr val="010000"/>
                </a:solidFill>
              </a:rPr>
              <a:t>solutions </a:t>
            </a:r>
            <a:r>
              <a:rPr lang="en-AU" sz="2400" dirty="0">
                <a:solidFill>
                  <a:srgbClr val="010000"/>
                </a:solidFill>
              </a:rPr>
              <a:t>to emerging </a:t>
            </a:r>
            <a:r>
              <a:rPr lang="en-AU" sz="2400" dirty="0" smtClean="0">
                <a:solidFill>
                  <a:srgbClr val="010000"/>
                </a:solidFill>
              </a:rPr>
              <a:t>needs.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2400" dirty="0" smtClean="0">
                <a:solidFill>
                  <a:srgbClr val="010000"/>
                </a:solidFill>
              </a:rPr>
              <a:t>Communication/coordination between different research and user groups is essential for improved outcomes</a:t>
            </a:r>
            <a:r>
              <a:rPr lang="en-AU" sz="2400" dirty="0" smtClean="0"/>
              <a:t>.</a:t>
            </a:r>
            <a:endParaRPr lang="en-AU" sz="2400" dirty="0"/>
          </a:p>
        </p:txBody>
      </p:sp>
      <p:pic>
        <p:nvPicPr>
          <p:cNvPr id="4" name="Picture 87" descr="tropical rainforest: Austr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4287" y="0"/>
            <a:ext cx="2369712" cy="13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65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81" y="3491950"/>
            <a:ext cx="3877311" cy="117680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1200" b="1" dirty="0" smtClean="0">
                <a:solidFill>
                  <a:srgbClr val="0E5F7E"/>
                </a:solidFill>
              </a:rPr>
              <a:t>Dr Andrew J. Dowdy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1200" i="1" dirty="0" smtClean="0">
                <a:solidFill>
                  <a:srgbClr val="0E5F7E"/>
                </a:solidFill>
              </a:rPr>
              <a:t>Senior Research Scientist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1200" dirty="0" smtClean="0">
                <a:solidFill>
                  <a:srgbClr val="0E5F7E"/>
                </a:solidFill>
              </a:rPr>
              <a:t>Climate Research Section, Bureau of Meteorology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1200" dirty="0" smtClean="0">
                <a:solidFill>
                  <a:srgbClr val="0E5F7E"/>
                </a:solidFill>
              </a:rPr>
              <a:t>p:  +613 9669 4722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1200" dirty="0" smtClean="0">
                <a:solidFill>
                  <a:srgbClr val="0E5F7E"/>
                </a:solidFill>
              </a:rPr>
              <a:t>e</a:t>
            </a:r>
            <a:r>
              <a:rPr lang="en-AU" sz="1200" dirty="0">
                <a:solidFill>
                  <a:srgbClr val="0E5F7E"/>
                </a:solidFill>
              </a:rPr>
              <a:t>:  </a:t>
            </a:r>
            <a:r>
              <a:rPr lang="en-AU" sz="1200" dirty="0" smtClean="0">
                <a:solidFill>
                  <a:srgbClr val="0E5F7E"/>
                </a:solidFill>
              </a:rPr>
              <a:t>andrew.dowdy@bom.gov.au</a:t>
            </a:r>
            <a:endParaRPr lang="en-AU" sz="1400" dirty="0">
              <a:solidFill>
                <a:srgbClr val="01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7815" y="1912414"/>
            <a:ext cx="2994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AU" sz="4400" dirty="0" smtClean="0">
                <a:solidFill>
                  <a:srgbClr val="0071BC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491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946" y="609746"/>
            <a:ext cx="2810577" cy="5610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problem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C:\Users\adowdy\Desktop\1927678-3x2-940x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40" y="3914"/>
            <a:ext cx="1929160" cy="130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14153" y="1976332"/>
            <a:ext cx="7344196" cy="2547541"/>
          </a:xfrm>
        </p:spPr>
        <p:txBody>
          <a:bodyPr/>
          <a:lstStyle/>
          <a:p>
            <a:pPr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10000"/>
                </a:solidFill>
              </a:rPr>
              <a:t>Natural disasters </a:t>
            </a:r>
            <a:r>
              <a:rPr lang="en-US" sz="1800" dirty="0">
                <a:solidFill>
                  <a:srgbClr val="010000"/>
                </a:solidFill>
              </a:rPr>
              <a:t>in Australia are commonly </a:t>
            </a:r>
            <a:r>
              <a:rPr lang="en-US" sz="1800" dirty="0" smtClean="0">
                <a:solidFill>
                  <a:srgbClr val="010000"/>
                </a:solidFill>
              </a:rPr>
              <a:t>associated </a:t>
            </a:r>
            <a:r>
              <a:rPr lang="en-US" sz="1800" dirty="0">
                <a:solidFill>
                  <a:srgbClr val="010000"/>
                </a:solidFill>
              </a:rPr>
              <a:t>with </a:t>
            </a:r>
            <a:r>
              <a:rPr lang="en-US" sz="1800" dirty="0" smtClean="0">
                <a:solidFill>
                  <a:srgbClr val="010000"/>
                </a:solidFill>
              </a:rPr>
              <a:t>weather and ocean hazards.</a:t>
            </a:r>
            <a:endParaRPr lang="en-US" sz="1800" dirty="0">
              <a:solidFill>
                <a:srgbClr val="010000"/>
              </a:solidFill>
            </a:endParaRP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10000"/>
                </a:solidFill>
              </a:rPr>
              <a:t>Many impacts of climate change </a:t>
            </a:r>
            <a:r>
              <a:rPr lang="en-US" sz="1800" dirty="0" smtClean="0">
                <a:solidFill>
                  <a:srgbClr val="010000"/>
                </a:solidFill>
              </a:rPr>
              <a:t>will </a:t>
            </a:r>
            <a:r>
              <a:rPr lang="en-US" sz="1800" dirty="0">
                <a:solidFill>
                  <a:srgbClr val="010000"/>
                </a:solidFill>
              </a:rPr>
              <a:t>be </a:t>
            </a:r>
            <a:r>
              <a:rPr lang="en-US" sz="1800" dirty="0" smtClean="0">
                <a:solidFill>
                  <a:srgbClr val="010000"/>
                </a:solidFill>
              </a:rPr>
              <a:t>experienced </a:t>
            </a:r>
            <a:r>
              <a:rPr lang="en-US" sz="1800" dirty="0">
                <a:solidFill>
                  <a:srgbClr val="010000"/>
                </a:solidFill>
              </a:rPr>
              <a:t>through changes in </a:t>
            </a:r>
            <a:r>
              <a:rPr lang="en-US" sz="1800" dirty="0" smtClean="0">
                <a:solidFill>
                  <a:srgbClr val="010000"/>
                </a:solidFill>
              </a:rPr>
              <a:t>these hazards.</a:t>
            </a:r>
            <a:endParaRPr lang="en-US" sz="1800" dirty="0">
              <a:solidFill>
                <a:srgbClr val="010000"/>
              </a:solidFill>
            </a:endParaRP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010000"/>
                </a:solidFill>
              </a:rPr>
              <a:t>However, significant </a:t>
            </a:r>
            <a:r>
              <a:rPr lang="en-AU" sz="1800" dirty="0">
                <a:solidFill>
                  <a:srgbClr val="010000"/>
                </a:solidFill>
              </a:rPr>
              <a:t>knowledge gaps </a:t>
            </a:r>
            <a:r>
              <a:rPr lang="en-AU" sz="1800" dirty="0" smtClean="0">
                <a:solidFill>
                  <a:srgbClr val="010000"/>
                </a:solidFill>
              </a:rPr>
              <a:t>exist around the influence of climate change on natural hazards in Australia.</a:t>
            </a:r>
            <a:endParaRPr lang="en-AU" sz="1800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35605"/>
              </p:ext>
            </p:extLst>
          </p:nvPr>
        </p:nvGraphicFramePr>
        <p:xfrm>
          <a:off x="279874" y="802141"/>
          <a:ext cx="8686104" cy="3629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183">
                  <a:extLst>
                    <a:ext uri="{9D8B030D-6E8A-4147-A177-3AD203B41FA5}">
                      <a16:colId xmlns="" xmlns:a16="http://schemas.microsoft.com/office/drawing/2014/main" val="2015100766"/>
                    </a:ext>
                  </a:extLst>
                </a:gridCol>
                <a:gridCol w="6062921">
                  <a:extLst>
                    <a:ext uri="{9D8B030D-6E8A-4147-A177-3AD203B41FA5}">
                      <a16:colId xmlns="" xmlns:a16="http://schemas.microsoft.com/office/drawing/2014/main" val="2367721118"/>
                    </a:ext>
                  </a:extLst>
                </a:gridCol>
              </a:tblGrid>
              <a:tr h="426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 smtClean="0">
                          <a:solidFill>
                            <a:srgbClr val="010000"/>
                          </a:solidFill>
                          <a:effectLst/>
                        </a:rPr>
                        <a:t>Hazard types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 smtClean="0">
                          <a:solidFill>
                            <a:srgbClr val="010000"/>
                          </a:solidFill>
                          <a:effectLst/>
                        </a:rPr>
                        <a:t>General climate change influences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2867036717"/>
                  </a:ext>
                </a:extLst>
              </a:tr>
              <a:tr h="537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Temperature: extreme heat/cold, heat wave 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frequent and intense extreme heat events and heat waves, with the converse for extreme cold events</a:t>
                      </a: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331041462"/>
                  </a:ext>
                </a:extLst>
              </a:tr>
              <a:tr h="5436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 rainfall, flood, snow and drought </a:t>
                      </a: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Likely to have more extreme rain events, larger uncertainties for flood risks, less snow cover and potential increases in drought risks</a:t>
                      </a: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563382552"/>
                  </a:ext>
                </a:extLst>
              </a:tr>
              <a:tr h="556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Unstable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atmosphere: thunderstorm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hail, lightning, dust storm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increases in some thunderstorm hazards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(particularly</a:t>
                      </a:r>
                      <a:r>
                        <a:rPr lang="en-AU" sz="1200" b="0" kern="1200" baseline="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sub-daily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rainfall extremes),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larger uncertainties for tornados, wind extremes,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hail, lightning,</a:t>
                      </a:r>
                      <a:r>
                        <a:rPr lang="en-AU" sz="1200" b="0" kern="1200" baseline="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dust storms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040196414"/>
                  </a:ext>
                </a:extLst>
              </a:tr>
              <a:tr h="418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Storm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surge and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coastal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inundation </a:t>
                      </a: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levels will continue to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rise,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increasing storm surge and inundation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66235490"/>
                  </a:ext>
                </a:extLst>
              </a:tr>
              <a:tr h="3707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Cyclones</a:t>
                      </a:r>
                    </a:p>
                  </a:txBody>
                  <a:tcPr marL="57600" marR="576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Fewer but potentially more intense cyclones in some regions of Australasia</a:t>
                      </a:r>
                    </a:p>
                  </a:txBody>
                  <a:tcPr marL="57600" marR="57600" marT="0" marB="0" anchor="ctr"/>
                </a:tc>
                <a:extLst>
                  <a:ext uri="{0D108BD9-81ED-4DB2-BD59-A6C34878D82A}">
                    <a16:rowId xmlns="" xmlns:a16="http://schemas.microsoft.com/office/drawing/2014/main" val="910221944"/>
                  </a:ext>
                </a:extLst>
              </a:tr>
              <a:tr h="397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Bushfires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fire weather </a:t>
                      </a: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dangerous bushfire conditions in some regions, as well as seasonal changes</a:t>
                      </a: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4230203719"/>
                  </a:ext>
                </a:extLst>
              </a:tr>
              <a:tr h="379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Compound or coincident events</a:t>
                      </a: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knowledge gaps, but growing interest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importance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events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41676102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47497" y="234176"/>
            <a:ext cx="6200078" cy="41486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Recent review and synthesis of latest research </a:t>
            </a:r>
            <a:endParaRPr lang="en-US" kern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62763"/>
              </p:ext>
            </p:extLst>
          </p:nvPr>
        </p:nvGraphicFramePr>
        <p:xfrm>
          <a:off x="279874" y="802141"/>
          <a:ext cx="8686104" cy="3629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183">
                  <a:extLst>
                    <a:ext uri="{9D8B030D-6E8A-4147-A177-3AD203B41FA5}">
                      <a16:colId xmlns="" xmlns:a16="http://schemas.microsoft.com/office/drawing/2014/main" val="2015100766"/>
                    </a:ext>
                  </a:extLst>
                </a:gridCol>
                <a:gridCol w="6062921">
                  <a:extLst>
                    <a:ext uri="{9D8B030D-6E8A-4147-A177-3AD203B41FA5}">
                      <a16:colId xmlns="" xmlns:a16="http://schemas.microsoft.com/office/drawing/2014/main" val="2367721118"/>
                    </a:ext>
                  </a:extLst>
                </a:gridCol>
              </a:tblGrid>
              <a:tr h="426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 smtClean="0">
                          <a:solidFill>
                            <a:srgbClr val="010000"/>
                          </a:solidFill>
                          <a:effectLst/>
                        </a:rPr>
                        <a:t>Hazard types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 smtClean="0">
                          <a:solidFill>
                            <a:srgbClr val="010000"/>
                          </a:solidFill>
                          <a:effectLst/>
                        </a:rPr>
                        <a:t>General climate change influences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2867036717"/>
                  </a:ext>
                </a:extLst>
              </a:tr>
              <a:tr h="537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Temperature: extreme heat/cold, heat wave 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frequent and intense extreme heat events and heat waves, with the converse for extreme cold events</a:t>
                      </a: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331041462"/>
                  </a:ext>
                </a:extLst>
              </a:tr>
              <a:tr h="5436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 rainfall, flood, snow and drought </a:t>
                      </a: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Likely to have more extreme rain events, larger uncertainties for flood risks, less snow cover and potential increases in drought risks</a:t>
                      </a: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563382552"/>
                  </a:ext>
                </a:extLst>
              </a:tr>
              <a:tr h="556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Unstable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atmosphere: thunderstorm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hail, lightning, dust storm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increases in some thunderstorm hazards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(particularly</a:t>
                      </a:r>
                      <a:r>
                        <a:rPr lang="en-AU" sz="1200" b="0" kern="1200" baseline="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sub-daily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rainfall extremes),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larger uncertainties for tornados, wind extremes,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hail, lightning,</a:t>
                      </a:r>
                      <a:r>
                        <a:rPr lang="en-AU" sz="1200" b="0" kern="1200" baseline="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dust storms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040196414"/>
                  </a:ext>
                </a:extLst>
              </a:tr>
              <a:tr h="418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Storm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surge and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coastal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inundation </a:t>
                      </a: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levels will continue to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rise,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increasing storm surge and inundation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66235490"/>
                  </a:ext>
                </a:extLst>
              </a:tr>
              <a:tr h="3707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Cyclones</a:t>
                      </a:r>
                    </a:p>
                  </a:txBody>
                  <a:tcPr marL="57600" marR="576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Fewer but potentially more intense cyclones in some regions of Australasia</a:t>
                      </a:r>
                    </a:p>
                  </a:txBody>
                  <a:tcPr marL="57600" marR="57600" marT="0" marB="0" anchor="ctr"/>
                </a:tc>
                <a:extLst>
                  <a:ext uri="{0D108BD9-81ED-4DB2-BD59-A6C34878D82A}">
                    <a16:rowId xmlns="" xmlns:a16="http://schemas.microsoft.com/office/drawing/2014/main" val="910221944"/>
                  </a:ext>
                </a:extLst>
              </a:tr>
              <a:tr h="397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Bushfires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fire weather </a:t>
                      </a: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dangerous bushfire conditions in some regions, as well as seasonal changes</a:t>
                      </a: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4230203719"/>
                  </a:ext>
                </a:extLst>
              </a:tr>
              <a:tr h="379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Compound or coincident events</a:t>
                      </a:r>
                    </a:p>
                  </a:txBody>
                  <a:tcPr marL="55908" marR="559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knowledge gaps, but growing interest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importance </a:t>
                      </a:r>
                      <a:r>
                        <a:rPr lang="en-AU" sz="1200" b="0" kern="1200" dirty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AU" sz="1200" b="0" kern="1200" dirty="0" smtClean="0">
                          <a:solidFill>
                            <a:srgbClr val="01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events</a:t>
                      </a:r>
                      <a:endParaRPr lang="en-AU" sz="1200" b="0" kern="1200" dirty="0">
                        <a:solidFill>
                          <a:srgbClr val="01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08" marR="55908" marT="0" marB="0" anchor="ctr"/>
                </a:tc>
                <a:extLst>
                  <a:ext uri="{0D108BD9-81ED-4DB2-BD59-A6C34878D82A}">
                    <a16:rowId xmlns="" xmlns:a16="http://schemas.microsoft.com/office/drawing/2014/main" val="341676102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9699" y="4592174"/>
            <a:ext cx="790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AU" dirty="0">
                <a:solidFill>
                  <a:srgbClr val="010000"/>
                </a:solidFill>
              </a:rPr>
              <a:t>User interest in climate </a:t>
            </a:r>
            <a:r>
              <a:rPr lang="en-AU" dirty="0" smtClean="0">
                <a:solidFill>
                  <a:srgbClr val="010000"/>
                </a:solidFill>
              </a:rPr>
              <a:t>hazards </a:t>
            </a:r>
            <a:r>
              <a:rPr lang="en-AU" dirty="0">
                <a:solidFill>
                  <a:srgbClr val="010000"/>
                </a:solidFill>
              </a:rPr>
              <a:t>is projected to increase (</a:t>
            </a:r>
            <a:r>
              <a:rPr lang="en-AU" i="1" dirty="0">
                <a:solidFill>
                  <a:srgbClr val="010000"/>
                </a:solidFill>
              </a:rPr>
              <a:t>high confidence</a:t>
            </a:r>
            <a:r>
              <a:rPr lang="en-AU" dirty="0" smtClean="0">
                <a:solidFill>
                  <a:srgbClr val="010000"/>
                </a:solidFill>
              </a:rPr>
              <a:t>)</a:t>
            </a:r>
            <a:endParaRPr lang="en-AU" dirty="0">
              <a:solidFill>
                <a:srgbClr val="01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47497" y="234176"/>
            <a:ext cx="6200078" cy="41486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pitchFamily="34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Recent review and synthesis of latest research </a:t>
            </a:r>
            <a:endParaRPr lang="en-US" kern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0729" y="416080"/>
            <a:ext cx="6169025" cy="35623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1400" b="1" dirty="0" smtClean="0">
                <a:solidFill>
                  <a:srgbClr val="010000"/>
                </a:solidFill>
              </a:rPr>
              <a:t>Climate hazards information provided to stakeholders: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400" dirty="0" smtClean="0">
                <a:solidFill>
                  <a:srgbClr val="010000"/>
                </a:solidFill>
              </a:rPr>
              <a:t>Emergency management </a:t>
            </a:r>
            <a:r>
              <a:rPr lang="en-AU" sz="1400" dirty="0" smtClean="0">
                <a:solidFill>
                  <a:srgbClr val="010000"/>
                </a:solidFill>
              </a:rPr>
              <a:t>authorities</a:t>
            </a:r>
            <a:r>
              <a:rPr lang="en-AU" sz="1400" dirty="0" smtClean="0">
                <a:solidFill>
                  <a:srgbClr val="010000"/>
                </a:solidFill>
              </a:rPr>
              <a:t> </a:t>
            </a:r>
            <a:r>
              <a:rPr lang="en-AU" sz="1400" dirty="0" smtClean="0">
                <a:solidFill>
                  <a:srgbClr val="010000"/>
                </a:solidFill>
              </a:rPr>
              <a:t>(including AFAC and state fire agencies) now </a:t>
            </a:r>
            <a:r>
              <a:rPr lang="en-AU" sz="1400" dirty="0" smtClean="0">
                <a:solidFill>
                  <a:srgbClr val="010000"/>
                </a:solidFill>
              </a:rPr>
              <a:t>have </a:t>
            </a:r>
            <a:r>
              <a:rPr lang="en-AU" sz="1400" dirty="0" smtClean="0">
                <a:solidFill>
                  <a:srgbClr val="010000"/>
                </a:solidFill>
              </a:rPr>
              <a:t>best available information on climate risk</a:t>
            </a:r>
            <a:r>
              <a:rPr lang="en-AU" sz="1400" dirty="0" smtClean="0">
                <a:solidFill>
                  <a:srgbClr val="010000"/>
                </a:solidFill>
              </a:rPr>
              <a:t>, </a:t>
            </a:r>
            <a:r>
              <a:rPr lang="en-AU" sz="1400" dirty="0" smtClean="0">
                <a:solidFill>
                  <a:srgbClr val="010000"/>
                </a:solidFill>
              </a:rPr>
              <a:t>understanding that past practices may not always be applicable.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400" dirty="0" smtClean="0">
                <a:solidFill>
                  <a:srgbClr val="010000"/>
                </a:solidFill>
              </a:rPr>
              <a:t>State governments (including SA, WA, QLD, VIC and NSW) and federal (e.g., Senate inquiry </a:t>
            </a:r>
            <a:r>
              <a:rPr lang="en-AU" sz="1400" dirty="0">
                <a:solidFill>
                  <a:srgbClr val="010000"/>
                </a:solidFill>
              </a:rPr>
              <a:t>into Climate Change and National </a:t>
            </a:r>
            <a:r>
              <a:rPr lang="en-AU" sz="1400" dirty="0" smtClean="0">
                <a:solidFill>
                  <a:srgbClr val="010000"/>
                </a:solidFill>
              </a:rPr>
              <a:t>Security).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400" dirty="0" smtClean="0">
                <a:solidFill>
                  <a:srgbClr val="010000"/>
                </a:solidFill>
              </a:rPr>
              <a:t>Insurance, banking and finance, as well as energy sector groups.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rgbClr val="010000"/>
                </a:solidFill>
              </a:rPr>
              <a:t>O</a:t>
            </a:r>
            <a:r>
              <a:rPr lang="en-AU" sz="1400" dirty="0" smtClean="0">
                <a:solidFill>
                  <a:srgbClr val="010000"/>
                </a:solidFill>
              </a:rPr>
              <a:t>ther researchers and model developers.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</a:pPr>
            <a:r>
              <a:rPr lang="en-AU" sz="1400" b="1" dirty="0" smtClean="0">
                <a:solidFill>
                  <a:srgbClr val="010000"/>
                </a:solidFill>
              </a:rPr>
              <a:t>Informing broader reviews produced on climate hazards:</a:t>
            </a:r>
            <a:endParaRPr lang="en-AU" sz="1400" dirty="0" smtClean="0">
              <a:solidFill>
                <a:srgbClr val="01000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400" dirty="0" smtClean="0">
                <a:solidFill>
                  <a:srgbClr val="010000"/>
                </a:solidFill>
              </a:rPr>
              <a:t>State of the Climate 2018 report.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400" dirty="0" smtClean="0">
                <a:solidFill>
                  <a:srgbClr val="010000"/>
                </a:solidFill>
              </a:rPr>
              <a:t>Scientific foundation for AFAC </a:t>
            </a:r>
            <a:r>
              <a:rPr lang="en-AU" sz="1400" dirty="0">
                <a:solidFill>
                  <a:srgbClr val="010000"/>
                </a:solidFill>
              </a:rPr>
              <a:t>Discussion Paper (approved by AFAC Council in May</a:t>
            </a:r>
            <a:r>
              <a:rPr lang="en-AU" sz="1400" dirty="0" smtClean="0">
                <a:solidFill>
                  <a:srgbClr val="010000"/>
                </a:solidFill>
              </a:rPr>
              <a:t>) enabling changes </a:t>
            </a:r>
            <a:r>
              <a:rPr lang="en-AU" sz="1400" dirty="0">
                <a:solidFill>
                  <a:srgbClr val="010000"/>
                </a:solidFill>
              </a:rPr>
              <a:t>in practises for </a:t>
            </a:r>
            <a:r>
              <a:rPr lang="en-AU" sz="1400" dirty="0" smtClean="0">
                <a:solidFill>
                  <a:srgbClr val="010000"/>
                </a:solidFill>
              </a:rPr>
              <a:t>EM sector </a:t>
            </a:r>
            <a:r>
              <a:rPr lang="en-AU" sz="1400" dirty="0">
                <a:solidFill>
                  <a:srgbClr val="010000"/>
                </a:solidFill>
              </a:rPr>
              <a:t>throughout </a:t>
            </a:r>
            <a:r>
              <a:rPr lang="en-AU" sz="1400" dirty="0" smtClean="0">
                <a:solidFill>
                  <a:srgbClr val="010000"/>
                </a:solidFill>
              </a:rPr>
              <a:t>Australasia, enhancing climate adaptation and resilience.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AU" sz="1400" dirty="0">
              <a:solidFill>
                <a:srgbClr val="01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1400" b="1" dirty="0" smtClean="0">
                <a:solidFill>
                  <a:srgbClr val="010000"/>
                </a:solidFill>
              </a:rPr>
              <a:t>Knowledge gaps are communicated.</a:t>
            </a:r>
            <a:endParaRPr lang="en-AU" sz="1400" b="1" dirty="0">
              <a:solidFill>
                <a:srgbClr val="01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73" y="1259528"/>
            <a:ext cx="2452473" cy="3443101"/>
          </a:xfrm>
          <a:prstGeom prst="rect">
            <a:avLst/>
          </a:prstGeom>
          <a:ln>
            <a:solidFill>
              <a:srgbClr val="010000"/>
            </a:solidFill>
          </a:ln>
        </p:spPr>
      </p:pic>
    </p:spTree>
    <p:extLst>
      <p:ext uri="{BB962C8B-B14F-4D97-AF65-F5344CB8AC3E}">
        <p14:creationId xmlns:p14="http://schemas.microsoft.com/office/powerpoint/2010/main" val="40123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303" y="658015"/>
            <a:ext cx="4822257" cy="43590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What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solutions are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needed?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3875" y="1892093"/>
            <a:ext cx="6596426" cy="30167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8A657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Clear </a:t>
            </a:r>
            <a:r>
              <a:rPr lang="en-AU" sz="1600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need </a:t>
            </a:r>
            <a:r>
              <a:rPr lang="en-AU" sz="1600" dirty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for </a:t>
            </a:r>
            <a:r>
              <a:rPr lang="en-AU" sz="1600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robust science‐based </a:t>
            </a:r>
            <a:r>
              <a:rPr lang="en-AU" sz="1600" dirty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decision making in relation to </a:t>
            </a:r>
            <a:r>
              <a:rPr lang="en-AU" sz="1600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the influence of climate </a:t>
            </a:r>
            <a:r>
              <a:rPr lang="en-AU" sz="1600" dirty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change on natural hazards.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Given the existing knowledge gaps, effective </a:t>
            </a:r>
            <a:r>
              <a:rPr lang="en-AU" sz="1600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risk </a:t>
            </a:r>
            <a:r>
              <a:rPr lang="en-AU" sz="1600" dirty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reduction requires improved </a:t>
            </a:r>
            <a:r>
              <a:rPr lang="en-AU" sz="1600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knowledge of future climate risks.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Evolving </a:t>
            </a:r>
            <a:r>
              <a:rPr lang="en-US" sz="1600" b="1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needs, evolving capabilities, </a:t>
            </a:r>
            <a:r>
              <a:rPr lang="en-US" sz="1600" b="1" dirty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evolving </a:t>
            </a:r>
            <a:r>
              <a:rPr lang="en-US" sz="1600" b="1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solutions</a:t>
            </a:r>
            <a:r>
              <a:rPr lang="en-AU" sz="1600" b="1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.</a:t>
            </a:r>
            <a:endParaRPr lang="en-US" sz="1600" b="1" dirty="0">
              <a:solidFill>
                <a:srgbClr val="010000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7" name="Picture 3" descr="C:\Users\adowdy\Desktop\send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6" y="0"/>
            <a:ext cx="2008414" cy="1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20" y="222536"/>
            <a:ext cx="4573754" cy="387628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/>
              <a:t>Review and synthesis approach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73" y="1004270"/>
            <a:ext cx="2722795" cy="64544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500" b="1" dirty="0" smtClean="0">
                <a:solidFill>
                  <a:prstClr val="black"/>
                </a:solidFill>
              </a:rPr>
              <a:t>Rainfall analyses for northeast NSW</a:t>
            </a:r>
            <a:r>
              <a:rPr lang="en-US" sz="1500" dirty="0" smtClean="0">
                <a:solidFill>
                  <a:prstClr val="black"/>
                </a:solidFill>
              </a:rPr>
              <a:t>: </a:t>
            </a:r>
          </a:p>
          <a:p>
            <a:pPr marL="0" lvl="0" indent="0"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implied increase (blue), decrease (red) or little change (black), as well as increased uncertainty (purple) in direction of change.</a:t>
            </a:r>
            <a:endParaRPr lang="en-AU" sz="15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owdy\Desktop\NRM_rain_review_table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70" y="803512"/>
            <a:ext cx="6211229" cy="43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5221" y="4502783"/>
            <a:ext cx="225812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en-US" sz="1200" b="1" kern="0" dirty="0">
                <a:solidFill>
                  <a:prstClr val="black"/>
                </a:solidFill>
                <a:latin typeface="Arial"/>
                <a:ea typeface="+mn-ea"/>
              </a:rPr>
              <a:t>Reference: </a:t>
            </a:r>
            <a:endParaRPr lang="en-US" sz="1200" b="1" kern="0" dirty="0" smtClean="0">
              <a:solidFill>
                <a:prstClr val="black"/>
              </a:solidFill>
              <a:latin typeface="Arial"/>
              <a:ea typeface="+mn-ea"/>
            </a:endParaRPr>
          </a:p>
          <a:p>
            <a:pPr lvl="0" defTabSz="914400">
              <a:spcBef>
                <a:spcPct val="20000"/>
              </a:spcBef>
            </a:pPr>
            <a:r>
              <a:rPr lang="en-US" sz="1200" kern="0" dirty="0" smtClean="0">
                <a:solidFill>
                  <a:prstClr val="black"/>
                </a:solidFill>
                <a:latin typeface="Arial"/>
                <a:ea typeface="+mn-ea"/>
              </a:rPr>
              <a:t>Dowdy </a:t>
            </a:r>
            <a:r>
              <a:rPr lang="en-US" sz="1200" kern="0" dirty="0">
                <a:solidFill>
                  <a:prstClr val="black"/>
                </a:solidFill>
                <a:latin typeface="Arial"/>
                <a:ea typeface="+mn-ea"/>
              </a:rPr>
              <a:t>et al. 2015, </a:t>
            </a:r>
            <a:r>
              <a:rPr lang="en-US" sz="1200" i="1" kern="0" dirty="0" smtClean="0">
                <a:solidFill>
                  <a:prstClr val="black"/>
                </a:solidFill>
                <a:latin typeface="Arial"/>
                <a:ea typeface="+mn-ea"/>
              </a:rPr>
              <a:t>AMOJ</a:t>
            </a:r>
            <a:r>
              <a:rPr lang="en-US" sz="1200" kern="0" dirty="0" smtClean="0">
                <a:solidFill>
                  <a:prstClr val="black"/>
                </a:solidFill>
                <a:latin typeface="Arial"/>
                <a:ea typeface="+mn-ea"/>
              </a:rPr>
              <a:t>.</a:t>
            </a:r>
            <a:endParaRPr lang="en-AU" sz="1200" kern="0" dirty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73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91" y="524107"/>
            <a:ext cx="2857188" cy="539121"/>
          </a:xfrm>
        </p:spPr>
        <p:txBody>
          <a:bodyPr/>
          <a:lstStyle/>
          <a:p>
            <a:r>
              <a:rPr lang="en-AU" b="1" dirty="0" smtClean="0"/>
              <a:t>BARPA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865" y="1494087"/>
            <a:ext cx="7554949" cy="36020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010000"/>
                </a:solidFill>
              </a:rPr>
              <a:t>Relatively limited range of downscaling methods for Australia, with UM-based approach complementary to existing methods.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010000"/>
                </a:solidFill>
              </a:rPr>
              <a:t>‘</a:t>
            </a:r>
            <a:r>
              <a:rPr lang="en-AU" sz="1800" dirty="0">
                <a:solidFill>
                  <a:srgbClr val="010000"/>
                </a:solidFill>
              </a:rPr>
              <a:t>Test of concept’ stage completed for BARPA (like </a:t>
            </a:r>
            <a:r>
              <a:rPr lang="en-AU" sz="1800" dirty="0" smtClean="0">
                <a:solidFill>
                  <a:srgbClr val="010000"/>
                </a:solidFill>
              </a:rPr>
              <a:t>‘BARRA’ </a:t>
            </a:r>
            <a:r>
              <a:rPr lang="en-AU" sz="1800" dirty="0">
                <a:solidFill>
                  <a:srgbClr val="010000"/>
                </a:solidFill>
              </a:rPr>
              <a:t>but with a P for projections rather than R for reanalysis), based on CCSM4.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010000"/>
                </a:solidFill>
              </a:rPr>
              <a:t>Second stage of development underway.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010000"/>
                </a:solidFill>
              </a:rPr>
              <a:t>F</a:t>
            </a:r>
            <a:r>
              <a:rPr lang="en-AU" sz="1800" dirty="0" smtClean="0">
                <a:solidFill>
                  <a:srgbClr val="010000"/>
                </a:solidFill>
              </a:rPr>
              <a:t>uture work planned from July 2019 for AEMO ‘</a:t>
            </a:r>
            <a:r>
              <a:rPr lang="en-AU" sz="1800" dirty="0" err="1" smtClean="0">
                <a:solidFill>
                  <a:srgbClr val="010000"/>
                </a:solidFill>
              </a:rPr>
              <a:t>Finkel</a:t>
            </a:r>
            <a:r>
              <a:rPr lang="en-AU" sz="1800" dirty="0" smtClean="0">
                <a:solidFill>
                  <a:srgbClr val="010000"/>
                </a:solidFill>
              </a:rPr>
              <a:t>’ project.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010000"/>
                </a:solidFill>
              </a:rPr>
              <a:t>Longer-term view towards other applications (DRR, finance sector, NRM, </a:t>
            </a:r>
            <a:r>
              <a:rPr lang="en-AU" sz="1800" dirty="0" smtClean="0">
                <a:solidFill>
                  <a:srgbClr val="010000"/>
                </a:solidFill>
              </a:rPr>
              <a:t>…), </a:t>
            </a:r>
            <a:r>
              <a:rPr lang="en-AU" sz="1800" dirty="0" smtClean="0">
                <a:solidFill>
                  <a:srgbClr val="010000"/>
                </a:solidFill>
              </a:rPr>
              <a:t>within CORDEX </a:t>
            </a:r>
            <a:r>
              <a:rPr lang="en-AU" sz="1800" dirty="0" smtClean="0">
                <a:solidFill>
                  <a:srgbClr val="010000"/>
                </a:solidFill>
              </a:rPr>
              <a:t>Australasia, based </a:t>
            </a:r>
            <a:r>
              <a:rPr lang="en-AU" sz="1800" dirty="0" smtClean="0">
                <a:solidFill>
                  <a:srgbClr val="010000"/>
                </a:solidFill>
              </a:rPr>
              <a:t>on </a:t>
            </a:r>
            <a:r>
              <a:rPr lang="en-AU" sz="1800" dirty="0" err="1" smtClean="0">
                <a:solidFill>
                  <a:srgbClr val="010000"/>
                </a:solidFill>
              </a:rPr>
              <a:t>HighResMIP</a:t>
            </a:r>
            <a:r>
              <a:rPr lang="en-AU" sz="1800" dirty="0" smtClean="0">
                <a:solidFill>
                  <a:srgbClr val="010000"/>
                </a:solidFill>
              </a:rPr>
              <a:t>.</a:t>
            </a:r>
            <a:endParaRPr lang="en-AU" sz="1800" dirty="0">
              <a:solidFill>
                <a:srgbClr val="010000"/>
              </a:solidFill>
            </a:endParaRPr>
          </a:p>
        </p:txBody>
      </p:sp>
      <p:pic>
        <p:nvPicPr>
          <p:cNvPr id="4" name="Picture 3" descr="Melbourne 30112012.jpg"/>
          <p:cNvPicPr>
            <a:picLocks noChangeAspect="1"/>
          </p:cNvPicPr>
          <p:nvPr/>
        </p:nvPicPr>
        <p:blipFill>
          <a:blip r:embed="rId3"/>
          <a:srcRect l="9248"/>
          <a:stretch>
            <a:fillRect/>
          </a:stretch>
        </p:blipFill>
        <p:spPr bwMode="auto">
          <a:xfrm>
            <a:off x="7125629" y="0"/>
            <a:ext cx="2018370" cy="12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75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owdy\Desktop\wh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91247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26" y="356804"/>
            <a:ext cx="3657605" cy="398110"/>
          </a:xfrm>
        </p:spPr>
        <p:txBody>
          <a:bodyPr>
            <a:noAutofit/>
          </a:bodyPr>
          <a:lstStyle/>
          <a:p>
            <a:pPr lvl="0"/>
            <a:r>
              <a:rPr lang="en-AU" sz="2000" b="1" dirty="0" smtClean="0">
                <a:solidFill>
                  <a:srgbClr val="010000"/>
                </a:solidFill>
              </a:rPr>
              <a:t>Modelling of future extremes</a:t>
            </a:r>
            <a:endParaRPr lang="en-AU" sz="2000" dirty="0">
              <a:solidFill>
                <a:srgbClr val="01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92" y="1168020"/>
            <a:ext cx="4073284" cy="250021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AU" sz="1600" dirty="0" smtClean="0">
                <a:solidFill>
                  <a:srgbClr val="010000"/>
                </a:solidFill>
              </a:rPr>
              <a:t>Currently examining FFDI and C-Haines from GCMs</a:t>
            </a:r>
            <a:r>
              <a:rPr lang="en-AU" sz="1600" dirty="0">
                <a:solidFill>
                  <a:srgbClr val="010000"/>
                </a:solidFill>
              </a:rPr>
              <a:t> </a:t>
            </a:r>
            <a:r>
              <a:rPr lang="en-AU" sz="1600" dirty="0" smtClean="0">
                <a:solidFill>
                  <a:srgbClr val="010000"/>
                </a:solidFill>
              </a:rPr>
              <a:t>and downscaling (WRF and CCAM).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AU" sz="1600" dirty="0" smtClean="0">
                <a:solidFill>
                  <a:srgbClr val="010000"/>
                </a:solidFill>
              </a:rPr>
              <a:t>Assessed against observations-based FFDI dataset for current climate.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AU" sz="1600" dirty="0" smtClean="0">
                <a:solidFill>
                  <a:srgbClr val="010000"/>
                </a:solidFill>
              </a:rPr>
              <a:t>Next step is examining extremes in future climate simulations.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AU" sz="1600" dirty="0" smtClean="0">
                <a:solidFill>
                  <a:srgbClr val="0E5F7E"/>
                </a:solidFill>
              </a:rPr>
              <a:t>Downscaled projections of fire weather extremes completed by June 2019.</a:t>
            </a:r>
          </a:p>
        </p:txBody>
      </p:sp>
      <p:pic>
        <p:nvPicPr>
          <p:cNvPr id="4" name="Picture 3" descr="C:\Users\adowdy\Desktop\fig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05" y="202021"/>
            <a:ext cx="4493976" cy="4937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41986" y="4230520"/>
            <a:ext cx="3583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10000"/>
                </a:solidFill>
              </a:rPr>
              <a:t>Model assessment tool:</a:t>
            </a:r>
            <a:r>
              <a:rPr lang="en-US" sz="1400" b="1" dirty="0">
                <a:solidFill>
                  <a:srgbClr val="010000"/>
                </a:solidFill>
              </a:rPr>
              <a:t> </a:t>
            </a:r>
            <a:r>
              <a:rPr lang="en-US" sz="1400" dirty="0" smtClean="0">
                <a:solidFill>
                  <a:srgbClr val="010000"/>
                </a:solidFill>
              </a:rPr>
              <a:t>Mean </a:t>
            </a:r>
            <a:r>
              <a:rPr lang="en-US" sz="1400" dirty="0">
                <a:solidFill>
                  <a:srgbClr val="010000"/>
                </a:solidFill>
              </a:rPr>
              <a:t>number </a:t>
            </a:r>
            <a:r>
              <a:rPr lang="en-US" sz="1400" dirty="0" smtClean="0">
                <a:solidFill>
                  <a:srgbClr val="010000"/>
                </a:solidFill>
              </a:rPr>
              <a:t>of  days </a:t>
            </a:r>
            <a:r>
              <a:rPr lang="en-US" sz="1400" dirty="0">
                <a:solidFill>
                  <a:srgbClr val="010000"/>
                </a:solidFill>
              </a:rPr>
              <a:t>per month </a:t>
            </a:r>
            <a:r>
              <a:rPr lang="en-US" sz="1400" dirty="0" smtClean="0">
                <a:solidFill>
                  <a:srgbClr val="010000"/>
                </a:solidFill>
              </a:rPr>
              <a:t>that the AWAP-based FFDI is above 90</a:t>
            </a:r>
            <a:r>
              <a:rPr lang="en-US" sz="1400" baseline="30000" dirty="0" smtClean="0">
                <a:solidFill>
                  <a:srgbClr val="010000"/>
                </a:solidFill>
              </a:rPr>
              <a:t>th</a:t>
            </a:r>
            <a:r>
              <a:rPr lang="en-US" sz="1400" dirty="0" smtClean="0">
                <a:solidFill>
                  <a:srgbClr val="010000"/>
                </a:solidFill>
              </a:rPr>
              <a:t> percentile (1950-2016).</a:t>
            </a:r>
            <a:endParaRPr lang="en-AU" sz="1400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eau_Generic_2012_v2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Blank">
  <a:themeElements>
    <a:clrScheme name="Bureau Blank 13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Bureau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22926D64FDE4FB04FB5FC4A234CFD" ma:contentTypeVersion="0" ma:contentTypeDescription="Create a new document." ma:contentTypeScope="" ma:versionID="6c788558e51b4aec023546c99b7034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19E5C8-C406-4673-8361-367CD6B8A5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DEDF23-1360-454E-BF0F-6E431573D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2E9D5D-B1FE-4C79-8668-55AB60CCE12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Bureau_Generic_2012_v2</Template>
  <TotalTime>2602</TotalTime>
  <Words>894</Words>
  <Application>Microsoft Office PowerPoint</Application>
  <PresentationFormat>On-screen Show (16:9)</PresentationFormat>
  <Paragraphs>91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Bureau_Generic_2012_v2</vt:lpstr>
      <vt:lpstr>Bureau Blank</vt:lpstr>
      <vt:lpstr>PowerPoint Presentation</vt:lpstr>
      <vt:lpstr>The problem</vt:lpstr>
      <vt:lpstr>PowerPoint Presentation</vt:lpstr>
      <vt:lpstr>PowerPoint Presentation</vt:lpstr>
      <vt:lpstr>PowerPoint Presentation</vt:lpstr>
      <vt:lpstr>What solutions are needed? </vt:lpstr>
      <vt:lpstr>Review and synthesis approach</vt:lpstr>
      <vt:lpstr>BARPA</vt:lpstr>
      <vt:lpstr>Modelling of future extremes</vt:lpstr>
      <vt:lpstr>Conclusions</vt:lpstr>
      <vt:lpstr>PowerPoint Presentation</vt:lpstr>
    </vt:vector>
  </TitlesOfParts>
  <Company>Bureau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Dowdy</dc:creator>
  <cp:lastModifiedBy>Windows User</cp:lastModifiedBy>
  <cp:revision>273</cp:revision>
  <cp:lastPrinted>2015-07-10T00:49:17Z</cp:lastPrinted>
  <dcterms:created xsi:type="dcterms:W3CDTF">2015-07-08T06:16:53Z</dcterms:created>
  <dcterms:modified xsi:type="dcterms:W3CDTF">2018-11-28T13:36:49Z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0x0101006B022926D64FDE4FB04FB5FC4A234CFD</vt:lpwstr>
  </property>
</Properties>
</file>