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</p:sldMasterIdLst>
  <p:notesMasterIdLst>
    <p:notesMasterId r:id="rId37"/>
  </p:notesMasterIdLst>
  <p:sldIdLst>
    <p:sldId id="256" r:id="rId6"/>
    <p:sldId id="617" r:id="rId7"/>
    <p:sldId id="646" r:id="rId8"/>
    <p:sldId id="623" r:id="rId9"/>
    <p:sldId id="275" r:id="rId10"/>
    <p:sldId id="639" r:id="rId11"/>
    <p:sldId id="266" r:id="rId12"/>
    <p:sldId id="644" r:id="rId13"/>
    <p:sldId id="624" r:id="rId14"/>
    <p:sldId id="625" r:id="rId15"/>
    <p:sldId id="626" r:id="rId16"/>
    <p:sldId id="627" r:id="rId17"/>
    <p:sldId id="638" r:id="rId18"/>
    <p:sldId id="640" r:id="rId19"/>
    <p:sldId id="641" r:id="rId20"/>
    <p:sldId id="642" r:id="rId21"/>
    <p:sldId id="274" r:id="rId22"/>
    <p:sldId id="618" r:id="rId23"/>
    <p:sldId id="619" r:id="rId24"/>
    <p:sldId id="620" r:id="rId25"/>
    <p:sldId id="629" r:id="rId26"/>
    <p:sldId id="637" r:id="rId27"/>
    <p:sldId id="633" r:id="rId28"/>
    <p:sldId id="634" r:id="rId29"/>
    <p:sldId id="635" r:id="rId30"/>
    <p:sldId id="636" r:id="rId31"/>
    <p:sldId id="272" r:id="rId32"/>
    <p:sldId id="643" r:id="rId33"/>
    <p:sldId id="645" r:id="rId34"/>
    <p:sldId id="621" r:id="rId35"/>
    <p:sldId id="258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745"/>
    <a:srgbClr val="004F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740" autoAdjust="0"/>
  </p:normalViewPr>
  <p:slideViewPr>
    <p:cSldViewPr snapToGrid="0">
      <p:cViewPr varScale="1">
        <p:scale>
          <a:sx n="56" d="100"/>
          <a:sy n="56" d="100"/>
        </p:scale>
        <p:origin x="12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50A356-6CC5-42E7-993E-D84D64330D71}" type="doc">
      <dgm:prSet loTypeId="urn:microsoft.com/office/officeart/2005/8/layout/hList7" loCatId="list" qsTypeId="urn:microsoft.com/office/officeart/2005/8/quickstyle/simple5" qsCatId="simple" csTypeId="urn:microsoft.com/office/officeart/2005/8/colors/accent1_2" csCatId="accent1" phldr="1"/>
      <dgm:spPr/>
    </dgm:pt>
    <dgm:pt modelId="{2C777DDE-9F72-44C5-8212-2837AC922C77}">
      <dgm:prSet phldrT="[Text]" custT="1"/>
      <dgm:spPr/>
      <dgm:t>
        <a:bodyPr tIns="504000"/>
        <a:lstStyle/>
        <a:p>
          <a:r>
            <a:rPr lang="en-AU" sz="2400" dirty="0"/>
            <a:t>Ensemble of climate forcing from GCMs</a:t>
          </a:r>
        </a:p>
      </dgm:t>
    </dgm:pt>
    <dgm:pt modelId="{BC45AD75-5C96-4E95-BA94-CF60ACCCE34E}" type="parTrans" cxnId="{3F9E77D7-A7FC-4EF7-B5D3-7E70142EA525}">
      <dgm:prSet/>
      <dgm:spPr/>
      <dgm:t>
        <a:bodyPr/>
        <a:lstStyle/>
        <a:p>
          <a:endParaRPr lang="en-AU"/>
        </a:p>
      </dgm:t>
    </dgm:pt>
    <dgm:pt modelId="{EE38350B-E969-4752-AD95-F1D639189E9C}" type="sibTrans" cxnId="{3F9E77D7-A7FC-4EF7-B5D3-7E70142EA525}">
      <dgm:prSet/>
      <dgm:spPr/>
      <dgm:t>
        <a:bodyPr/>
        <a:lstStyle/>
        <a:p>
          <a:endParaRPr lang="en-AU"/>
        </a:p>
      </dgm:t>
    </dgm:pt>
    <dgm:pt modelId="{EACFAE9D-F28E-46EF-BCC3-A4DDFD87789B}">
      <dgm:prSet phldrT="[Text]" custT="1"/>
      <dgm:spPr/>
      <dgm:t>
        <a:bodyPr lIns="72000" rIns="72000" bIns="0"/>
        <a:lstStyle/>
        <a:p>
          <a:endParaRPr lang="en-AU" sz="2200" dirty="0"/>
        </a:p>
        <a:p>
          <a:r>
            <a:rPr lang="en-AU" sz="2400" dirty="0"/>
            <a:t>Multiple bias-correction + downscaling approaches</a:t>
          </a:r>
        </a:p>
      </dgm:t>
    </dgm:pt>
    <dgm:pt modelId="{383A5A8C-7627-41F1-9B1E-65A0A94B4D8A}" type="parTrans" cxnId="{F69C8971-9EB9-4124-A289-5A0D04889B51}">
      <dgm:prSet/>
      <dgm:spPr/>
      <dgm:t>
        <a:bodyPr/>
        <a:lstStyle/>
        <a:p>
          <a:endParaRPr lang="en-AU"/>
        </a:p>
      </dgm:t>
    </dgm:pt>
    <dgm:pt modelId="{D833147E-EDFA-45CA-A5C3-5E32C0CE7C0B}" type="sibTrans" cxnId="{F69C8971-9EB9-4124-A289-5A0D04889B51}">
      <dgm:prSet/>
      <dgm:spPr/>
      <dgm:t>
        <a:bodyPr/>
        <a:lstStyle/>
        <a:p>
          <a:endParaRPr lang="en-AU"/>
        </a:p>
      </dgm:t>
    </dgm:pt>
    <dgm:pt modelId="{9B4F06F5-729C-4DAA-9F15-5CDCA74843EB}">
      <dgm:prSet phldrT="[Text]" custT="1"/>
      <dgm:spPr/>
      <dgm:t>
        <a:bodyPr/>
        <a:lstStyle/>
        <a:p>
          <a:r>
            <a:rPr lang="en-AU" sz="2400" dirty="0" smtClean="0"/>
            <a:t>                      </a:t>
          </a:r>
          <a:br>
            <a:rPr lang="en-AU" sz="2400" dirty="0" smtClean="0"/>
          </a:br>
          <a:r>
            <a:rPr lang="en-AU" sz="2400" dirty="0" smtClean="0"/>
            <a:t>                Continental </a:t>
          </a:r>
          <a:r>
            <a:rPr lang="en-AU" sz="2400" dirty="0"/>
            <a:t>in scale </a:t>
          </a:r>
          <a:r>
            <a:rPr lang="en-AU" sz="2400" dirty="0" smtClean="0"/>
            <a:t/>
          </a:r>
          <a:br>
            <a:rPr lang="en-AU" sz="2400" dirty="0" smtClean="0"/>
          </a:br>
          <a:r>
            <a:rPr lang="en-AU" sz="2400" dirty="0" smtClean="0"/>
            <a:t>(# of Hydrological Models)</a:t>
          </a:r>
          <a:endParaRPr lang="en-AU" sz="2400" dirty="0"/>
        </a:p>
      </dgm:t>
    </dgm:pt>
    <dgm:pt modelId="{9F3BB6D2-92BE-4B53-AEB2-469CE7F73C2A}" type="parTrans" cxnId="{031A2804-5E31-4C05-80A3-7E636E38EBC9}">
      <dgm:prSet/>
      <dgm:spPr/>
      <dgm:t>
        <a:bodyPr/>
        <a:lstStyle/>
        <a:p>
          <a:endParaRPr lang="en-AU"/>
        </a:p>
      </dgm:t>
    </dgm:pt>
    <dgm:pt modelId="{7391227A-5FF9-4EA7-ACF7-6B90A06BA7E9}" type="sibTrans" cxnId="{031A2804-5E31-4C05-80A3-7E636E38EBC9}">
      <dgm:prSet/>
      <dgm:spPr/>
      <dgm:t>
        <a:bodyPr/>
        <a:lstStyle/>
        <a:p>
          <a:endParaRPr lang="en-AU"/>
        </a:p>
      </dgm:t>
    </dgm:pt>
    <dgm:pt modelId="{6E8B69FD-6003-4633-A102-0A2A9FF8651D}" type="pres">
      <dgm:prSet presAssocID="{2D50A356-6CC5-42E7-993E-D84D64330D71}" presName="Name0" presStyleCnt="0">
        <dgm:presLayoutVars>
          <dgm:dir/>
          <dgm:resizeHandles val="exact"/>
        </dgm:presLayoutVars>
      </dgm:prSet>
      <dgm:spPr/>
    </dgm:pt>
    <dgm:pt modelId="{59C438D8-745C-4112-9ED7-5825B692F5F7}" type="pres">
      <dgm:prSet presAssocID="{2D50A356-6CC5-42E7-993E-D84D64330D71}" presName="fgShape" presStyleLbl="fgShp" presStyleIdx="0" presStyleCnt="1"/>
      <dgm:spPr/>
    </dgm:pt>
    <dgm:pt modelId="{D8A6FFB9-E32A-4032-8CC5-DFC8A9EABC74}" type="pres">
      <dgm:prSet presAssocID="{2D50A356-6CC5-42E7-993E-D84D64330D71}" presName="linComp" presStyleCnt="0"/>
      <dgm:spPr/>
    </dgm:pt>
    <dgm:pt modelId="{B38A91FC-87C3-4323-AE74-496271601277}" type="pres">
      <dgm:prSet presAssocID="{9B4F06F5-729C-4DAA-9F15-5CDCA74843EB}" presName="compNode" presStyleCnt="0"/>
      <dgm:spPr/>
    </dgm:pt>
    <dgm:pt modelId="{9BDFA009-B969-4379-BB88-58CDAD94B648}" type="pres">
      <dgm:prSet presAssocID="{9B4F06F5-729C-4DAA-9F15-5CDCA74843EB}" presName="bkgdShape" presStyleLbl="node1" presStyleIdx="0" presStyleCnt="3"/>
      <dgm:spPr/>
      <dgm:t>
        <a:bodyPr/>
        <a:lstStyle/>
        <a:p>
          <a:endParaRPr lang="en-US"/>
        </a:p>
      </dgm:t>
    </dgm:pt>
    <dgm:pt modelId="{8340733E-7C7D-4C35-B1BF-020CE62A8A5A}" type="pres">
      <dgm:prSet presAssocID="{9B4F06F5-729C-4DAA-9F15-5CDCA74843EB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33DF4E-F4C0-4507-A228-B85408972B17}" type="pres">
      <dgm:prSet presAssocID="{9B4F06F5-729C-4DAA-9F15-5CDCA74843EB}" presName="invisiNode" presStyleLbl="node1" presStyleIdx="0" presStyleCnt="3"/>
      <dgm:spPr/>
    </dgm:pt>
    <dgm:pt modelId="{D0BD3844-9BB6-4717-98B9-5AFECB9EDAB1}" type="pres">
      <dgm:prSet presAssocID="{9B4F06F5-729C-4DAA-9F15-5CDCA74843EB}" presName="imagNode" presStyleLbl="fgImgPlace1" presStyleIdx="0" presStyleCnt="3" custScaleX="138040" custScaleY="126536" custLinFactNeighborY="6753"/>
      <dgm:spPr>
        <a:blipFill dpi="0" rotWithShape="1">
          <a:blip xmlns:r="http://schemas.openxmlformats.org/officeDocument/2006/relationships" r:embed="rId1"/>
          <a:srcRect/>
          <a:stretch>
            <a:fillRect l="-10000" r="-10000" b="-110000"/>
          </a:stretch>
        </a:blipFill>
      </dgm:spPr>
    </dgm:pt>
    <dgm:pt modelId="{52442F7E-FE27-4188-B72B-0F5996767165}" type="pres">
      <dgm:prSet presAssocID="{7391227A-5FF9-4EA7-ACF7-6B90A06BA7E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DC4689F-98A6-4033-9688-D11F4FE1D699}" type="pres">
      <dgm:prSet presAssocID="{EACFAE9D-F28E-46EF-BCC3-A4DDFD87789B}" presName="compNode" presStyleCnt="0"/>
      <dgm:spPr/>
    </dgm:pt>
    <dgm:pt modelId="{FA5A6995-D81A-4031-85B3-F86C54A0CE3B}" type="pres">
      <dgm:prSet presAssocID="{EACFAE9D-F28E-46EF-BCC3-A4DDFD87789B}" presName="bkgdShape" presStyleLbl="node1" presStyleIdx="1" presStyleCnt="3"/>
      <dgm:spPr/>
      <dgm:t>
        <a:bodyPr/>
        <a:lstStyle/>
        <a:p>
          <a:endParaRPr lang="en-US"/>
        </a:p>
      </dgm:t>
    </dgm:pt>
    <dgm:pt modelId="{6D19C33D-DE96-4540-9508-DF3602E03AFD}" type="pres">
      <dgm:prSet presAssocID="{EACFAE9D-F28E-46EF-BCC3-A4DDFD87789B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D409CA-A67B-4317-A498-5A5E1753AC18}" type="pres">
      <dgm:prSet presAssocID="{EACFAE9D-F28E-46EF-BCC3-A4DDFD87789B}" presName="invisiNode" presStyleLbl="node1" presStyleIdx="1" presStyleCnt="3"/>
      <dgm:spPr/>
    </dgm:pt>
    <dgm:pt modelId="{0CB110B3-580A-4CEC-9ADD-9C3E11034C18}" type="pres">
      <dgm:prSet presAssocID="{EACFAE9D-F28E-46EF-BCC3-A4DDFD87789B}" presName="imagNode" presStyleLbl="fgImgPlace1" presStyleIdx="1" presStyleCnt="3" custScaleX="138040" custScaleY="126536" custLinFactNeighborY="6753"/>
      <dgm:spPr>
        <a:blipFill dpi="0" rotWithShape="1">
          <a:blip xmlns:r="http://schemas.openxmlformats.org/officeDocument/2006/relationships" r:embed="rId1"/>
          <a:srcRect/>
          <a:stretch>
            <a:fillRect t="-70000"/>
          </a:stretch>
        </a:blipFill>
      </dgm:spPr>
    </dgm:pt>
    <dgm:pt modelId="{74ADC31B-8E16-402F-A017-879AAD0D6ED8}" type="pres">
      <dgm:prSet presAssocID="{D833147E-EDFA-45CA-A5C3-5E32C0CE7C0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D9D3B1A-AF35-4B81-8810-48CFFD1AD91D}" type="pres">
      <dgm:prSet presAssocID="{2C777DDE-9F72-44C5-8212-2837AC922C77}" presName="compNode" presStyleCnt="0"/>
      <dgm:spPr/>
    </dgm:pt>
    <dgm:pt modelId="{5AE19869-EE8B-4886-AA14-C54D64545179}" type="pres">
      <dgm:prSet presAssocID="{2C777DDE-9F72-44C5-8212-2837AC922C77}" presName="bkgdShape" presStyleLbl="node1" presStyleIdx="2" presStyleCnt="3"/>
      <dgm:spPr/>
      <dgm:t>
        <a:bodyPr/>
        <a:lstStyle/>
        <a:p>
          <a:endParaRPr lang="en-US"/>
        </a:p>
      </dgm:t>
    </dgm:pt>
    <dgm:pt modelId="{9E6DFC7E-B6BE-44CE-BEAC-89303BC59A21}" type="pres">
      <dgm:prSet presAssocID="{2C777DDE-9F72-44C5-8212-2837AC922C77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1BB89C-4E47-4A92-86E7-D9F60083C8A3}" type="pres">
      <dgm:prSet presAssocID="{2C777DDE-9F72-44C5-8212-2837AC922C77}" presName="invisiNode" presStyleLbl="node1" presStyleIdx="2" presStyleCnt="3"/>
      <dgm:spPr/>
    </dgm:pt>
    <dgm:pt modelId="{7CC5E0BC-4F22-442A-963F-35487B3C0179}" type="pres">
      <dgm:prSet presAssocID="{2C777DDE-9F72-44C5-8212-2837AC922C77}" presName="imagNode" presStyleLbl="fgImgPlace1" presStyleIdx="2" presStyleCnt="3" custScaleX="138040" custScaleY="126536" custLinFactNeighborX="1194" custLinFactNeighborY="6753"/>
      <dgm:spPr>
        <a:blipFill dpi="0" rotWithShape="1">
          <a:blip xmlns:r="http://schemas.openxmlformats.org/officeDocument/2006/relationships" r:embed="rId2"/>
          <a:srcRect/>
          <a:stretch>
            <a:fillRect r="-95000"/>
          </a:stretch>
        </a:blipFill>
      </dgm:spPr>
    </dgm:pt>
  </dgm:ptLst>
  <dgm:cxnLst>
    <dgm:cxn modelId="{F69C8971-9EB9-4124-A289-5A0D04889B51}" srcId="{2D50A356-6CC5-42E7-993E-D84D64330D71}" destId="{EACFAE9D-F28E-46EF-BCC3-A4DDFD87789B}" srcOrd="1" destOrd="0" parTransId="{383A5A8C-7627-41F1-9B1E-65A0A94B4D8A}" sibTransId="{D833147E-EDFA-45CA-A5C3-5E32C0CE7C0B}"/>
    <dgm:cxn modelId="{FC6B00AA-1569-43DD-A856-38CB82AD361B}" type="presOf" srcId="{7391227A-5FF9-4EA7-ACF7-6B90A06BA7E9}" destId="{52442F7E-FE27-4188-B72B-0F5996767165}" srcOrd="0" destOrd="0" presId="urn:microsoft.com/office/officeart/2005/8/layout/hList7"/>
    <dgm:cxn modelId="{6DEA8576-649C-471C-BEFC-2F1CBEA91753}" type="presOf" srcId="{2C777DDE-9F72-44C5-8212-2837AC922C77}" destId="{5AE19869-EE8B-4886-AA14-C54D64545179}" srcOrd="0" destOrd="0" presId="urn:microsoft.com/office/officeart/2005/8/layout/hList7"/>
    <dgm:cxn modelId="{031A2804-5E31-4C05-80A3-7E636E38EBC9}" srcId="{2D50A356-6CC5-42E7-993E-D84D64330D71}" destId="{9B4F06F5-729C-4DAA-9F15-5CDCA74843EB}" srcOrd="0" destOrd="0" parTransId="{9F3BB6D2-92BE-4B53-AEB2-469CE7F73C2A}" sibTransId="{7391227A-5FF9-4EA7-ACF7-6B90A06BA7E9}"/>
    <dgm:cxn modelId="{BAB52E2E-69E6-422C-8641-CA6C86C192B7}" type="presOf" srcId="{2D50A356-6CC5-42E7-993E-D84D64330D71}" destId="{6E8B69FD-6003-4633-A102-0A2A9FF8651D}" srcOrd="0" destOrd="0" presId="urn:microsoft.com/office/officeart/2005/8/layout/hList7"/>
    <dgm:cxn modelId="{6EC2E1DA-E655-4362-BD24-309C82E84492}" type="presOf" srcId="{EACFAE9D-F28E-46EF-BCC3-A4DDFD87789B}" destId="{FA5A6995-D81A-4031-85B3-F86C54A0CE3B}" srcOrd="0" destOrd="0" presId="urn:microsoft.com/office/officeart/2005/8/layout/hList7"/>
    <dgm:cxn modelId="{B06E8175-33CD-4637-AE71-88CD65308186}" type="presOf" srcId="{9B4F06F5-729C-4DAA-9F15-5CDCA74843EB}" destId="{8340733E-7C7D-4C35-B1BF-020CE62A8A5A}" srcOrd="1" destOrd="0" presId="urn:microsoft.com/office/officeart/2005/8/layout/hList7"/>
    <dgm:cxn modelId="{8EB92182-0E3C-46DF-BEB8-A0705A41B65F}" type="presOf" srcId="{9B4F06F5-729C-4DAA-9F15-5CDCA74843EB}" destId="{9BDFA009-B969-4379-BB88-58CDAD94B648}" srcOrd="0" destOrd="0" presId="urn:microsoft.com/office/officeart/2005/8/layout/hList7"/>
    <dgm:cxn modelId="{EEDEB818-1D3F-4696-A77A-3931E39CB6D9}" type="presOf" srcId="{EACFAE9D-F28E-46EF-BCC3-A4DDFD87789B}" destId="{6D19C33D-DE96-4540-9508-DF3602E03AFD}" srcOrd="1" destOrd="0" presId="urn:microsoft.com/office/officeart/2005/8/layout/hList7"/>
    <dgm:cxn modelId="{3F9E77D7-A7FC-4EF7-B5D3-7E70142EA525}" srcId="{2D50A356-6CC5-42E7-993E-D84D64330D71}" destId="{2C777DDE-9F72-44C5-8212-2837AC922C77}" srcOrd="2" destOrd="0" parTransId="{BC45AD75-5C96-4E95-BA94-CF60ACCCE34E}" sibTransId="{EE38350B-E969-4752-AD95-F1D639189E9C}"/>
    <dgm:cxn modelId="{52FC7781-BFC2-4D9B-B4C4-9C8EB78B264A}" type="presOf" srcId="{2C777DDE-9F72-44C5-8212-2837AC922C77}" destId="{9E6DFC7E-B6BE-44CE-BEAC-89303BC59A21}" srcOrd="1" destOrd="0" presId="urn:microsoft.com/office/officeart/2005/8/layout/hList7"/>
    <dgm:cxn modelId="{EC91374D-DCA8-4D02-B23F-E5B90F85447B}" type="presOf" srcId="{D833147E-EDFA-45CA-A5C3-5E32C0CE7C0B}" destId="{74ADC31B-8E16-402F-A017-879AAD0D6ED8}" srcOrd="0" destOrd="0" presId="urn:microsoft.com/office/officeart/2005/8/layout/hList7"/>
    <dgm:cxn modelId="{5B4E3EAD-A49B-496C-95DB-9399984DE1AE}" type="presParOf" srcId="{6E8B69FD-6003-4633-A102-0A2A9FF8651D}" destId="{59C438D8-745C-4112-9ED7-5825B692F5F7}" srcOrd="0" destOrd="0" presId="urn:microsoft.com/office/officeart/2005/8/layout/hList7"/>
    <dgm:cxn modelId="{F142B81A-A7C2-481A-9315-7E3265F175E3}" type="presParOf" srcId="{6E8B69FD-6003-4633-A102-0A2A9FF8651D}" destId="{D8A6FFB9-E32A-4032-8CC5-DFC8A9EABC74}" srcOrd="1" destOrd="0" presId="urn:microsoft.com/office/officeart/2005/8/layout/hList7"/>
    <dgm:cxn modelId="{FDD2B517-E449-4A5B-86CC-8591C7170195}" type="presParOf" srcId="{D8A6FFB9-E32A-4032-8CC5-DFC8A9EABC74}" destId="{B38A91FC-87C3-4323-AE74-496271601277}" srcOrd="0" destOrd="0" presId="urn:microsoft.com/office/officeart/2005/8/layout/hList7"/>
    <dgm:cxn modelId="{06B660E2-C65A-4EF1-B7B4-4A9D3E2856F7}" type="presParOf" srcId="{B38A91FC-87C3-4323-AE74-496271601277}" destId="{9BDFA009-B969-4379-BB88-58CDAD94B648}" srcOrd="0" destOrd="0" presId="urn:microsoft.com/office/officeart/2005/8/layout/hList7"/>
    <dgm:cxn modelId="{DA788A64-CCC7-44C6-93B3-DE5498EB19EB}" type="presParOf" srcId="{B38A91FC-87C3-4323-AE74-496271601277}" destId="{8340733E-7C7D-4C35-B1BF-020CE62A8A5A}" srcOrd="1" destOrd="0" presId="urn:microsoft.com/office/officeart/2005/8/layout/hList7"/>
    <dgm:cxn modelId="{25F68C8E-6418-41E9-8F0A-5D30F120BC80}" type="presParOf" srcId="{B38A91FC-87C3-4323-AE74-496271601277}" destId="{E733DF4E-F4C0-4507-A228-B85408972B17}" srcOrd="2" destOrd="0" presId="urn:microsoft.com/office/officeart/2005/8/layout/hList7"/>
    <dgm:cxn modelId="{C7A737BC-B56E-4AE7-AA0C-79F2BD64F57B}" type="presParOf" srcId="{B38A91FC-87C3-4323-AE74-496271601277}" destId="{D0BD3844-9BB6-4717-98B9-5AFECB9EDAB1}" srcOrd="3" destOrd="0" presId="urn:microsoft.com/office/officeart/2005/8/layout/hList7"/>
    <dgm:cxn modelId="{7C523D18-D6A0-4C88-B4E9-699578F59217}" type="presParOf" srcId="{D8A6FFB9-E32A-4032-8CC5-DFC8A9EABC74}" destId="{52442F7E-FE27-4188-B72B-0F5996767165}" srcOrd="1" destOrd="0" presId="urn:microsoft.com/office/officeart/2005/8/layout/hList7"/>
    <dgm:cxn modelId="{B5940BD4-AA51-4897-B86E-91E4B7E772FB}" type="presParOf" srcId="{D8A6FFB9-E32A-4032-8CC5-DFC8A9EABC74}" destId="{3DC4689F-98A6-4033-9688-D11F4FE1D699}" srcOrd="2" destOrd="0" presId="urn:microsoft.com/office/officeart/2005/8/layout/hList7"/>
    <dgm:cxn modelId="{4E0211E9-AA53-4826-9A47-7D56CDCB72F8}" type="presParOf" srcId="{3DC4689F-98A6-4033-9688-D11F4FE1D699}" destId="{FA5A6995-D81A-4031-85B3-F86C54A0CE3B}" srcOrd="0" destOrd="0" presId="urn:microsoft.com/office/officeart/2005/8/layout/hList7"/>
    <dgm:cxn modelId="{BA8BF434-DF98-457C-802C-FCB4B8EF9EF3}" type="presParOf" srcId="{3DC4689F-98A6-4033-9688-D11F4FE1D699}" destId="{6D19C33D-DE96-4540-9508-DF3602E03AFD}" srcOrd="1" destOrd="0" presId="urn:microsoft.com/office/officeart/2005/8/layout/hList7"/>
    <dgm:cxn modelId="{4FF13B37-9AED-4CF1-B3F1-570E134756FA}" type="presParOf" srcId="{3DC4689F-98A6-4033-9688-D11F4FE1D699}" destId="{49D409CA-A67B-4317-A498-5A5E1753AC18}" srcOrd="2" destOrd="0" presId="urn:microsoft.com/office/officeart/2005/8/layout/hList7"/>
    <dgm:cxn modelId="{2C0F0D29-2FA8-4C17-B030-1E3F870FDF34}" type="presParOf" srcId="{3DC4689F-98A6-4033-9688-D11F4FE1D699}" destId="{0CB110B3-580A-4CEC-9ADD-9C3E11034C18}" srcOrd="3" destOrd="0" presId="urn:microsoft.com/office/officeart/2005/8/layout/hList7"/>
    <dgm:cxn modelId="{AEEB9794-10D4-4373-A32A-E16580B07D09}" type="presParOf" srcId="{D8A6FFB9-E32A-4032-8CC5-DFC8A9EABC74}" destId="{74ADC31B-8E16-402F-A017-879AAD0D6ED8}" srcOrd="3" destOrd="0" presId="urn:microsoft.com/office/officeart/2005/8/layout/hList7"/>
    <dgm:cxn modelId="{9D58E737-C80E-43B8-B563-A0C694D66403}" type="presParOf" srcId="{D8A6FFB9-E32A-4032-8CC5-DFC8A9EABC74}" destId="{AD9D3B1A-AF35-4B81-8810-48CFFD1AD91D}" srcOrd="4" destOrd="0" presId="urn:microsoft.com/office/officeart/2005/8/layout/hList7"/>
    <dgm:cxn modelId="{26BCA4FC-0F33-4D91-8F52-A8CBF8F5A7EE}" type="presParOf" srcId="{AD9D3B1A-AF35-4B81-8810-48CFFD1AD91D}" destId="{5AE19869-EE8B-4886-AA14-C54D64545179}" srcOrd="0" destOrd="0" presId="urn:microsoft.com/office/officeart/2005/8/layout/hList7"/>
    <dgm:cxn modelId="{39BF69EF-6050-41A4-8479-906B7EC6A560}" type="presParOf" srcId="{AD9D3B1A-AF35-4B81-8810-48CFFD1AD91D}" destId="{9E6DFC7E-B6BE-44CE-BEAC-89303BC59A21}" srcOrd="1" destOrd="0" presId="urn:microsoft.com/office/officeart/2005/8/layout/hList7"/>
    <dgm:cxn modelId="{E471FE00-E6E6-40E8-A4F6-39158239B939}" type="presParOf" srcId="{AD9D3B1A-AF35-4B81-8810-48CFFD1AD91D}" destId="{AB1BB89C-4E47-4A92-86E7-D9F60083C8A3}" srcOrd="2" destOrd="0" presId="urn:microsoft.com/office/officeart/2005/8/layout/hList7"/>
    <dgm:cxn modelId="{659A6205-EA36-4C7A-A145-D63EE9920DDE}" type="presParOf" srcId="{AD9D3B1A-AF35-4B81-8810-48CFFD1AD91D}" destId="{7CC5E0BC-4F22-442A-963F-35487B3C017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50A356-6CC5-42E7-993E-D84D64330D71}" type="doc">
      <dgm:prSet loTypeId="urn:microsoft.com/office/officeart/2005/8/layout/hList7" loCatId="list" qsTypeId="urn:microsoft.com/office/officeart/2005/8/quickstyle/simple5" qsCatId="simple" csTypeId="urn:microsoft.com/office/officeart/2005/8/colors/accent1_2" csCatId="accent1" phldr="1"/>
      <dgm:spPr/>
    </dgm:pt>
    <dgm:pt modelId="{2C777DDE-9F72-44C5-8212-2837AC922C77}">
      <dgm:prSet phldrT="[Text]" custT="1"/>
      <dgm:spPr/>
      <dgm:t>
        <a:bodyPr tIns="504000"/>
        <a:lstStyle/>
        <a:p>
          <a:r>
            <a:rPr lang="en-AU" sz="2400" dirty="0"/>
            <a:t>Ensemble of climate forcing from GCMs</a:t>
          </a:r>
        </a:p>
      </dgm:t>
    </dgm:pt>
    <dgm:pt modelId="{BC45AD75-5C96-4E95-BA94-CF60ACCCE34E}" type="parTrans" cxnId="{3F9E77D7-A7FC-4EF7-B5D3-7E70142EA525}">
      <dgm:prSet/>
      <dgm:spPr/>
      <dgm:t>
        <a:bodyPr/>
        <a:lstStyle/>
        <a:p>
          <a:endParaRPr lang="en-AU"/>
        </a:p>
      </dgm:t>
    </dgm:pt>
    <dgm:pt modelId="{EE38350B-E969-4752-AD95-F1D639189E9C}" type="sibTrans" cxnId="{3F9E77D7-A7FC-4EF7-B5D3-7E70142EA525}">
      <dgm:prSet/>
      <dgm:spPr/>
      <dgm:t>
        <a:bodyPr/>
        <a:lstStyle/>
        <a:p>
          <a:endParaRPr lang="en-AU"/>
        </a:p>
      </dgm:t>
    </dgm:pt>
    <dgm:pt modelId="{EACFAE9D-F28E-46EF-BCC3-A4DDFD87789B}">
      <dgm:prSet phldrT="[Text]" custT="1"/>
      <dgm:spPr/>
      <dgm:t>
        <a:bodyPr lIns="72000" rIns="72000" bIns="0"/>
        <a:lstStyle/>
        <a:p>
          <a:endParaRPr lang="en-AU" sz="2200" dirty="0"/>
        </a:p>
        <a:p>
          <a:r>
            <a:rPr lang="en-AU" sz="2400" dirty="0"/>
            <a:t>Multiple bias-correction + downscaling approaches</a:t>
          </a:r>
        </a:p>
      </dgm:t>
    </dgm:pt>
    <dgm:pt modelId="{383A5A8C-7627-41F1-9B1E-65A0A94B4D8A}" type="parTrans" cxnId="{F69C8971-9EB9-4124-A289-5A0D04889B51}">
      <dgm:prSet/>
      <dgm:spPr/>
      <dgm:t>
        <a:bodyPr/>
        <a:lstStyle/>
        <a:p>
          <a:endParaRPr lang="en-AU"/>
        </a:p>
      </dgm:t>
    </dgm:pt>
    <dgm:pt modelId="{D833147E-EDFA-45CA-A5C3-5E32C0CE7C0B}" type="sibTrans" cxnId="{F69C8971-9EB9-4124-A289-5A0D04889B51}">
      <dgm:prSet/>
      <dgm:spPr/>
      <dgm:t>
        <a:bodyPr/>
        <a:lstStyle/>
        <a:p>
          <a:endParaRPr lang="en-AU"/>
        </a:p>
      </dgm:t>
    </dgm:pt>
    <dgm:pt modelId="{9B4F06F5-729C-4DAA-9F15-5CDCA74843EB}">
      <dgm:prSet phldrT="[Text]" custT="1"/>
      <dgm:spPr/>
      <dgm:t>
        <a:bodyPr/>
        <a:lstStyle/>
        <a:p>
          <a:r>
            <a:rPr lang="en-AU" sz="2400" dirty="0" smtClean="0"/>
            <a:t>                      </a:t>
          </a:r>
          <a:br>
            <a:rPr lang="en-AU" sz="2400" dirty="0" smtClean="0"/>
          </a:br>
          <a:r>
            <a:rPr lang="en-AU" sz="2400" dirty="0" smtClean="0"/>
            <a:t>                Continental </a:t>
          </a:r>
          <a:r>
            <a:rPr lang="en-AU" sz="2400" dirty="0"/>
            <a:t>in scale </a:t>
          </a:r>
          <a:r>
            <a:rPr lang="en-AU" sz="2400" dirty="0" smtClean="0"/>
            <a:t/>
          </a:r>
          <a:br>
            <a:rPr lang="en-AU" sz="2400" dirty="0" smtClean="0"/>
          </a:br>
          <a:r>
            <a:rPr lang="en-AU" sz="2400" dirty="0" smtClean="0"/>
            <a:t>(# of Hydrological Models)</a:t>
          </a:r>
          <a:endParaRPr lang="en-AU" sz="2400" dirty="0"/>
        </a:p>
      </dgm:t>
    </dgm:pt>
    <dgm:pt modelId="{9F3BB6D2-92BE-4B53-AEB2-469CE7F73C2A}" type="parTrans" cxnId="{031A2804-5E31-4C05-80A3-7E636E38EBC9}">
      <dgm:prSet/>
      <dgm:spPr/>
      <dgm:t>
        <a:bodyPr/>
        <a:lstStyle/>
        <a:p>
          <a:endParaRPr lang="en-AU"/>
        </a:p>
      </dgm:t>
    </dgm:pt>
    <dgm:pt modelId="{7391227A-5FF9-4EA7-ACF7-6B90A06BA7E9}" type="sibTrans" cxnId="{031A2804-5E31-4C05-80A3-7E636E38EBC9}">
      <dgm:prSet/>
      <dgm:spPr/>
      <dgm:t>
        <a:bodyPr/>
        <a:lstStyle/>
        <a:p>
          <a:endParaRPr lang="en-AU"/>
        </a:p>
      </dgm:t>
    </dgm:pt>
    <dgm:pt modelId="{6E8B69FD-6003-4633-A102-0A2A9FF8651D}" type="pres">
      <dgm:prSet presAssocID="{2D50A356-6CC5-42E7-993E-D84D64330D71}" presName="Name0" presStyleCnt="0">
        <dgm:presLayoutVars>
          <dgm:dir/>
          <dgm:resizeHandles val="exact"/>
        </dgm:presLayoutVars>
      </dgm:prSet>
      <dgm:spPr/>
    </dgm:pt>
    <dgm:pt modelId="{59C438D8-745C-4112-9ED7-5825B692F5F7}" type="pres">
      <dgm:prSet presAssocID="{2D50A356-6CC5-42E7-993E-D84D64330D71}" presName="fgShape" presStyleLbl="fgShp" presStyleIdx="0" presStyleCnt="1"/>
      <dgm:spPr/>
    </dgm:pt>
    <dgm:pt modelId="{D8A6FFB9-E32A-4032-8CC5-DFC8A9EABC74}" type="pres">
      <dgm:prSet presAssocID="{2D50A356-6CC5-42E7-993E-D84D64330D71}" presName="linComp" presStyleCnt="0"/>
      <dgm:spPr/>
    </dgm:pt>
    <dgm:pt modelId="{B38A91FC-87C3-4323-AE74-496271601277}" type="pres">
      <dgm:prSet presAssocID="{9B4F06F5-729C-4DAA-9F15-5CDCA74843EB}" presName="compNode" presStyleCnt="0"/>
      <dgm:spPr/>
    </dgm:pt>
    <dgm:pt modelId="{9BDFA009-B969-4379-BB88-58CDAD94B648}" type="pres">
      <dgm:prSet presAssocID="{9B4F06F5-729C-4DAA-9F15-5CDCA74843EB}" presName="bkgdShape" presStyleLbl="node1" presStyleIdx="0" presStyleCnt="3"/>
      <dgm:spPr/>
      <dgm:t>
        <a:bodyPr/>
        <a:lstStyle/>
        <a:p>
          <a:endParaRPr lang="en-US"/>
        </a:p>
      </dgm:t>
    </dgm:pt>
    <dgm:pt modelId="{8340733E-7C7D-4C35-B1BF-020CE62A8A5A}" type="pres">
      <dgm:prSet presAssocID="{9B4F06F5-729C-4DAA-9F15-5CDCA74843EB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33DF4E-F4C0-4507-A228-B85408972B17}" type="pres">
      <dgm:prSet presAssocID="{9B4F06F5-729C-4DAA-9F15-5CDCA74843EB}" presName="invisiNode" presStyleLbl="node1" presStyleIdx="0" presStyleCnt="3"/>
      <dgm:spPr/>
    </dgm:pt>
    <dgm:pt modelId="{D0BD3844-9BB6-4717-98B9-5AFECB9EDAB1}" type="pres">
      <dgm:prSet presAssocID="{9B4F06F5-729C-4DAA-9F15-5CDCA74843EB}" presName="imagNode" presStyleLbl="fgImgPlace1" presStyleIdx="0" presStyleCnt="3" custScaleX="138040" custScaleY="126536" custLinFactNeighborY="6753"/>
      <dgm:spPr>
        <a:blipFill dpi="0" rotWithShape="1">
          <a:blip xmlns:r="http://schemas.openxmlformats.org/officeDocument/2006/relationships" r:embed="rId1"/>
          <a:srcRect/>
          <a:stretch>
            <a:fillRect l="-10000" r="-10000" b="-110000"/>
          </a:stretch>
        </a:blipFill>
      </dgm:spPr>
    </dgm:pt>
    <dgm:pt modelId="{52442F7E-FE27-4188-B72B-0F5996767165}" type="pres">
      <dgm:prSet presAssocID="{7391227A-5FF9-4EA7-ACF7-6B90A06BA7E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DC4689F-98A6-4033-9688-D11F4FE1D699}" type="pres">
      <dgm:prSet presAssocID="{EACFAE9D-F28E-46EF-BCC3-A4DDFD87789B}" presName="compNode" presStyleCnt="0"/>
      <dgm:spPr/>
    </dgm:pt>
    <dgm:pt modelId="{FA5A6995-D81A-4031-85B3-F86C54A0CE3B}" type="pres">
      <dgm:prSet presAssocID="{EACFAE9D-F28E-46EF-BCC3-A4DDFD87789B}" presName="bkgdShape" presStyleLbl="node1" presStyleIdx="1" presStyleCnt="3"/>
      <dgm:spPr/>
      <dgm:t>
        <a:bodyPr/>
        <a:lstStyle/>
        <a:p>
          <a:endParaRPr lang="en-US"/>
        </a:p>
      </dgm:t>
    </dgm:pt>
    <dgm:pt modelId="{6D19C33D-DE96-4540-9508-DF3602E03AFD}" type="pres">
      <dgm:prSet presAssocID="{EACFAE9D-F28E-46EF-BCC3-A4DDFD87789B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D409CA-A67B-4317-A498-5A5E1753AC18}" type="pres">
      <dgm:prSet presAssocID="{EACFAE9D-F28E-46EF-BCC3-A4DDFD87789B}" presName="invisiNode" presStyleLbl="node1" presStyleIdx="1" presStyleCnt="3"/>
      <dgm:spPr/>
    </dgm:pt>
    <dgm:pt modelId="{0CB110B3-580A-4CEC-9ADD-9C3E11034C18}" type="pres">
      <dgm:prSet presAssocID="{EACFAE9D-F28E-46EF-BCC3-A4DDFD87789B}" presName="imagNode" presStyleLbl="fgImgPlace1" presStyleIdx="1" presStyleCnt="3" custScaleX="138040" custScaleY="126536" custLinFactNeighborY="6753"/>
      <dgm:spPr>
        <a:blipFill dpi="0" rotWithShape="1">
          <a:blip xmlns:r="http://schemas.openxmlformats.org/officeDocument/2006/relationships" r:embed="rId1"/>
          <a:srcRect/>
          <a:stretch>
            <a:fillRect t="-70000"/>
          </a:stretch>
        </a:blipFill>
      </dgm:spPr>
    </dgm:pt>
    <dgm:pt modelId="{74ADC31B-8E16-402F-A017-879AAD0D6ED8}" type="pres">
      <dgm:prSet presAssocID="{D833147E-EDFA-45CA-A5C3-5E32C0CE7C0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D9D3B1A-AF35-4B81-8810-48CFFD1AD91D}" type="pres">
      <dgm:prSet presAssocID="{2C777DDE-9F72-44C5-8212-2837AC922C77}" presName="compNode" presStyleCnt="0"/>
      <dgm:spPr/>
    </dgm:pt>
    <dgm:pt modelId="{5AE19869-EE8B-4886-AA14-C54D64545179}" type="pres">
      <dgm:prSet presAssocID="{2C777DDE-9F72-44C5-8212-2837AC922C77}" presName="bkgdShape" presStyleLbl="node1" presStyleIdx="2" presStyleCnt="3"/>
      <dgm:spPr/>
      <dgm:t>
        <a:bodyPr/>
        <a:lstStyle/>
        <a:p>
          <a:endParaRPr lang="en-US"/>
        </a:p>
      </dgm:t>
    </dgm:pt>
    <dgm:pt modelId="{9E6DFC7E-B6BE-44CE-BEAC-89303BC59A21}" type="pres">
      <dgm:prSet presAssocID="{2C777DDE-9F72-44C5-8212-2837AC922C77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1BB89C-4E47-4A92-86E7-D9F60083C8A3}" type="pres">
      <dgm:prSet presAssocID="{2C777DDE-9F72-44C5-8212-2837AC922C77}" presName="invisiNode" presStyleLbl="node1" presStyleIdx="2" presStyleCnt="3"/>
      <dgm:spPr/>
    </dgm:pt>
    <dgm:pt modelId="{7CC5E0BC-4F22-442A-963F-35487B3C0179}" type="pres">
      <dgm:prSet presAssocID="{2C777DDE-9F72-44C5-8212-2837AC922C77}" presName="imagNode" presStyleLbl="fgImgPlace1" presStyleIdx="2" presStyleCnt="3" custScaleX="138040" custScaleY="126536" custLinFactNeighborX="1194" custLinFactNeighborY="6753"/>
      <dgm:spPr>
        <a:blipFill dpi="0" rotWithShape="1">
          <a:blip xmlns:r="http://schemas.openxmlformats.org/officeDocument/2006/relationships" r:embed="rId2"/>
          <a:srcRect/>
          <a:stretch>
            <a:fillRect r="-95000"/>
          </a:stretch>
        </a:blipFill>
      </dgm:spPr>
    </dgm:pt>
  </dgm:ptLst>
  <dgm:cxnLst>
    <dgm:cxn modelId="{F69C8971-9EB9-4124-A289-5A0D04889B51}" srcId="{2D50A356-6CC5-42E7-993E-D84D64330D71}" destId="{EACFAE9D-F28E-46EF-BCC3-A4DDFD87789B}" srcOrd="1" destOrd="0" parTransId="{383A5A8C-7627-41F1-9B1E-65A0A94B4D8A}" sibTransId="{D833147E-EDFA-45CA-A5C3-5E32C0CE7C0B}"/>
    <dgm:cxn modelId="{FC6B00AA-1569-43DD-A856-38CB82AD361B}" type="presOf" srcId="{7391227A-5FF9-4EA7-ACF7-6B90A06BA7E9}" destId="{52442F7E-FE27-4188-B72B-0F5996767165}" srcOrd="0" destOrd="0" presId="urn:microsoft.com/office/officeart/2005/8/layout/hList7"/>
    <dgm:cxn modelId="{6DEA8576-649C-471C-BEFC-2F1CBEA91753}" type="presOf" srcId="{2C777DDE-9F72-44C5-8212-2837AC922C77}" destId="{5AE19869-EE8B-4886-AA14-C54D64545179}" srcOrd="0" destOrd="0" presId="urn:microsoft.com/office/officeart/2005/8/layout/hList7"/>
    <dgm:cxn modelId="{031A2804-5E31-4C05-80A3-7E636E38EBC9}" srcId="{2D50A356-6CC5-42E7-993E-D84D64330D71}" destId="{9B4F06F5-729C-4DAA-9F15-5CDCA74843EB}" srcOrd="0" destOrd="0" parTransId="{9F3BB6D2-92BE-4B53-AEB2-469CE7F73C2A}" sibTransId="{7391227A-5FF9-4EA7-ACF7-6B90A06BA7E9}"/>
    <dgm:cxn modelId="{BAB52E2E-69E6-422C-8641-CA6C86C192B7}" type="presOf" srcId="{2D50A356-6CC5-42E7-993E-D84D64330D71}" destId="{6E8B69FD-6003-4633-A102-0A2A9FF8651D}" srcOrd="0" destOrd="0" presId="urn:microsoft.com/office/officeart/2005/8/layout/hList7"/>
    <dgm:cxn modelId="{6EC2E1DA-E655-4362-BD24-309C82E84492}" type="presOf" srcId="{EACFAE9D-F28E-46EF-BCC3-A4DDFD87789B}" destId="{FA5A6995-D81A-4031-85B3-F86C54A0CE3B}" srcOrd="0" destOrd="0" presId="urn:microsoft.com/office/officeart/2005/8/layout/hList7"/>
    <dgm:cxn modelId="{B06E8175-33CD-4637-AE71-88CD65308186}" type="presOf" srcId="{9B4F06F5-729C-4DAA-9F15-5CDCA74843EB}" destId="{8340733E-7C7D-4C35-B1BF-020CE62A8A5A}" srcOrd="1" destOrd="0" presId="urn:microsoft.com/office/officeart/2005/8/layout/hList7"/>
    <dgm:cxn modelId="{8EB92182-0E3C-46DF-BEB8-A0705A41B65F}" type="presOf" srcId="{9B4F06F5-729C-4DAA-9F15-5CDCA74843EB}" destId="{9BDFA009-B969-4379-BB88-58CDAD94B648}" srcOrd="0" destOrd="0" presId="urn:microsoft.com/office/officeart/2005/8/layout/hList7"/>
    <dgm:cxn modelId="{EEDEB818-1D3F-4696-A77A-3931E39CB6D9}" type="presOf" srcId="{EACFAE9D-F28E-46EF-BCC3-A4DDFD87789B}" destId="{6D19C33D-DE96-4540-9508-DF3602E03AFD}" srcOrd="1" destOrd="0" presId="urn:microsoft.com/office/officeart/2005/8/layout/hList7"/>
    <dgm:cxn modelId="{3F9E77D7-A7FC-4EF7-B5D3-7E70142EA525}" srcId="{2D50A356-6CC5-42E7-993E-D84D64330D71}" destId="{2C777DDE-9F72-44C5-8212-2837AC922C77}" srcOrd="2" destOrd="0" parTransId="{BC45AD75-5C96-4E95-BA94-CF60ACCCE34E}" sibTransId="{EE38350B-E969-4752-AD95-F1D639189E9C}"/>
    <dgm:cxn modelId="{52FC7781-BFC2-4D9B-B4C4-9C8EB78B264A}" type="presOf" srcId="{2C777DDE-9F72-44C5-8212-2837AC922C77}" destId="{9E6DFC7E-B6BE-44CE-BEAC-89303BC59A21}" srcOrd="1" destOrd="0" presId="urn:microsoft.com/office/officeart/2005/8/layout/hList7"/>
    <dgm:cxn modelId="{EC91374D-DCA8-4D02-B23F-E5B90F85447B}" type="presOf" srcId="{D833147E-EDFA-45CA-A5C3-5E32C0CE7C0B}" destId="{74ADC31B-8E16-402F-A017-879AAD0D6ED8}" srcOrd="0" destOrd="0" presId="urn:microsoft.com/office/officeart/2005/8/layout/hList7"/>
    <dgm:cxn modelId="{5B4E3EAD-A49B-496C-95DB-9399984DE1AE}" type="presParOf" srcId="{6E8B69FD-6003-4633-A102-0A2A9FF8651D}" destId="{59C438D8-745C-4112-9ED7-5825B692F5F7}" srcOrd="0" destOrd="0" presId="urn:microsoft.com/office/officeart/2005/8/layout/hList7"/>
    <dgm:cxn modelId="{F142B81A-A7C2-481A-9315-7E3265F175E3}" type="presParOf" srcId="{6E8B69FD-6003-4633-A102-0A2A9FF8651D}" destId="{D8A6FFB9-E32A-4032-8CC5-DFC8A9EABC74}" srcOrd="1" destOrd="0" presId="urn:microsoft.com/office/officeart/2005/8/layout/hList7"/>
    <dgm:cxn modelId="{FDD2B517-E449-4A5B-86CC-8591C7170195}" type="presParOf" srcId="{D8A6FFB9-E32A-4032-8CC5-DFC8A9EABC74}" destId="{B38A91FC-87C3-4323-AE74-496271601277}" srcOrd="0" destOrd="0" presId="urn:microsoft.com/office/officeart/2005/8/layout/hList7"/>
    <dgm:cxn modelId="{06B660E2-C65A-4EF1-B7B4-4A9D3E2856F7}" type="presParOf" srcId="{B38A91FC-87C3-4323-AE74-496271601277}" destId="{9BDFA009-B969-4379-BB88-58CDAD94B648}" srcOrd="0" destOrd="0" presId="urn:microsoft.com/office/officeart/2005/8/layout/hList7"/>
    <dgm:cxn modelId="{DA788A64-CCC7-44C6-93B3-DE5498EB19EB}" type="presParOf" srcId="{B38A91FC-87C3-4323-AE74-496271601277}" destId="{8340733E-7C7D-4C35-B1BF-020CE62A8A5A}" srcOrd="1" destOrd="0" presId="urn:microsoft.com/office/officeart/2005/8/layout/hList7"/>
    <dgm:cxn modelId="{25F68C8E-6418-41E9-8F0A-5D30F120BC80}" type="presParOf" srcId="{B38A91FC-87C3-4323-AE74-496271601277}" destId="{E733DF4E-F4C0-4507-A228-B85408972B17}" srcOrd="2" destOrd="0" presId="urn:microsoft.com/office/officeart/2005/8/layout/hList7"/>
    <dgm:cxn modelId="{C7A737BC-B56E-4AE7-AA0C-79F2BD64F57B}" type="presParOf" srcId="{B38A91FC-87C3-4323-AE74-496271601277}" destId="{D0BD3844-9BB6-4717-98B9-5AFECB9EDAB1}" srcOrd="3" destOrd="0" presId="urn:microsoft.com/office/officeart/2005/8/layout/hList7"/>
    <dgm:cxn modelId="{7C523D18-D6A0-4C88-B4E9-699578F59217}" type="presParOf" srcId="{D8A6FFB9-E32A-4032-8CC5-DFC8A9EABC74}" destId="{52442F7E-FE27-4188-B72B-0F5996767165}" srcOrd="1" destOrd="0" presId="urn:microsoft.com/office/officeart/2005/8/layout/hList7"/>
    <dgm:cxn modelId="{B5940BD4-AA51-4897-B86E-91E4B7E772FB}" type="presParOf" srcId="{D8A6FFB9-E32A-4032-8CC5-DFC8A9EABC74}" destId="{3DC4689F-98A6-4033-9688-D11F4FE1D699}" srcOrd="2" destOrd="0" presId="urn:microsoft.com/office/officeart/2005/8/layout/hList7"/>
    <dgm:cxn modelId="{4E0211E9-AA53-4826-9A47-7D56CDCB72F8}" type="presParOf" srcId="{3DC4689F-98A6-4033-9688-D11F4FE1D699}" destId="{FA5A6995-D81A-4031-85B3-F86C54A0CE3B}" srcOrd="0" destOrd="0" presId="urn:microsoft.com/office/officeart/2005/8/layout/hList7"/>
    <dgm:cxn modelId="{BA8BF434-DF98-457C-802C-FCB4B8EF9EF3}" type="presParOf" srcId="{3DC4689F-98A6-4033-9688-D11F4FE1D699}" destId="{6D19C33D-DE96-4540-9508-DF3602E03AFD}" srcOrd="1" destOrd="0" presId="urn:microsoft.com/office/officeart/2005/8/layout/hList7"/>
    <dgm:cxn modelId="{4FF13B37-9AED-4CF1-B3F1-570E134756FA}" type="presParOf" srcId="{3DC4689F-98A6-4033-9688-D11F4FE1D699}" destId="{49D409CA-A67B-4317-A498-5A5E1753AC18}" srcOrd="2" destOrd="0" presId="urn:microsoft.com/office/officeart/2005/8/layout/hList7"/>
    <dgm:cxn modelId="{2C0F0D29-2FA8-4C17-B030-1E3F870FDF34}" type="presParOf" srcId="{3DC4689F-98A6-4033-9688-D11F4FE1D699}" destId="{0CB110B3-580A-4CEC-9ADD-9C3E11034C18}" srcOrd="3" destOrd="0" presId="urn:microsoft.com/office/officeart/2005/8/layout/hList7"/>
    <dgm:cxn modelId="{AEEB9794-10D4-4373-A32A-E16580B07D09}" type="presParOf" srcId="{D8A6FFB9-E32A-4032-8CC5-DFC8A9EABC74}" destId="{74ADC31B-8E16-402F-A017-879AAD0D6ED8}" srcOrd="3" destOrd="0" presId="urn:microsoft.com/office/officeart/2005/8/layout/hList7"/>
    <dgm:cxn modelId="{9D58E737-C80E-43B8-B563-A0C694D66403}" type="presParOf" srcId="{D8A6FFB9-E32A-4032-8CC5-DFC8A9EABC74}" destId="{AD9D3B1A-AF35-4B81-8810-48CFFD1AD91D}" srcOrd="4" destOrd="0" presId="urn:microsoft.com/office/officeart/2005/8/layout/hList7"/>
    <dgm:cxn modelId="{26BCA4FC-0F33-4D91-8F52-A8CBF8F5A7EE}" type="presParOf" srcId="{AD9D3B1A-AF35-4B81-8810-48CFFD1AD91D}" destId="{5AE19869-EE8B-4886-AA14-C54D64545179}" srcOrd="0" destOrd="0" presId="urn:microsoft.com/office/officeart/2005/8/layout/hList7"/>
    <dgm:cxn modelId="{39BF69EF-6050-41A4-8479-906B7EC6A560}" type="presParOf" srcId="{AD9D3B1A-AF35-4B81-8810-48CFFD1AD91D}" destId="{9E6DFC7E-B6BE-44CE-BEAC-89303BC59A21}" srcOrd="1" destOrd="0" presId="urn:microsoft.com/office/officeart/2005/8/layout/hList7"/>
    <dgm:cxn modelId="{E471FE00-E6E6-40E8-A4F6-39158239B939}" type="presParOf" srcId="{AD9D3B1A-AF35-4B81-8810-48CFFD1AD91D}" destId="{AB1BB89C-4E47-4A92-86E7-D9F60083C8A3}" srcOrd="2" destOrd="0" presId="urn:microsoft.com/office/officeart/2005/8/layout/hList7"/>
    <dgm:cxn modelId="{659A6205-EA36-4C7A-A145-D63EE9920DDE}" type="presParOf" srcId="{AD9D3B1A-AF35-4B81-8810-48CFFD1AD91D}" destId="{7CC5E0BC-4F22-442A-963F-35487B3C017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DFA009-B969-4379-BB88-58CDAD94B648}">
      <dsp:nvSpPr>
        <dsp:cNvPr id="0" name=""/>
        <dsp:cNvSpPr/>
      </dsp:nvSpPr>
      <dsp:spPr>
        <a:xfrm>
          <a:off x="1712" y="0"/>
          <a:ext cx="2663909" cy="469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400" kern="1200" dirty="0" smtClean="0"/>
            <a:t>                      </a:t>
          </a:r>
          <a:br>
            <a:rPr lang="en-AU" sz="2400" kern="1200" dirty="0" smtClean="0"/>
          </a:br>
          <a:r>
            <a:rPr lang="en-AU" sz="2400" kern="1200" dirty="0" smtClean="0"/>
            <a:t>                Continental </a:t>
          </a:r>
          <a:r>
            <a:rPr lang="en-AU" sz="2400" kern="1200" dirty="0"/>
            <a:t>in scale </a:t>
          </a:r>
          <a:r>
            <a:rPr lang="en-AU" sz="2400" kern="1200" dirty="0" smtClean="0"/>
            <a:t/>
          </a:r>
          <a:br>
            <a:rPr lang="en-AU" sz="2400" kern="1200" dirty="0" smtClean="0"/>
          </a:br>
          <a:r>
            <a:rPr lang="en-AU" sz="2400" kern="1200" dirty="0" smtClean="0"/>
            <a:t>(# of Hydrological Models)</a:t>
          </a:r>
          <a:endParaRPr lang="en-AU" sz="2400" kern="1200" dirty="0"/>
        </a:p>
      </dsp:txBody>
      <dsp:txXfrm>
        <a:off x="1712" y="1879600"/>
        <a:ext cx="2663909" cy="1879600"/>
      </dsp:txXfrm>
    </dsp:sp>
    <dsp:sp modelId="{D0BD3844-9BB6-4717-98B9-5AFECB9EDAB1}">
      <dsp:nvSpPr>
        <dsp:cNvPr id="0" name=""/>
        <dsp:cNvSpPr/>
      </dsp:nvSpPr>
      <dsp:spPr>
        <a:xfrm>
          <a:off x="253664" y="179995"/>
          <a:ext cx="2160004" cy="1979993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10000" r="-10000" b="-110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A5A6995-D81A-4031-85B3-F86C54A0CE3B}">
      <dsp:nvSpPr>
        <dsp:cNvPr id="0" name=""/>
        <dsp:cNvSpPr/>
      </dsp:nvSpPr>
      <dsp:spPr>
        <a:xfrm>
          <a:off x="2745538" y="0"/>
          <a:ext cx="2663909" cy="469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0" tIns="156464" rIns="720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2200" kern="1200" dirty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400" kern="1200" dirty="0"/>
            <a:t>Multiple bias-correction + downscaling approaches</a:t>
          </a:r>
        </a:p>
      </dsp:txBody>
      <dsp:txXfrm>
        <a:off x="2745538" y="1879600"/>
        <a:ext cx="2663909" cy="1879600"/>
      </dsp:txXfrm>
    </dsp:sp>
    <dsp:sp modelId="{0CB110B3-580A-4CEC-9ADD-9C3E11034C18}">
      <dsp:nvSpPr>
        <dsp:cNvPr id="0" name=""/>
        <dsp:cNvSpPr/>
      </dsp:nvSpPr>
      <dsp:spPr>
        <a:xfrm>
          <a:off x="2997491" y="179995"/>
          <a:ext cx="2160004" cy="1979993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t="-70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AE19869-EE8B-4886-AA14-C54D64545179}">
      <dsp:nvSpPr>
        <dsp:cNvPr id="0" name=""/>
        <dsp:cNvSpPr/>
      </dsp:nvSpPr>
      <dsp:spPr>
        <a:xfrm>
          <a:off x="5489365" y="0"/>
          <a:ext cx="2663909" cy="469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504000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400" kern="1200" dirty="0"/>
            <a:t>Ensemble of climate forcing from GCMs</a:t>
          </a:r>
        </a:p>
      </dsp:txBody>
      <dsp:txXfrm>
        <a:off x="5489365" y="1879600"/>
        <a:ext cx="2663909" cy="1879600"/>
      </dsp:txXfrm>
    </dsp:sp>
    <dsp:sp modelId="{7CC5E0BC-4F22-442A-963F-35487B3C0179}">
      <dsp:nvSpPr>
        <dsp:cNvPr id="0" name=""/>
        <dsp:cNvSpPr/>
      </dsp:nvSpPr>
      <dsp:spPr>
        <a:xfrm>
          <a:off x="5760001" y="179995"/>
          <a:ext cx="2160004" cy="1979993"/>
        </a:xfrm>
        <a:prstGeom prst="ellipse">
          <a:avLst/>
        </a:prstGeom>
        <a:blipFill dpi="0" rotWithShape="1">
          <a:blip xmlns:r="http://schemas.openxmlformats.org/officeDocument/2006/relationships" r:embed="rId2"/>
          <a:srcRect/>
          <a:stretch>
            <a:fillRect r="-9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9C438D8-745C-4112-9ED7-5825B692F5F7}">
      <dsp:nvSpPr>
        <dsp:cNvPr id="0" name=""/>
        <dsp:cNvSpPr/>
      </dsp:nvSpPr>
      <dsp:spPr>
        <a:xfrm>
          <a:off x="326199" y="3759200"/>
          <a:ext cx="7502588" cy="704850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DFA009-B969-4379-BB88-58CDAD94B648}">
      <dsp:nvSpPr>
        <dsp:cNvPr id="0" name=""/>
        <dsp:cNvSpPr/>
      </dsp:nvSpPr>
      <dsp:spPr>
        <a:xfrm>
          <a:off x="1712" y="0"/>
          <a:ext cx="2663909" cy="469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400" kern="1200" dirty="0" smtClean="0"/>
            <a:t>                      </a:t>
          </a:r>
          <a:br>
            <a:rPr lang="en-AU" sz="2400" kern="1200" dirty="0" smtClean="0"/>
          </a:br>
          <a:r>
            <a:rPr lang="en-AU" sz="2400" kern="1200" dirty="0" smtClean="0"/>
            <a:t>                Continental </a:t>
          </a:r>
          <a:r>
            <a:rPr lang="en-AU" sz="2400" kern="1200" dirty="0"/>
            <a:t>in scale </a:t>
          </a:r>
          <a:r>
            <a:rPr lang="en-AU" sz="2400" kern="1200" dirty="0" smtClean="0"/>
            <a:t/>
          </a:r>
          <a:br>
            <a:rPr lang="en-AU" sz="2400" kern="1200" dirty="0" smtClean="0"/>
          </a:br>
          <a:r>
            <a:rPr lang="en-AU" sz="2400" kern="1200" dirty="0" smtClean="0"/>
            <a:t>(# of Hydrological Models)</a:t>
          </a:r>
          <a:endParaRPr lang="en-AU" sz="2400" kern="1200" dirty="0"/>
        </a:p>
      </dsp:txBody>
      <dsp:txXfrm>
        <a:off x="1712" y="1879600"/>
        <a:ext cx="2663909" cy="1879600"/>
      </dsp:txXfrm>
    </dsp:sp>
    <dsp:sp modelId="{D0BD3844-9BB6-4717-98B9-5AFECB9EDAB1}">
      <dsp:nvSpPr>
        <dsp:cNvPr id="0" name=""/>
        <dsp:cNvSpPr/>
      </dsp:nvSpPr>
      <dsp:spPr>
        <a:xfrm>
          <a:off x="253664" y="179995"/>
          <a:ext cx="2160004" cy="1979993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10000" r="-10000" b="-110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A5A6995-D81A-4031-85B3-F86C54A0CE3B}">
      <dsp:nvSpPr>
        <dsp:cNvPr id="0" name=""/>
        <dsp:cNvSpPr/>
      </dsp:nvSpPr>
      <dsp:spPr>
        <a:xfrm>
          <a:off x="2745538" y="0"/>
          <a:ext cx="2663909" cy="469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0" tIns="156464" rIns="720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2200" kern="1200" dirty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400" kern="1200" dirty="0"/>
            <a:t>Multiple bias-correction + downscaling approaches</a:t>
          </a:r>
        </a:p>
      </dsp:txBody>
      <dsp:txXfrm>
        <a:off x="2745538" y="1879600"/>
        <a:ext cx="2663909" cy="1879600"/>
      </dsp:txXfrm>
    </dsp:sp>
    <dsp:sp modelId="{0CB110B3-580A-4CEC-9ADD-9C3E11034C18}">
      <dsp:nvSpPr>
        <dsp:cNvPr id="0" name=""/>
        <dsp:cNvSpPr/>
      </dsp:nvSpPr>
      <dsp:spPr>
        <a:xfrm>
          <a:off x="2997491" y="179995"/>
          <a:ext cx="2160004" cy="1979993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t="-70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AE19869-EE8B-4886-AA14-C54D64545179}">
      <dsp:nvSpPr>
        <dsp:cNvPr id="0" name=""/>
        <dsp:cNvSpPr/>
      </dsp:nvSpPr>
      <dsp:spPr>
        <a:xfrm>
          <a:off x="5489365" y="0"/>
          <a:ext cx="2663909" cy="469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504000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400" kern="1200" dirty="0"/>
            <a:t>Ensemble of climate forcing from GCMs</a:t>
          </a:r>
        </a:p>
      </dsp:txBody>
      <dsp:txXfrm>
        <a:off x="5489365" y="1879600"/>
        <a:ext cx="2663909" cy="1879600"/>
      </dsp:txXfrm>
    </dsp:sp>
    <dsp:sp modelId="{7CC5E0BC-4F22-442A-963F-35487B3C0179}">
      <dsp:nvSpPr>
        <dsp:cNvPr id="0" name=""/>
        <dsp:cNvSpPr/>
      </dsp:nvSpPr>
      <dsp:spPr>
        <a:xfrm>
          <a:off x="5760001" y="179995"/>
          <a:ext cx="2160004" cy="1979993"/>
        </a:xfrm>
        <a:prstGeom prst="ellipse">
          <a:avLst/>
        </a:prstGeom>
        <a:blipFill dpi="0" rotWithShape="1">
          <a:blip xmlns:r="http://schemas.openxmlformats.org/officeDocument/2006/relationships" r:embed="rId2"/>
          <a:srcRect/>
          <a:stretch>
            <a:fillRect r="-9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9C438D8-745C-4112-9ED7-5825B692F5F7}">
      <dsp:nvSpPr>
        <dsp:cNvPr id="0" name=""/>
        <dsp:cNvSpPr/>
      </dsp:nvSpPr>
      <dsp:spPr>
        <a:xfrm>
          <a:off x="326199" y="3759200"/>
          <a:ext cx="7502588" cy="704850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DF8237-76D2-4C38-A12F-F98F3939E14A}" type="datetimeFigureOut">
              <a:rPr lang="en-AU" smtClean="0"/>
              <a:t>28/11/2018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9C28C-5038-44F7-8BD6-67F60B189D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4678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9C28C-5038-44F7-8BD6-67F60B189DE0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0734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AU" dirty="0"/>
              <a:t>This diagram illustrates the modelling chain described in the previous slide, required to produce a set of hydrological projections</a:t>
            </a:r>
          </a:p>
          <a:p>
            <a:pPr marL="171450" indent="-171450">
              <a:buFontTx/>
              <a:buChar char="-"/>
            </a:pPr>
            <a:r>
              <a:rPr lang="en-AU" dirty="0"/>
              <a:t>In order to properly sample the UNCERTAINTY in the climate systems response to changes in GHG concentrations, we must utilise an ensemble of GCMs.</a:t>
            </a:r>
          </a:p>
          <a:p>
            <a:pPr marL="171450" indent="-171450">
              <a:buFontTx/>
              <a:buChar char="-"/>
            </a:pPr>
            <a:r>
              <a:rPr lang="en-AU" dirty="0"/>
              <a:t>And in order to use the output from GCMs – which have spatial scales in the order of 100 – 200km^2 per grid cell, we must downscale to the resolution of our hydrological model. In this case, 5km.</a:t>
            </a:r>
          </a:p>
          <a:p>
            <a:pPr marL="171450" indent="-171450">
              <a:buFontTx/>
              <a:buChar char="-"/>
            </a:pPr>
            <a:r>
              <a:rPr lang="en-AU" dirty="0"/>
              <a:t>Depending on study location, or variable of interest, regional downscaling/ bias-</a:t>
            </a:r>
            <a:r>
              <a:rPr lang="en-AU" dirty="0" err="1"/>
              <a:t>corr</a:t>
            </a:r>
            <a:r>
              <a:rPr lang="en-AU" dirty="0"/>
              <a:t> or </a:t>
            </a:r>
            <a:r>
              <a:rPr lang="en-AU" dirty="0" err="1"/>
              <a:t>hyd</a:t>
            </a:r>
            <a:r>
              <a:rPr lang="en-AU" dirty="0"/>
              <a:t> modelling can be as uncertain as GCM – need to consider uncertainty in each component</a:t>
            </a:r>
          </a:p>
          <a:p>
            <a:pPr marL="171450" indent="-171450">
              <a:buFontTx/>
              <a:buChar char="-"/>
            </a:pPr>
            <a:r>
              <a:rPr lang="en-AU" dirty="0"/>
              <a:t>The cascading set of lines below the schematic, represents the increase in the size of the overall ensemble, each time a new emissions scenario, or bias-correction and downscaling methodology is implemented</a:t>
            </a:r>
          </a:p>
          <a:p>
            <a:pPr marL="171450" indent="-171450">
              <a:buFontTx/>
              <a:buChar char="-"/>
            </a:pPr>
            <a:r>
              <a:rPr lang="en-AU" dirty="0"/>
              <a:t>You can see that we quickly end up with a very large ensemble, which is good because it means we are characterising more of the uncertainty, which is an essential step for informing confidence in our projections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9C28C-5038-44F7-8BD6-67F60B189DE0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8685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9C28C-5038-44F7-8BD6-67F60B189DE0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2925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Seasonal cycle of rainfall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9C28C-5038-44F7-8BD6-67F60B189DE0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4862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9C28C-5038-44F7-8BD6-67F60B189DE0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1616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9C28C-5038-44F7-8BD6-67F60B189DE0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8657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4"/>
          <p:cNvSpPr/>
          <p:nvPr userDrawn="1"/>
        </p:nvSpPr>
        <p:spPr>
          <a:xfrm>
            <a:off x="0" y="0"/>
            <a:ext cx="6233950" cy="3888259"/>
          </a:xfrm>
          <a:custGeom>
            <a:avLst/>
            <a:gdLst>
              <a:gd name="connsiteX0" fmla="*/ 0 w 6233950"/>
              <a:gd name="connsiteY0" fmla="*/ 0 h 3888259"/>
              <a:gd name="connsiteX1" fmla="*/ 6233950 w 6233950"/>
              <a:gd name="connsiteY1" fmla="*/ 0 h 3888259"/>
              <a:gd name="connsiteX2" fmla="*/ 6233950 w 6233950"/>
              <a:gd name="connsiteY2" fmla="*/ 3888259 h 3888259"/>
              <a:gd name="connsiteX3" fmla="*/ 0 w 6233950"/>
              <a:gd name="connsiteY3" fmla="*/ 3888259 h 3888259"/>
              <a:gd name="connsiteX4" fmla="*/ 0 w 6233950"/>
              <a:gd name="connsiteY4" fmla="*/ 0 h 3888259"/>
              <a:gd name="connsiteX0" fmla="*/ 0 w 6233950"/>
              <a:gd name="connsiteY0" fmla="*/ 0 h 3888259"/>
              <a:gd name="connsiteX1" fmla="*/ 6233950 w 6233950"/>
              <a:gd name="connsiteY1" fmla="*/ 0 h 3888259"/>
              <a:gd name="connsiteX2" fmla="*/ 5261885 w 6233950"/>
              <a:gd name="connsiteY2" fmla="*/ 3888259 h 3888259"/>
              <a:gd name="connsiteX3" fmla="*/ 0 w 6233950"/>
              <a:gd name="connsiteY3" fmla="*/ 3888259 h 3888259"/>
              <a:gd name="connsiteX4" fmla="*/ 0 w 6233950"/>
              <a:gd name="connsiteY4" fmla="*/ 0 h 388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3950" h="3888259">
                <a:moveTo>
                  <a:pt x="0" y="0"/>
                </a:moveTo>
                <a:lnTo>
                  <a:pt x="6233950" y="0"/>
                </a:lnTo>
                <a:lnTo>
                  <a:pt x="5261885" y="3888259"/>
                </a:lnTo>
                <a:lnTo>
                  <a:pt x="0" y="388825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00B0F0">
                  <a:alpha val="80000"/>
                </a:srgbClr>
              </a:gs>
              <a:gs pos="28000">
                <a:srgbClr val="004F8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BM_inline(w)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63" y="296334"/>
            <a:ext cx="1897783" cy="456960"/>
          </a:xfrm>
          <a:prstGeom prst="rect">
            <a:avLst/>
          </a:prstGeom>
        </p:spPr>
      </p:pic>
      <p:sp>
        <p:nvSpPr>
          <p:cNvPr id="1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" y="2788106"/>
            <a:ext cx="4919473" cy="830997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4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[ Presenter Name ]</a:t>
            </a:r>
          </a:p>
          <a:p>
            <a:r>
              <a:rPr lang="en-US" sz="1800" b="0"/>
              <a:t>[ Presenter job title ]</a:t>
            </a:r>
          </a:p>
          <a:p>
            <a:r>
              <a:rPr lang="en-US" sz="1800" b="0"/>
              <a:t>Bureau of Meteorology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96000" y="1305145"/>
            <a:ext cx="5209607" cy="997196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3600" b="0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[ Presentation subtitle—no more than two lines ]</a:t>
            </a:r>
          </a:p>
        </p:txBody>
      </p:sp>
    </p:spTree>
    <p:extLst>
      <p:ext uri="{BB962C8B-B14F-4D97-AF65-F5344CB8AC3E}">
        <p14:creationId xmlns:p14="http://schemas.microsoft.com/office/powerpoint/2010/main" val="462780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/>
          <p:nvPr userDrawn="1"/>
        </p:nvSpPr>
        <p:spPr>
          <a:xfrm>
            <a:off x="0" y="0"/>
            <a:ext cx="6233950" cy="3888259"/>
          </a:xfrm>
          <a:custGeom>
            <a:avLst/>
            <a:gdLst>
              <a:gd name="connsiteX0" fmla="*/ 0 w 6233950"/>
              <a:gd name="connsiteY0" fmla="*/ 0 h 3888259"/>
              <a:gd name="connsiteX1" fmla="*/ 6233950 w 6233950"/>
              <a:gd name="connsiteY1" fmla="*/ 0 h 3888259"/>
              <a:gd name="connsiteX2" fmla="*/ 6233950 w 6233950"/>
              <a:gd name="connsiteY2" fmla="*/ 3888259 h 3888259"/>
              <a:gd name="connsiteX3" fmla="*/ 0 w 6233950"/>
              <a:gd name="connsiteY3" fmla="*/ 3888259 h 3888259"/>
              <a:gd name="connsiteX4" fmla="*/ 0 w 6233950"/>
              <a:gd name="connsiteY4" fmla="*/ 0 h 3888259"/>
              <a:gd name="connsiteX0" fmla="*/ 0 w 6233950"/>
              <a:gd name="connsiteY0" fmla="*/ 0 h 3888259"/>
              <a:gd name="connsiteX1" fmla="*/ 6233950 w 6233950"/>
              <a:gd name="connsiteY1" fmla="*/ 0 h 3888259"/>
              <a:gd name="connsiteX2" fmla="*/ 5261885 w 6233950"/>
              <a:gd name="connsiteY2" fmla="*/ 3888259 h 3888259"/>
              <a:gd name="connsiteX3" fmla="*/ 0 w 6233950"/>
              <a:gd name="connsiteY3" fmla="*/ 3888259 h 3888259"/>
              <a:gd name="connsiteX4" fmla="*/ 0 w 6233950"/>
              <a:gd name="connsiteY4" fmla="*/ 0 h 388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3950" h="3888259">
                <a:moveTo>
                  <a:pt x="0" y="0"/>
                </a:moveTo>
                <a:lnTo>
                  <a:pt x="6233950" y="0"/>
                </a:lnTo>
                <a:lnTo>
                  <a:pt x="5261885" y="3888259"/>
                </a:lnTo>
                <a:lnTo>
                  <a:pt x="0" y="388825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00B0F0">
                  <a:alpha val="80000"/>
                </a:srgbClr>
              </a:gs>
              <a:gs pos="28000">
                <a:srgbClr val="004F8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96000" y="1305145"/>
            <a:ext cx="5209607" cy="498598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3600" b="0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AU"/>
              <a:t>Event heading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" y="2450354"/>
            <a:ext cx="4919473" cy="332399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4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AU"/>
              <a:t>Day, Date</a:t>
            </a:r>
          </a:p>
        </p:txBody>
      </p:sp>
      <p:pic>
        <p:nvPicPr>
          <p:cNvPr id="9" name="Picture 8" descr="BM_inline(w)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63" y="296334"/>
            <a:ext cx="1897783" cy="45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88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/>
          <p:nvPr userDrawn="1"/>
        </p:nvSpPr>
        <p:spPr>
          <a:xfrm>
            <a:off x="0" y="0"/>
            <a:ext cx="6233950" cy="3888259"/>
          </a:xfrm>
          <a:custGeom>
            <a:avLst/>
            <a:gdLst>
              <a:gd name="connsiteX0" fmla="*/ 0 w 6233950"/>
              <a:gd name="connsiteY0" fmla="*/ 0 h 3888259"/>
              <a:gd name="connsiteX1" fmla="*/ 6233950 w 6233950"/>
              <a:gd name="connsiteY1" fmla="*/ 0 h 3888259"/>
              <a:gd name="connsiteX2" fmla="*/ 6233950 w 6233950"/>
              <a:gd name="connsiteY2" fmla="*/ 3888259 h 3888259"/>
              <a:gd name="connsiteX3" fmla="*/ 0 w 6233950"/>
              <a:gd name="connsiteY3" fmla="*/ 3888259 h 3888259"/>
              <a:gd name="connsiteX4" fmla="*/ 0 w 6233950"/>
              <a:gd name="connsiteY4" fmla="*/ 0 h 3888259"/>
              <a:gd name="connsiteX0" fmla="*/ 0 w 6233950"/>
              <a:gd name="connsiteY0" fmla="*/ 0 h 3888259"/>
              <a:gd name="connsiteX1" fmla="*/ 6233950 w 6233950"/>
              <a:gd name="connsiteY1" fmla="*/ 0 h 3888259"/>
              <a:gd name="connsiteX2" fmla="*/ 5261885 w 6233950"/>
              <a:gd name="connsiteY2" fmla="*/ 3888259 h 3888259"/>
              <a:gd name="connsiteX3" fmla="*/ 0 w 6233950"/>
              <a:gd name="connsiteY3" fmla="*/ 3888259 h 3888259"/>
              <a:gd name="connsiteX4" fmla="*/ 0 w 6233950"/>
              <a:gd name="connsiteY4" fmla="*/ 0 h 388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3950" h="3888259">
                <a:moveTo>
                  <a:pt x="0" y="0"/>
                </a:moveTo>
                <a:lnTo>
                  <a:pt x="6233950" y="0"/>
                </a:lnTo>
                <a:lnTo>
                  <a:pt x="5261885" y="3888259"/>
                </a:lnTo>
                <a:lnTo>
                  <a:pt x="0" y="388825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00B0F0">
                  <a:alpha val="80000"/>
                </a:srgbClr>
              </a:gs>
              <a:gs pos="28000">
                <a:srgbClr val="004F8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96000" y="1305145"/>
            <a:ext cx="5209607" cy="498598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3600" b="0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AU"/>
              <a:t>Section heading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" y="2450354"/>
            <a:ext cx="4919473" cy="332399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4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AU"/>
              <a:t>Subheading</a:t>
            </a:r>
          </a:p>
        </p:txBody>
      </p:sp>
      <p:pic>
        <p:nvPicPr>
          <p:cNvPr id="9" name="Picture 8" descr="BM_inline(w)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63" y="296334"/>
            <a:ext cx="1897783" cy="45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1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1600200" indent="-228600">
              <a:buFont typeface="LucidaGrande" charset="0"/>
              <a:buChar char="◦"/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13107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6152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363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8290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07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9507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60363" y="873211"/>
            <a:ext cx="8154987" cy="817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7606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60363" y="6502400"/>
            <a:ext cx="2057400" cy="219076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2AE3487-4BC1-C141-B9F5-CC224C57304A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94806" y="6502400"/>
            <a:ext cx="3086100" cy="219076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502400"/>
            <a:ext cx="2057400" cy="219076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5A67961-7F78-0B44-90B4-E727FDD2C4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41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360363" y="6502400"/>
            <a:ext cx="2057400" cy="219076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2AE3487-4BC1-C141-B9F5-CC224C57304A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94806" y="6502400"/>
            <a:ext cx="3086100" cy="219076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502400"/>
            <a:ext cx="2057400" cy="219076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5A67961-7F78-0B44-90B4-E727FDD2C4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42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7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363" y="873211"/>
            <a:ext cx="8154987" cy="817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363" y="1825624"/>
            <a:ext cx="8154987" cy="4698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7" name="Picture 6" descr="BM_inline(w).eps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63" y="296334"/>
            <a:ext cx="1897783" cy="45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9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-"/>
        <a:defRPr sz="16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LucidaGrande" charset="0"/>
        <a:buChar char="□"/>
        <a:defRPr sz="16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svg"/><Relationship Id="rId5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283458" y="2619293"/>
            <a:ext cx="5242800" cy="1274195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4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Pandora </a:t>
            </a:r>
            <a:r>
              <a:rPr lang="en-US" dirty="0"/>
              <a:t>Hope, Chantal </a:t>
            </a:r>
            <a:r>
              <a:rPr lang="en-US" dirty="0" smtClean="0"/>
              <a:t>Donnelly, </a:t>
            </a:r>
            <a:r>
              <a:rPr lang="en-US" dirty="0"/>
              <a:t>Louise </a:t>
            </a:r>
            <a:r>
              <a:rPr lang="en-US" dirty="0" smtClean="0"/>
              <a:t>Wilson, </a:t>
            </a:r>
            <a:r>
              <a:rPr lang="en-US" dirty="0"/>
              <a:t>Justin </a:t>
            </a:r>
            <a:r>
              <a:rPr lang="en-US" dirty="0" smtClean="0"/>
              <a:t>Peter, </a:t>
            </a:r>
            <a:r>
              <a:rPr lang="en-US" dirty="0"/>
              <a:t>Elisabeth </a:t>
            </a:r>
            <a:r>
              <a:rPr lang="en-US" dirty="0" smtClean="0"/>
              <a:t>Vogel, </a:t>
            </a:r>
            <a:r>
              <a:rPr lang="en-US" dirty="0"/>
              <a:t>Wendy </a:t>
            </a:r>
            <a:r>
              <a:rPr lang="en-US" dirty="0" smtClean="0"/>
              <a:t>Sharples</a:t>
            </a:r>
            <a:r>
              <a:rPr lang="en-US" baseline="30000" dirty="0" smtClean="0"/>
              <a:t> </a:t>
            </a:r>
            <a:r>
              <a:rPr lang="en-US" sz="2000" b="0" dirty="0" smtClean="0"/>
              <a:t>Bureau </a:t>
            </a:r>
            <a:r>
              <a:rPr lang="en-US" sz="2000" b="0" dirty="0"/>
              <a:t>of Meteorology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396000" y="981588"/>
            <a:ext cx="5413957" cy="1495794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3600" b="0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AU" b="1" dirty="0"/>
              <a:t>Ensemble selection for hydrological projections – preliminary steps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233625" y="325639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3600" dirty="0">
                <a:solidFill>
                  <a:schemeClr val="bg1"/>
                </a:solidFill>
              </a:rPr>
              <a:t>Rainfall</a:t>
            </a:r>
          </a:p>
          <a:p>
            <a:r>
              <a:rPr lang="en-AU" sz="3600" dirty="0">
                <a:solidFill>
                  <a:schemeClr val="bg1"/>
                </a:solidFill>
              </a:rPr>
              <a:t>Temperature</a:t>
            </a:r>
          </a:p>
          <a:p>
            <a:r>
              <a:rPr lang="en-AU" sz="3600" dirty="0">
                <a:solidFill>
                  <a:schemeClr val="bg1"/>
                </a:solidFill>
              </a:rPr>
              <a:t>Wind</a:t>
            </a:r>
          </a:p>
          <a:p>
            <a:r>
              <a:rPr lang="en-AU" sz="3600" dirty="0">
                <a:solidFill>
                  <a:schemeClr val="bg1"/>
                </a:solidFill>
              </a:rPr>
              <a:t>Radiation</a:t>
            </a:r>
          </a:p>
        </p:txBody>
      </p:sp>
    </p:spTree>
    <p:extLst>
      <p:ext uri="{BB962C8B-B14F-4D97-AF65-F5344CB8AC3E}">
        <p14:creationId xmlns:p14="http://schemas.microsoft.com/office/powerpoint/2010/main" val="79316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6905" y="272635"/>
            <a:ext cx="6713310" cy="817478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GCM selection based upon model's ability to simulate features of Australia's climate </a:t>
            </a:r>
            <a:br>
              <a:rPr lang="en-AU" dirty="0" smtClean="0"/>
            </a:br>
            <a:r>
              <a:rPr lang="en-AU" dirty="0" smtClean="0"/>
              <a:t>– including seasonal cycle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889" y="1416885"/>
            <a:ext cx="8443199" cy="4698743"/>
          </a:xfrm>
        </p:spPr>
        <p:txBody>
          <a:bodyPr/>
          <a:lstStyle/>
          <a:p>
            <a:r>
              <a:rPr lang="en-AU" sz="2400" dirty="0" smtClean="0"/>
              <a:t>Projections for NRM (</a:t>
            </a:r>
            <a:r>
              <a:rPr lang="en-AU" sz="2400" dirty="0" err="1" smtClean="0"/>
              <a:t>climatechangeinaustralia</a:t>
            </a:r>
            <a:r>
              <a:rPr lang="en-AU" sz="2400" dirty="0" smtClean="0"/>
              <a:t>) defined </a:t>
            </a:r>
            <a:r>
              <a:rPr lang="en-AU" sz="2400" dirty="0"/>
              <a:t>a subset of 8 GCMs which was felt to adequately sample the full range of projections for the Australian </a:t>
            </a:r>
            <a:r>
              <a:rPr lang="en-AU" sz="2400" dirty="0" smtClean="0"/>
              <a:t>region:</a:t>
            </a:r>
            <a:endParaRPr lang="en-AU" sz="2400" dirty="0"/>
          </a:p>
          <a:p>
            <a:r>
              <a:rPr lang="en-AU" sz="2400" b="1" dirty="0" smtClean="0"/>
              <a:t>ACCESS1-0</a:t>
            </a:r>
            <a:r>
              <a:rPr lang="en-AU" sz="2400" b="1" dirty="0"/>
              <a:t>, CESM1-CAM5, CNRM-CM5, GFDL-ESM2M, HadGEM2-CC, CanESM2, MIROC5, NorESM1-M</a:t>
            </a:r>
          </a:p>
          <a:p>
            <a:endParaRPr lang="en-AU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8223"/>
            <a:ext cx="2969095" cy="2676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5560" y="3848223"/>
            <a:ext cx="2969095" cy="26761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1120" y="3848223"/>
            <a:ext cx="2969095" cy="26761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6496" y="6524367"/>
            <a:ext cx="549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Climate Change In Australia Technical Report, 2015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04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7803" y="209608"/>
            <a:ext cx="8154987" cy="817478"/>
          </a:xfrm>
        </p:spPr>
        <p:txBody>
          <a:bodyPr/>
          <a:lstStyle/>
          <a:p>
            <a:r>
              <a:rPr lang="en-AU" dirty="0"/>
              <a:t>C</a:t>
            </a:r>
            <a:r>
              <a:rPr lang="en-AU" dirty="0" smtClean="0"/>
              <a:t>apture weather features well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For Instance</a:t>
            </a:r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90" y="857883"/>
            <a:ext cx="7811590" cy="36866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6138" y="4630624"/>
            <a:ext cx="8251576" cy="1649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en-AU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dvPSTIM10-R"/>
              </a:rPr>
              <a:t>ACCESS1.0</a:t>
            </a:r>
            <a:r>
              <a:rPr lang="en-AU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dvPSTIM10-R"/>
              </a:rPr>
              <a:t>, </a:t>
            </a:r>
            <a:r>
              <a:rPr lang="en-AU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dvPSTIM10-R"/>
              </a:rPr>
              <a:t>ACCESS1.3 BCC_CSM1.1, </a:t>
            </a:r>
            <a:r>
              <a:rPr lang="en-AU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dvPSTIM10-R"/>
              </a:rPr>
              <a:t>NorESM1-M</a:t>
            </a:r>
            <a:r>
              <a:rPr lang="en-AU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dvPSTIM10-R"/>
              </a:rPr>
              <a:t>, CMCC-CM, </a:t>
            </a:r>
            <a:r>
              <a:rPr lang="en-AU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dvPSTIM10-R"/>
              </a:rPr>
              <a:t>CNRM-CM5 </a:t>
            </a:r>
            <a:r>
              <a:rPr lang="en-AU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dvPSTIM10-R"/>
              </a:rPr>
              <a:t/>
            </a:r>
            <a:br>
              <a:rPr lang="en-AU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dvPSTIM10-R"/>
              </a:rPr>
            </a:br>
            <a:r>
              <a:rPr lang="en-AU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dvPSTIM10-R"/>
              </a:rPr>
              <a:t>GFDL-ESM2G</a:t>
            </a:r>
            <a:r>
              <a:rPr lang="en-AU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dvPSTIM10-R"/>
              </a:rPr>
              <a:t>,  </a:t>
            </a:r>
            <a:r>
              <a:rPr lang="en-AU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dvPSTIM10-R"/>
              </a:rPr>
              <a:t>GFDL-ESM2M</a:t>
            </a:r>
            <a:r>
              <a:rPr lang="en-AU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dvPSTIM10-R"/>
              </a:rPr>
              <a:t>, </a:t>
            </a:r>
            <a:r>
              <a:rPr lang="en-AU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dvPSTIM10-R"/>
              </a:rPr>
              <a:t>CNRM-CM5, </a:t>
            </a:r>
            <a:r>
              <a:rPr lang="en-AU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dvPSTIM10-R"/>
              </a:rPr>
              <a:t>GFDL-ESM2G, </a:t>
            </a:r>
            <a:r>
              <a:rPr lang="en-AU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dvPSTIM10-R"/>
              </a:rPr>
              <a:t>CMCC-CM</a:t>
            </a:r>
            <a:endParaRPr lang="en-AU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en-AU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dvPSTIM10-R"/>
              </a:rPr>
              <a:t>BCC_CSM1.1(m</a:t>
            </a:r>
            <a:r>
              <a:rPr lang="en-AU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dvPSTIM10-R"/>
              </a:rPr>
              <a:t>)  (blocking </a:t>
            </a:r>
            <a:r>
              <a:rPr lang="en-AU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dvPSTIM10-R"/>
              </a:rPr>
              <a:t>poor), </a:t>
            </a:r>
            <a:r>
              <a:rPr lang="en-AU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dvPSTIM10-R"/>
              </a:rPr>
              <a:t>CMCC-CMS (storm tracks poor) </a:t>
            </a:r>
            <a:r>
              <a:rPr lang="en-AU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dvPSTIM10-R"/>
              </a:rPr>
              <a:t>HadGEM2-CC </a:t>
            </a:r>
            <a:r>
              <a:rPr lang="en-AU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dvPSTIM10-R"/>
              </a:rPr>
              <a:t>(blocking poor) INM-CM4.0 (jets </a:t>
            </a:r>
            <a:r>
              <a:rPr lang="en-AU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dvPSTIM10-R"/>
              </a:rPr>
              <a:t>poor), IPSL-CM5A-MR </a:t>
            </a:r>
            <a:r>
              <a:rPr lang="en-AU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dvPSTIM10-R"/>
              </a:rPr>
              <a:t>(storm tracks poor) MPI-ESM-LR (storm tracks poor) MRI-CGCM3 (blocking poor</a:t>
            </a:r>
            <a:r>
              <a:rPr lang="en-AU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dvPSTIM10-R"/>
              </a:rPr>
              <a:t>)</a:t>
            </a:r>
            <a:endParaRPr lang="en-AU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3446" y="811968"/>
            <a:ext cx="2138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July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5618273" y="811968"/>
            <a:ext cx="2138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January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8515349" y="30526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6129408" y="6227021"/>
            <a:ext cx="2570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chemeClr val="bg1"/>
                </a:solidFill>
              </a:rPr>
              <a:t>Grose et al. 2017</a:t>
            </a:r>
            <a:endParaRPr lang="en-A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8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362" y="397722"/>
            <a:ext cx="8154987" cy="3357413"/>
          </a:xfrm>
        </p:spPr>
        <p:txBody>
          <a:bodyPr>
            <a:normAutofit/>
          </a:bodyPr>
          <a:lstStyle/>
          <a:p>
            <a:r>
              <a:rPr lang="en-AU" dirty="0"/>
              <a:t>Climate models that include a representation of the indirect aerosol effect and cloud lifetime and also capture the processes that influence southern Australian rainfall well, along with a reasonable representation of ENSO are: </a:t>
            </a:r>
            <a:br>
              <a:rPr lang="en-AU" dirty="0"/>
            </a:br>
            <a:r>
              <a:rPr lang="en-AU" dirty="0"/>
              <a:t>ACCESS1.0,   ACCESS1.3,   NorESM1-M,   MRI-CGCM3</a:t>
            </a:r>
            <a:br>
              <a:rPr lang="en-AU" dirty="0"/>
            </a:b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363" y="2938272"/>
            <a:ext cx="8154987" cy="3586095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1" y="3119695"/>
            <a:ext cx="4116839" cy="30837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55663" y="5175849"/>
            <a:ext cx="2881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Brown et al. 2016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82551" y="3554083"/>
            <a:ext cx="3088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>
                <a:solidFill>
                  <a:schemeClr val="bg1"/>
                </a:solidFill>
              </a:rPr>
              <a:t>'Cold tongue' bias of ENSO</a:t>
            </a:r>
            <a:endParaRPr lang="en-A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57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1179" y="2529483"/>
            <a:ext cx="8154987" cy="817478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363" y="862642"/>
            <a:ext cx="8576603" cy="5661725"/>
          </a:xfrm>
        </p:spPr>
        <p:txBody>
          <a:bodyPr>
            <a:normAutofit/>
          </a:bodyPr>
          <a:lstStyle/>
          <a:p>
            <a:pPr fontAlgn="base"/>
            <a:r>
              <a:rPr lang="en-US" sz="2400" b="1" dirty="0"/>
              <a:t>Model Selection</a:t>
            </a:r>
            <a:r>
              <a:rPr lang="en-US" sz="2400" dirty="0"/>
              <a:t>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ACCESS1.0</a:t>
            </a:r>
            <a:r>
              <a:rPr lang="en-US" sz="2400" dirty="0"/>
              <a:t>, ACCESS1.3, MRI-CGCM3, NorESM1-M   </a:t>
            </a:r>
            <a:endParaRPr lang="en-US" sz="2400" dirty="0" smtClean="0"/>
          </a:p>
          <a:p>
            <a:pPr fontAlgn="base"/>
            <a:r>
              <a:rPr lang="en-US" sz="2400" b="1" dirty="0" smtClean="0"/>
              <a:t>CCIA: </a:t>
            </a:r>
            <a:br>
              <a:rPr lang="en-US" sz="2400" b="1" dirty="0" smtClean="0"/>
            </a:br>
            <a:r>
              <a:rPr lang="en-AU" sz="2400" b="1" dirty="0" smtClean="0"/>
              <a:t>ACCESS1-0</a:t>
            </a:r>
            <a:r>
              <a:rPr lang="en-AU" sz="2400" dirty="0" smtClean="0"/>
              <a:t>, CESM1-CAM5, CNRM-CM5, GFDL-ESM2M, HadGEM2-CC, CanESM2, MIROC5, </a:t>
            </a:r>
            <a:r>
              <a:rPr lang="en-AU" sz="2400" b="1" dirty="0" smtClean="0"/>
              <a:t>NorESM1-M</a:t>
            </a:r>
          </a:p>
          <a:p>
            <a:pPr marL="0" indent="0" fontAlgn="base">
              <a:buNone/>
            </a:pPr>
            <a:r>
              <a:rPr lang="en-US" sz="2400" dirty="0"/>
              <a:t>     </a:t>
            </a:r>
            <a:r>
              <a:rPr lang="en-GB" sz="2400" dirty="0"/>
              <a:t> </a:t>
            </a:r>
            <a:endParaRPr lang="en-AU" sz="2400" dirty="0"/>
          </a:p>
          <a:p>
            <a:pPr marL="0" indent="0" fontAlgn="base">
              <a:buNone/>
            </a:pPr>
            <a:endParaRPr lang="en-GB" sz="2400" dirty="0" smtClean="0"/>
          </a:p>
          <a:p>
            <a:pPr marL="0" indent="0" fontAlgn="base">
              <a:buNone/>
            </a:pPr>
            <a:r>
              <a:rPr lang="en-GB" sz="2400" dirty="0" smtClean="0"/>
              <a:t>Choice: </a:t>
            </a:r>
            <a:r>
              <a:rPr lang="en-US" sz="2400" dirty="0" smtClean="0"/>
              <a:t>ACCESS1.0, NorESM1-M</a:t>
            </a:r>
            <a:r>
              <a:rPr lang="en-GB" sz="2400" dirty="0" smtClean="0"/>
              <a:t>  </a:t>
            </a:r>
            <a:endParaRPr lang="en-AU" sz="2400" dirty="0" smtClean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1397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080" y="1510678"/>
            <a:ext cx="2748596" cy="817478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Inter-Sectoral </a:t>
            </a:r>
            <a:r>
              <a:rPr lang="en-AU" dirty="0"/>
              <a:t>Impact Model </a:t>
            </a:r>
            <a:r>
              <a:rPr lang="en-AU" dirty="0" err="1"/>
              <a:t>Intercomparison</a:t>
            </a:r>
            <a:r>
              <a:rPr lang="en-AU" dirty="0"/>
              <a:t> Project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(ISI-MIP)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451" y="2876909"/>
            <a:ext cx="3009854" cy="4698743"/>
          </a:xfrm>
        </p:spPr>
        <p:txBody>
          <a:bodyPr/>
          <a:lstStyle/>
          <a:p>
            <a:pPr marL="0" indent="0">
              <a:buNone/>
            </a:pPr>
            <a:r>
              <a:rPr lang="en-AU" sz="2800" dirty="0" smtClean="0"/>
              <a:t>IPSL-CM5A-LR </a:t>
            </a:r>
            <a:br>
              <a:rPr lang="en-AU" sz="2800" dirty="0" smtClean="0"/>
            </a:br>
            <a:r>
              <a:rPr lang="en-AU" sz="2800" dirty="0" smtClean="0"/>
              <a:t>GFDL-ESM2M</a:t>
            </a:r>
            <a:br>
              <a:rPr lang="en-AU" sz="2800" dirty="0" smtClean="0"/>
            </a:br>
            <a:r>
              <a:rPr lang="en-AU" sz="2800" dirty="0" smtClean="0"/>
              <a:t>MIROC5 </a:t>
            </a:r>
            <a:br>
              <a:rPr lang="en-AU" sz="2800" dirty="0" smtClean="0"/>
            </a:br>
            <a:r>
              <a:rPr lang="en-AU" sz="2800" dirty="0" smtClean="0"/>
              <a:t>HadGEM2-ES</a:t>
            </a:r>
          </a:p>
          <a:p>
            <a:r>
              <a:rPr lang="en-AU" dirty="0" smtClean="0"/>
              <a:t>RCP2.6, RCP6.0</a:t>
            </a:r>
          </a:p>
          <a:p>
            <a:r>
              <a:rPr lang="en-AU" dirty="0" smtClean="0"/>
              <a:t>NorESM1-M was good, but did not have near-surface winds available.</a:t>
            </a:r>
          </a:p>
          <a:p>
            <a:r>
              <a:rPr lang="en-AU" dirty="0"/>
              <a:t>1861 to </a:t>
            </a:r>
            <a:r>
              <a:rPr lang="en-AU" dirty="0" smtClean="0"/>
              <a:t>2005</a:t>
            </a:r>
          </a:p>
          <a:p>
            <a:r>
              <a:rPr lang="en-AU" dirty="0" err="1" smtClean="0"/>
              <a:t>Frieler</a:t>
            </a:r>
            <a:r>
              <a:rPr lang="en-AU" dirty="0" smtClean="0"/>
              <a:t> et al. 2017</a:t>
            </a:r>
            <a:endParaRPr lang="en-AU" dirty="0"/>
          </a:p>
          <a:p>
            <a:endParaRPr lang="en-AU" dirty="0" smtClean="0"/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305" y="0"/>
            <a:ext cx="5902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6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13" y="881706"/>
            <a:ext cx="6918867" cy="6027802"/>
          </a:xfrm>
        </p:spPr>
      </p:pic>
      <p:sp>
        <p:nvSpPr>
          <p:cNvPr id="5" name="TextBox 4"/>
          <p:cNvSpPr txBox="1"/>
          <p:nvPr/>
        </p:nvSpPr>
        <p:spPr>
          <a:xfrm>
            <a:off x="7273738" y="394637"/>
            <a:ext cx="2139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chemeClr val="bg1"/>
                </a:solidFill>
              </a:rPr>
              <a:t>GFDL-ESM2M</a:t>
            </a:r>
            <a:endParaRPr lang="en-AU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13805" y="406332"/>
            <a:ext cx="2139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chemeClr val="bg1"/>
                </a:solidFill>
              </a:rPr>
              <a:t>ACCESS1.0</a:t>
            </a:r>
            <a:endParaRPr lang="en-AU" sz="2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89" y="919994"/>
            <a:ext cx="6892044" cy="5989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607" y="896602"/>
            <a:ext cx="6948760" cy="60362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82420" y="325520"/>
            <a:ext cx="2139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chemeClr val="bg1"/>
                </a:solidFill>
              </a:rPr>
              <a:t>MPI-ESM-LR</a:t>
            </a:r>
            <a:endParaRPr lang="en-AU" sz="2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98289" y="866567"/>
            <a:ext cx="3460127" cy="7551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/>
          <p:cNvSpPr txBox="1"/>
          <p:nvPr/>
        </p:nvSpPr>
        <p:spPr>
          <a:xfrm>
            <a:off x="609600" y="1427282"/>
            <a:ext cx="2008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/>
              <a:t>DJF</a:t>
            </a:r>
            <a:endParaRPr lang="en-AU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" y="2733535"/>
            <a:ext cx="2008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/>
              <a:t>MAM</a:t>
            </a:r>
            <a:endParaRPr lang="en-AU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670817" y="4344269"/>
            <a:ext cx="2008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/>
              <a:t>JJA</a:t>
            </a:r>
            <a:endParaRPr lang="en-AU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86352" y="5700239"/>
            <a:ext cx="2008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/>
              <a:t>SON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377767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1" y="-808097"/>
            <a:ext cx="6250967" cy="7332722"/>
          </a:xfrm>
        </p:spPr>
      </p:pic>
      <p:sp>
        <p:nvSpPr>
          <p:cNvPr id="5" name="TextBox 4"/>
          <p:cNvSpPr txBox="1"/>
          <p:nvPr/>
        </p:nvSpPr>
        <p:spPr>
          <a:xfrm>
            <a:off x="2164256" y="3808237"/>
            <a:ext cx="1518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Wind Speed</a:t>
            </a:r>
            <a:endParaRPr lang="en-A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164257" y="1281950"/>
            <a:ext cx="1518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err="1" smtClean="0"/>
              <a:t>Uwnd</a:t>
            </a:r>
            <a:endParaRPr lang="en-A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486399" y="1229024"/>
            <a:ext cx="1518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err="1"/>
              <a:t>V</a:t>
            </a:r>
            <a:r>
              <a:rPr lang="en-AU" sz="2400" dirty="0" err="1" smtClean="0"/>
              <a:t>wnd</a:t>
            </a:r>
            <a:endParaRPr lang="en-A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200675" y="4408402"/>
            <a:ext cx="1518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err="1" smtClean="0"/>
              <a:t>Precip</a:t>
            </a:r>
            <a:endParaRPr lang="en-A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559573" y="807415"/>
            <a:ext cx="258442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>
                <a:solidFill>
                  <a:schemeClr val="bg1"/>
                </a:solidFill>
              </a:rPr>
              <a:t>Which variables change the most?</a:t>
            </a:r>
          </a:p>
          <a:p>
            <a:endParaRPr lang="en-AU" sz="3200" dirty="0">
              <a:solidFill>
                <a:schemeClr val="bg1"/>
              </a:solidFill>
            </a:endParaRPr>
          </a:p>
          <a:p>
            <a:r>
              <a:rPr lang="en-AU" sz="3200" dirty="0" smtClean="0">
                <a:solidFill>
                  <a:schemeClr val="bg1"/>
                </a:solidFill>
              </a:rPr>
              <a:t>Rainfall</a:t>
            </a:r>
          </a:p>
          <a:p>
            <a:r>
              <a:rPr lang="en-AU" sz="3200" dirty="0" smtClean="0">
                <a:solidFill>
                  <a:schemeClr val="bg1"/>
                </a:solidFill>
              </a:rPr>
              <a:t>Temperature</a:t>
            </a:r>
          </a:p>
          <a:p>
            <a:r>
              <a:rPr lang="en-AU" sz="3200" dirty="0" smtClean="0">
                <a:solidFill>
                  <a:schemeClr val="bg1"/>
                </a:solidFill>
              </a:rPr>
              <a:t>Wind</a:t>
            </a:r>
          </a:p>
          <a:p>
            <a:r>
              <a:rPr lang="en-AU" sz="3200" dirty="0" smtClean="0">
                <a:solidFill>
                  <a:schemeClr val="bg1"/>
                </a:solidFill>
              </a:rPr>
              <a:t>Radiation</a:t>
            </a:r>
          </a:p>
          <a:p>
            <a:endParaRPr lang="en-AU" sz="3200" dirty="0">
              <a:solidFill>
                <a:schemeClr val="bg1"/>
              </a:solidFill>
            </a:endParaRPr>
          </a:p>
          <a:p>
            <a:r>
              <a:rPr lang="en-AU" sz="3200" dirty="0">
                <a:solidFill>
                  <a:schemeClr val="bg1"/>
                </a:solidFill>
              </a:rPr>
              <a:t>ACCESS1.0</a:t>
            </a:r>
          </a:p>
          <a:p>
            <a:endParaRPr lang="en-A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71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191BFB-9C19-47B6-8DB7-33F7C5CF4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363" y="2825914"/>
            <a:ext cx="8154987" cy="269842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A1BE7B7-6F13-4061-B007-C55CBC041BFD}"/>
              </a:ext>
            </a:extLst>
          </p:cNvPr>
          <p:cNvGrpSpPr/>
          <p:nvPr/>
        </p:nvGrpSpPr>
        <p:grpSpPr>
          <a:xfrm>
            <a:off x="2384890" y="0"/>
            <a:ext cx="2001342" cy="6858000"/>
            <a:chOff x="2384890" y="0"/>
            <a:chExt cx="2001342" cy="6858000"/>
          </a:xfrm>
        </p:grpSpPr>
        <p:pic>
          <p:nvPicPr>
            <p:cNvPr id="21" name="Content Placeholder 3">
              <a:extLst>
                <a:ext uri="{FF2B5EF4-FFF2-40B4-BE49-F238E27FC236}">
                  <a16:creationId xmlns:a16="http://schemas.microsoft.com/office/drawing/2014/main" id="{09AEE810-F6AB-4FE2-88EE-4153FC5C54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27699" t="27357" r="54197" b="57684"/>
            <a:stretch/>
          </p:blipFill>
          <p:spPr>
            <a:xfrm>
              <a:off x="2622045" y="6434137"/>
              <a:ext cx="1476375" cy="4238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Content Placeholder 3">
              <a:extLst>
                <a:ext uri="{FF2B5EF4-FFF2-40B4-BE49-F238E27FC236}">
                  <a16:creationId xmlns:a16="http://schemas.microsoft.com/office/drawing/2014/main" id="{E2B1E885-7CBB-419E-9391-84137C42FE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27699" t="27357" r="54197" b="23227"/>
            <a:stretch/>
          </p:blipFill>
          <p:spPr>
            <a:xfrm>
              <a:off x="2622044" y="1201614"/>
              <a:ext cx="1476375" cy="14001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8" name="Content Placeholder 3">
              <a:extLst>
                <a:ext uri="{FF2B5EF4-FFF2-40B4-BE49-F238E27FC236}">
                  <a16:creationId xmlns:a16="http://schemas.microsoft.com/office/drawing/2014/main" id="{0F89AB4C-8987-41CE-88ED-40225EDE0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27699" t="27357" r="54197" b="23227"/>
            <a:stretch/>
          </p:blipFill>
          <p:spPr>
            <a:xfrm>
              <a:off x="2622046" y="4989875"/>
              <a:ext cx="1476375" cy="14001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87C056D-4C12-4808-8E9A-968B244C1EA5}"/>
                </a:ext>
              </a:extLst>
            </p:cNvPr>
            <p:cNvSpPr txBox="1"/>
            <p:nvPr/>
          </p:nvSpPr>
          <p:spPr>
            <a:xfrm>
              <a:off x="2384890" y="2633697"/>
              <a:ext cx="2001342" cy="83099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round/>
            </a:ln>
            <a:effectLst>
              <a:softEdge rad="12700"/>
            </a:effectLst>
          </p:spPr>
          <p:txBody>
            <a:bodyPr wrap="square" rtlCol="0">
              <a:spAutoFit/>
            </a:bodyPr>
            <a:lstStyle/>
            <a:p>
              <a:r>
                <a:rPr lang="en-AU" sz="1600" dirty="0">
                  <a:latin typeface="Arial" panose="020B0604020202020204" pitchFamily="34" charset="0"/>
                  <a:cs typeface="Arial" panose="020B0604020202020204" pitchFamily="34" charset="0"/>
                </a:rPr>
                <a:t>Sample response  uncertainty: ensemble of GCMs</a:t>
              </a:r>
            </a:p>
          </p:txBody>
        </p:sp>
        <p:pic>
          <p:nvPicPr>
            <p:cNvPr id="20" name="Content Placeholder 3">
              <a:extLst>
                <a:ext uri="{FF2B5EF4-FFF2-40B4-BE49-F238E27FC236}">
                  <a16:creationId xmlns:a16="http://schemas.microsoft.com/office/drawing/2014/main" id="{006467B3-4D47-483B-83FD-7FDD7C5B5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27699" t="38618" r="54197" b="20539"/>
            <a:stretch/>
          </p:blipFill>
          <p:spPr>
            <a:xfrm>
              <a:off x="2622043" y="0"/>
              <a:ext cx="1476375" cy="11572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Content Placeholder 3">
              <a:extLst>
                <a:ext uri="{FF2B5EF4-FFF2-40B4-BE49-F238E27FC236}">
                  <a16:creationId xmlns:a16="http://schemas.microsoft.com/office/drawing/2014/main" id="{530844C7-6B6E-41D8-828F-BB43553EC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27699" t="27357" r="54197" b="23227"/>
            <a:stretch/>
          </p:blipFill>
          <p:spPr>
            <a:xfrm>
              <a:off x="2622046" y="3531959"/>
              <a:ext cx="1476375" cy="14001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6EE35C3-7A2F-47C5-A9EA-8B8D190C5CA0}"/>
              </a:ext>
            </a:extLst>
          </p:cNvPr>
          <p:cNvGrpSpPr/>
          <p:nvPr/>
        </p:nvGrpSpPr>
        <p:grpSpPr>
          <a:xfrm>
            <a:off x="4690534" y="646338"/>
            <a:ext cx="3520514" cy="5565324"/>
            <a:chOff x="4690534" y="646338"/>
            <a:chExt cx="3520514" cy="556532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89A44CA-31CD-46B6-90A3-220537131CE6}"/>
                </a:ext>
              </a:extLst>
            </p:cNvPr>
            <p:cNvSpPr txBox="1"/>
            <p:nvPr/>
          </p:nvSpPr>
          <p:spPr>
            <a:xfrm>
              <a:off x="4707844" y="667602"/>
              <a:ext cx="3503203" cy="30162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AU" sz="1600" dirty="0">
                  <a:latin typeface="Arial" panose="020B0604020202020204" pitchFamily="34" charset="0"/>
                  <a:cs typeface="Arial" panose="020B0604020202020204" pitchFamily="34" charset="0"/>
                </a:rPr>
                <a:t>Need to bias-correct and downscale GCM output before input into hydrological model. </a:t>
              </a:r>
            </a:p>
            <a:p>
              <a:r>
                <a:rPr lang="en-AU" sz="1600" dirty="0">
                  <a:latin typeface="Arial" panose="020B0604020202020204" pitchFamily="34" charset="0"/>
                  <a:cs typeface="Arial" panose="020B0604020202020204" pitchFamily="34" charset="0"/>
                </a:rPr>
                <a:t>Use a suite of approaches: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600" dirty="0">
                  <a:latin typeface="Arial" panose="020B0604020202020204" pitchFamily="34" charset="0"/>
                  <a:cs typeface="Arial" panose="020B0604020202020204" pitchFamily="34" charset="0"/>
                </a:rPr>
                <a:t>Empirical methods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600" dirty="0">
                  <a:latin typeface="Arial" panose="020B0604020202020204" pitchFamily="34" charset="0"/>
                  <a:cs typeface="Arial" panose="020B0604020202020204" pitchFamily="34" charset="0"/>
                </a:rPr>
                <a:t>Statistical methods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600" dirty="0">
                  <a:latin typeface="Arial" panose="020B0604020202020204" pitchFamily="34" charset="0"/>
                  <a:cs typeface="Arial" panose="020B0604020202020204" pitchFamily="34" charset="0"/>
                </a:rPr>
                <a:t>Dynamical models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AU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AU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AU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AU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DDA41F0-630C-449C-8CFA-A60DF1CEF942}"/>
                </a:ext>
              </a:extLst>
            </p:cNvPr>
            <p:cNvGrpSpPr/>
            <p:nvPr/>
          </p:nvGrpSpPr>
          <p:grpSpPr>
            <a:xfrm>
              <a:off x="4690534" y="646338"/>
              <a:ext cx="3520514" cy="5565324"/>
              <a:chOff x="5299900" y="873211"/>
              <a:chExt cx="3520514" cy="556532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37DF057-908E-4E4C-89D5-60AEB8BF09F7}"/>
                  </a:ext>
                </a:extLst>
              </p:cNvPr>
              <p:cNvGrpSpPr/>
              <p:nvPr/>
            </p:nvGrpSpPr>
            <p:grpSpPr>
              <a:xfrm>
                <a:off x="5299900" y="2668703"/>
                <a:ext cx="3520514" cy="3769832"/>
                <a:chOff x="1933574" y="1936496"/>
                <a:chExt cx="3520514" cy="3769832"/>
              </a:xfrm>
            </p:grpSpPr>
            <p:pic>
              <p:nvPicPr>
                <p:cNvPr id="19" name="Content Placeholder 3">
                  <a:extLst>
                    <a:ext uri="{FF2B5EF4-FFF2-40B4-BE49-F238E27FC236}">
                      <a16:creationId xmlns:a16="http://schemas.microsoft.com/office/drawing/2014/main" id="{D0734588-F441-418A-AC2C-1BD7BDAC67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933574" y="2505929"/>
                  <a:ext cx="3520514" cy="3200399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5CF81B00-D191-40E4-9DD5-8642C835A88C}"/>
                    </a:ext>
                  </a:extLst>
                </p:cNvPr>
                <p:cNvGrpSpPr/>
                <p:nvPr/>
              </p:nvGrpSpPr>
              <p:grpSpPr>
                <a:xfrm>
                  <a:off x="2740367" y="1936496"/>
                  <a:ext cx="2058529" cy="1692531"/>
                  <a:chOff x="840658" y="2507226"/>
                  <a:chExt cx="2058529" cy="1919409"/>
                </a:xfrm>
              </p:grpSpPr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75ECB99F-D41B-4A98-B894-0F400FA1D72B}"/>
                      </a:ext>
                    </a:extLst>
                  </p:cNvPr>
                  <p:cNvGrpSpPr/>
                  <p:nvPr/>
                </p:nvGrpSpPr>
                <p:grpSpPr>
                  <a:xfrm>
                    <a:off x="840658" y="2507226"/>
                    <a:ext cx="2058529" cy="1919409"/>
                    <a:chOff x="840658" y="2507226"/>
                    <a:chExt cx="2058529" cy="1919409"/>
                  </a:xfrm>
                </p:grpSpPr>
                <p:cxnSp>
                  <p:nvCxnSpPr>
                    <p:cNvPr id="30" name="Straight Connector 29">
                      <a:extLst>
                        <a:ext uri="{FF2B5EF4-FFF2-40B4-BE49-F238E27FC236}">
                          <a16:creationId xmlns:a16="http://schemas.microsoft.com/office/drawing/2014/main" id="{A3961216-7555-4C00-9946-84A633ACF10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2536723" y="2507226"/>
                      <a:ext cx="362464" cy="1779697"/>
                    </a:xfrm>
                    <a:prstGeom prst="line">
                      <a:avLst/>
                    </a:prstGeom>
                    <a:ln w="15875">
                      <a:noFill/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" name="Straight Connector 30">
                      <a:extLst>
                        <a:ext uri="{FF2B5EF4-FFF2-40B4-BE49-F238E27FC236}">
                          <a16:creationId xmlns:a16="http://schemas.microsoft.com/office/drawing/2014/main" id="{8E1A1BE3-8715-421C-88C0-8571836D0868}"/>
                        </a:ext>
                      </a:extLst>
                    </p:cNvPr>
                    <p:cNvCxnSpPr>
                      <a:cxnSpLocks/>
                      <a:stCxn id="25" idx="1"/>
                    </p:cNvCxnSpPr>
                    <p:nvPr/>
                  </p:nvCxnSpPr>
                  <p:spPr>
                    <a:xfrm flipH="1" flipV="1">
                      <a:off x="1688690" y="3012277"/>
                      <a:ext cx="1092163" cy="1333812"/>
                    </a:xfrm>
                    <a:prstGeom prst="line">
                      <a:avLst/>
                    </a:prstGeom>
                    <a:ln w="15875">
                      <a:noFill/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" name="Straight Connector 31">
                      <a:extLst>
                        <a:ext uri="{FF2B5EF4-FFF2-40B4-BE49-F238E27FC236}">
                          <a16:creationId xmlns:a16="http://schemas.microsoft.com/office/drawing/2014/main" id="{A103FCDB-4415-41D3-95F6-BA0D82521D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840658" y="2507226"/>
                      <a:ext cx="1940195" cy="1919409"/>
                    </a:xfrm>
                    <a:prstGeom prst="line">
                      <a:avLst/>
                    </a:prstGeom>
                    <a:ln w="15875">
                      <a:noFill/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" name="Straight Connector 32">
                      <a:extLst>
                        <a:ext uri="{FF2B5EF4-FFF2-40B4-BE49-F238E27FC236}">
                          <a16:creationId xmlns:a16="http://schemas.microsoft.com/office/drawing/2014/main" id="{FA94ECD4-4896-49A2-8258-8CC209376EE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2287489" y="3033656"/>
                      <a:ext cx="611698" cy="1392979"/>
                    </a:xfrm>
                    <a:prstGeom prst="line">
                      <a:avLst/>
                    </a:prstGeom>
                    <a:ln w="15875">
                      <a:noFill/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25674425-97EA-48AE-8454-F6E425A7BA1B}"/>
                      </a:ext>
                    </a:extLst>
                  </p:cNvPr>
                  <p:cNvSpPr/>
                  <p:nvPr/>
                </p:nvSpPr>
                <p:spPr>
                  <a:xfrm>
                    <a:off x="2780853" y="4286922"/>
                    <a:ext cx="118334" cy="118334"/>
                  </a:xfrm>
                  <a:prstGeom prst="rect">
                    <a:avLst/>
                  </a:prstGeom>
                  <a:noFill/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</p:grpSp>
          </p:grp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196EA9E-6B95-44B3-B2FA-8B20C31D5335}"/>
                  </a:ext>
                </a:extLst>
              </p:cNvPr>
              <p:cNvSpPr/>
              <p:nvPr/>
            </p:nvSpPr>
            <p:spPr>
              <a:xfrm>
                <a:off x="5299900" y="873211"/>
                <a:ext cx="3520513" cy="5565324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</p:grpSp>
        <p:pic>
          <p:nvPicPr>
            <p:cNvPr id="34" name="Graphic 33" descr="Arrow: Clockwise curve">
              <a:extLst>
                <a:ext uri="{FF2B5EF4-FFF2-40B4-BE49-F238E27FC236}">
                  <a16:creationId xmlns:a16="http://schemas.microsoft.com/office/drawing/2014/main" id="{0EBA19AF-C4A0-4521-81E1-8ABE2BA60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5271717" y="2440325"/>
              <a:ext cx="810580" cy="8105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58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57331-3E0C-4464-995E-A84A68C65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8D42F-CDF6-45F4-968E-E7AF0CA3D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C3AF535-104E-4D61-96EF-699F6847E8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9292989"/>
              </p:ext>
            </p:extLst>
          </p:nvPr>
        </p:nvGraphicFramePr>
        <p:xfrm>
          <a:off x="360363" y="873211"/>
          <a:ext cx="8650288" cy="5851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6178">
                  <a:extLst>
                    <a:ext uri="{9D8B030D-6E8A-4147-A177-3AD203B41FA5}">
                      <a16:colId xmlns:a16="http://schemas.microsoft.com/office/drawing/2014/main" val="4138423280"/>
                    </a:ext>
                  </a:extLst>
                </a:gridCol>
                <a:gridCol w="2996409">
                  <a:extLst>
                    <a:ext uri="{9D8B030D-6E8A-4147-A177-3AD203B41FA5}">
                      <a16:colId xmlns:a16="http://schemas.microsoft.com/office/drawing/2014/main" val="3408963964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889467623"/>
                    </a:ext>
                  </a:extLst>
                </a:gridCol>
                <a:gridCol w="1257301">
                  <a:extLst>
                    <a:ext uri="{9D8B030D-6E8A-4147-A177-3AD203B41FA5}">
                      <a16:colId xmlns:a16="http://schemas.microsoft.com/office/drawing/2014/main" val="3093178053"/>
                    </a:ext>
                  </a:extLst>
                </a:gridCol>
              </a:tblGrid>
              <a:tr h="431058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Caveats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Examples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172777"/>
                  </a:ext>
                </a:extLst>
              </a:tr>
              <a:tr h="1700612">
                <a:tc>
                  <a:txBody>
                    <a:bodyPr/>
                    <a:lstStyle/>
                    <a:p>
                      <a:r>
                        <a:rPr lang="en-AU" sz="1700" dirty="0"/>
                        <a:t>Change factor / scaling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700" dirty="0"/>
                        <a:t>Computationally inexpensive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700" dirty="0"/>
                        <a:t>Conceptually simple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700" dirty="0"/>
                        <a:t>Transfer function can be as simple as a delta change, or quantile based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700" dirty="0"/>
                        <a:t>Cannot add new information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700" dirty="0"/>
                        <a:t>Cannot account for systematic changes or changes to feedback processes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700" dirty="0"/>
                        <a:t>Assumes time invariant biases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 err="1"/>
                        <a:t>Chiew</a:t>
                      </a:r>
                      <a:r>
                        <a:rPr lang="en-AU" sz="1200" dirty="0"/>
                        <a:t> method (MODSIM, 2017)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090186"/>
                  </a:ext>
                </a:extLst>
              </a:tr>
              <a:tr h="2019476">
                <a:tc>
                  <a:txBody>
                    <a:bodyPr/>
                    <a:lstStyle/>
                    <a:p>
                      <a:endParaRPr lang="en-A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en-A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en-A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5756885"/>
                  </a:ext>
                </a:extLst>
              </a:tr>
              <a:tr h="1700612">
                <a:tc>
                  <a:txBody>
                    <a:bodyPr/>
                    <a:lstStyle/>
                    <a:p>
                      <a:endParaRPr lang="en-A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en-A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en-A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732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900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57331-3E0C-4464-995E-A84A68C65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8D42F-CDF6-45F4-968E-E7AF0CA3D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C3AF535-104E-4D61-96EF-699F6847E8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8568635"/>
              </p:ext>
            </p:extLst>
          </p:nvPr>
        </p:nvGraphicFramePr>
        <p:xfrm>
          <a:off x="360363" y="873211"/>
          <a:ext cx="8650288" cy="5851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6178">
                  <a:extLst>
                    <a:ext uri="{9D8B030D-6E8A-4147-A177-3AD203B41FA5}">
                      <a16:colId xmlns:a16="http://schemas.microsoft.com/office/drawing/2014/main" val="4138423280"/>
                    </a:ext>
                  </a:extLst>
                </a:gridCol>
                <a:gridCol w="2996409">
                  <a:extLst>
                    <a:ext uri="{9D8B030D-6E8A-4147-A177-3AD203B41FA5}">
                      <a16:colId xmlns:a16="http://schemas.microsoft.com/office/drawing/2014/main" val="3408963964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889467623"/>
                    </a:ext>
                  </a:extLst>
                </a:gridCol>
                <a:gridCol w="1257301">
                  <a:extLst>
                    <a:ext uri="{9D8B030D-6E8A-4147-A177-3AD203B41FA5}">
                      <a16:colId xmlns:a16="http://schemas.microsoft.com/office/drawing/2014/main" val="3093178053"/>
                    </a:ext>
                  </a:extLst>
                </a:gridCol>
              </a:tblGrid>
              <a:tr h="431058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Caveats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Examples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172777"/>
                  </a:ext>
                </a:extLst>
              </a:tr>
              <a:tr h="1700612">
                <a:tc>
                  <a:txBody>
                    <a:bodyPr/>
                    <a:lstStyle/>
                    <a:p>
                      <a:r>
                        <a:rPr lang="en-AU" sz="1700" dirty="0"/>
                        <a:t>Change factor / scaling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700" dirty="0"/>
                        <a:t>Computationally inexpensive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700" dirty="0"/>
                        <a:t>Conceptually simple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700" dirty="0"/>
                        <a:t>Transfer function can be as simple as a delta change, or quantile based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700" dirty="0"/>
                        <a:t>Cannot add new information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700" dirty="0"/>
                        <a:t>Cannot account for systematic changes or changes to feedback processes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700" dirty="0"/>
                        <a:t>Assumes time invariant biases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 err="1"/>
                        <a:t>Chiew</a:t>
                      </a:r>
                      <a:r>
                        <a:rPr lang="en-AU" sz="1200" dirty="0"/>
                        <a:t> method (MODSIM, 2017)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090186"/>
                  </a:ext>
                </a:extLst>
              </a:tr>
              <a:tr h="2019476">
                <a:tc>
                  <a:txBody>
                    <a:bodyPr/>
                    <a:lstStyle/>
                    <a:p>
                      <a:r>
                        <a:rPr lang="en-AU" sz="1700" dirty="0"/>
                        <a:t>Statistical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700" dirty="0"/>
                        <a:t>Based on relationship between large scale circulation and observations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700" dirty="0"/>
                        <a:t>Relatively inexpensive (compared to dynamical downscaling)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700" dirty="0"/>
                        <a:t>Can add some new information by way of increased skill (relationships from large to local scale)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700" dirty="0"/>
                        <a:t>Not internally consistent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700" dirty="0"/>
                        <a:t>Assumes time invariant relationships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BoM-SDM (Timbal, 2009)</a:t>
                      </a:r>
                    </a:p>
                    <a:p>
                      <a:r>
                        <a:rPr lang="en-AU" sz="1200" dirty="0"/>
                        <a:t>NHMM (Potter, 2018)</a:t>
                      </a:r>
                    </a:p>
                    <a:p>
                      <a:r>
                        <a:rPr lang="en-AU" sz="1200" dirty="0"/>
                        <a:t>MRNBC (Johnson &amp; Sharma)</a:t>
                      </a:r>
                    </a:p>
                    <a:p>
                      <a:r>
                        <a:rPr lang="en-AU" sz="1200" dirty="0"/>
                        <a:t>GLIMCLIM (Frost, 2011)</a:t>
                      </a:r>
                    </a:p>
                    <a:p>
                      <a:r>
                        <a:rPr lang="en-AU" sz="1200" dirty="0"/>
                        <a:t>ISIMIP2b (</a:t>
                      </a:r>
                      <a:r>
                        <a:rPr lang="en-AU" sz="1200" dirty="0" err="1"/>
                        <a:t>Frieler</a:t>
                      </a:r>
                      <a:r>
                        <a:rPr lang="en-AU" sz="1200" dirty="0"/>
                        <a:t>, 2017)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5756885"/>
                  </a:ext>
                </a:extLst>
              </a:tr>
              <a:tr h="1700612">
                <a:tc>
                  <a:txBody>
                    <a:bodyPr/>
                    <a:lstStyle/>
                    <a:p>
                      <a:endParaRPr lang="en-A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en-A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en-A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732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072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266092-032F-4AAA-A556-652AC0DA18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81" r="16533" b="2410"/>
          <a:stretch/>
        </p:blipFill>
        <p:spPr>
          <a:xfrm>
            <a:off x="3287018" y="1425788"/>
            <a:ext cx="5592909" cy="5208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70126D-5391-44AD-950C-B70EDB1467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2281" r="16533" b="2410"/>
          <a:stretch/>
        </p:blipFill>
        <p:spPr>
          <a:xfrm>
            <a:off x="3303023" y="1410028"/>
            <a:ext cx="5592909" cy="5208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08F392-6717-4A38-884F-BD8E2AEB7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429" y="3399253"/>
            <a:ext cx="8154987" cy="817478"/>
          </a:xfrm>
        </p:spPr>
        <p:txBody>
          <a:bodyPr/>
          <a:lstStyle/>
          <a:p>
            <a:r>
              <a:rPr lang="en-AU" dirty="0">
                <a:solidFill>
                  <a:schemeClr val="accent1">
                    <a:lumMod val="50000"/>
                  </a:schemeClr>
                </a:solidFill>
              </a:rPr>
              <a:t>Hydrological Projections: </a:t>
            </a:r>
            <a:br>
              <a:rPr lang="en-A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AU" dirty="0">
                <a:solidFill>
                  <a:schemeClr val="accent1">
                    <a:lumMod val="50000"/>
                  </a:schemeClr>
                </a:solidFill>
              </a:rPr>
              <a:t>the national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183B6D-55C4-41F1-8A8A-F19C8BC5E8C8}"/>
              </a:ext>
            </a:extLst>
          </p:cNvPr>
          <p:cNvSpPr/>
          <p:nvPr/>
        </p:nvSpPr>
        <p:spPr>
          <a:xfrm>
            <a:off x="3303023" y="6618909"/>
            <a:ext cx="542388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000" dirty="0">
                <a:solidFill>
                  <a:schemeClr val="bg1"/>
                </a:solidFill>
              </a:rPr>
              <a:t>Commonwealth Scientific and Industrial Research Organisation (CSIRO) Sustainable Yields Projects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1A4180-648E-403A-A8CC-CB96CAF576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440" t="1559" r="13548"/>
          <a:stretch/>
        </p:blipFill>
        <p:spPr>
          <a:xfrm>
            <a:off x="627529" y="5241365"/>
            <a:ext cx="3627718" cy="12878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6EA0A6-ADA8-46E3-A9FF-7EA94CDEAF50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t="1856" r="4117" b="4488"/>
          <a:stretch/>
        </p:blipFill>
        <p:spPr bwMode="auto">
          <a:xfrm>
            <a:off x="4437856" y="4413201"/>
            <a:ext cx="4183529" cy="17869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66ACE6-E67D-45E5-A5BD-1D240C5835A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570" t="3414" b="11107"/>
          <a:stretch/>
        </p:blipFill>
        <p:spPr>
          <a:xfrm>
            <a:off x="6336285" y="311996"/>
            <a:ext cx="2447352" cy="29935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011C8A-08BB-4210-B6D8-2A6A4C6426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5865"/>
            <a:ext cx="3776948" cy="26244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A3FBF-78CA-4DF4-A74A-6229E1DBADA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3584" t="17240" r="17320" b="30380"/>
          <a:stretch/>
        </p:blipFill>
        <p:spPr>
          <a:xfrm>
            <a:off x="161505" y="2716077"/>
            <a:ext cx="2790031" cy="2391456"/>
          </a:xfrm>
          <a:prstGeom prst="rect">
            <a:avLst/>
          </a:prstGeom>
          <a:solidFill>
            <a:schemeClr val="bg2">
              <a:lumMod val="50000"/>
              <a:alpha val="33000"/>
            </a:schemeClr>
          </a:solidFill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03562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57331-3E0C-4464-995E-A84A68C65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8D42F-CDF6-45F4-968E-E7AF0CA3D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C3AF535-104E-4D61-96EF-699F6847E8C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60363" y="873211"/>
          <a:ext cx="8650288" cy="5851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6178">
                  <a:extLst>
                    <a:ext uri="{9D8B030D-6E8A-4147-A177-3AD203B41FA5}">
                      <a16:colId xmlns:a16="http://schemas.microsoft.com/office/drawing/2014/main" val="4138423280"/>
                    </a:ext>
                  </a:extLst>
                </a:gridCol>
                <a:gridCol w="2996409">
                  <a:extLst>
                    <a:ext uri="{9D8B030D-6E8A-4147-A177-3AD203B41FA5}">
                      <a16:colId xmlns:a16="http://schemas.microsoft.com/office/drawing/2014/main" val="3408963964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889467623"/>
                    </a:ext>
                  </a:extLst>
                </a:gridCol>
                <a:gridCol w="1257301">
                  <a:extLst>
                    <a:ext uri="{9D8B030D-6E8A-4147-A177-3AD203B41FA5}">
                      <a16:colId xmlns:a16="http://schemas.microsoft.com/office/drawing/2014/main" val="3093178053"/>
                    </a:ext>
                  </a:extLst>
                </a:gridCol>
              </a:tblGrid>
              <a:tr h="431058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Caveats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Examples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172777"/>
                  </a:ext>
                </a:extLst>
              </a:tr>
              <a:tr h="1700612">
                <a:tc>
                  <a:txBody>
                    <a:bodyPr/>
                    <a:lstStyle/>
                    <a:p>
                      <a:r>
                        <a:rPr lang="en-AU" sz="1700" dirty="0"/>
                        <a:t>Change factor / scaling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700" dirty="0"/>
                        <a:t>Computationally inexpensive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700" dirty="0"/>
                        <a:t>Conceptually simple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700" dirty="0"/>
                        <a:t>Transfer function can be as simple as a delta change, or quantile based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700" dirty="0"/>
                        <a:t>Cannot add new information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700" dirty="0"/>
                        <a:t>Cannot account for systematic changes or changes to feedback processes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700" dirty="0"/>
                        <a:t>Assumes time invariant biases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 err="1"/>
                        <a:t>Chiew</a:t>
                      </a:r>
                      <a:r>
                        <a:rPr lang="en-AU" sz="1200" dirty="0"/>
                        <a:t> method (MODSIM, 2017)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090186"/>
                  </a:ext>
                </a:extLst>
              </a:tr>
              <a:tr h="2019476">
                <a:tc>
                  <a:txBody>
                    <a:bodyPr/>
                    <a:lstStyle/>
                    <a:p>
                      <a:r>
                        <a:rPr lang="en-AU" sz="1700" dirty="0"/>
                        <a:t>Statistical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700" dirty="0"/>
                        <a:t>Based on relationship between large scale circulation and observations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700" dirty="0"/>
                        <a:t>Relatively inexpensive (compared to dynamical downscaling)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700" dirty="0"/>
                        <a:t>Can add some new information by way of increased skill (relationships from large to local scale)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700" dirty="0"/>
                        <a:t>Not internally consistent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700" dirty="0"/>
                        <a:t>Assumes time invariant relationships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BoM-SDM (Timbal, 2009)</a:t>
                      </a:r>
                    </a:p>
                    <a:p>
                      <a:r>
                        <a:rPr lang="en-AU" sz="1200" dirty="0"/>
                        <a:t>NHMM (Potter, 2018)</a:t>
                      </a:r>
                    </a:p>
                    <a:p>
                      <a:r>
                        <a:rPr lang="en-AU" sz="1200" dirty="0"/>
                        <a:t>MRNBC (Johnson &amp; Sharma)</a:t>
                      </a:r>
                    </a:p>
                    <a:p>
                      <a:r>
                        <a:rPr lang="en-AU" sz="1200" dirty="0"/>
                        <a:t>GLIMCLIM (Frost, 2011)</a:t>
                      </a:r>
                    </a:p>
                    <a:p>
                      <a:r>
                        <a:rPr lang="en-AU" sz="1200" dirty="0"/>
                        <a:t>ISIMIP2b (</a:t>
                      </a:r>
                      <a:r>
                        <a:rPr lang="en-AU" sz="1200" dirty="0" err="1"/>
                        <a:t>Frieler</a:t>
                      </a:r>
                      <a:r>
                        <a:rPr lang="en-AU" sz="1200" dirty="0"/>
                        <a:t>, 2017)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5756885"/>
                  </a:ext>
                </a:extLst>
              </a:tr>
              <a:tr h="1700612">
                <a:tc>
                  <a:txBody>
                    <a:bodyPr/>
                    <a:lstStyle/>
                    <a:p>
                      <a:r>
                        <a:rPr lang="en-AU" sz="1700" dirty="0"/>
                        <a:t>Dynamical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700" dirty="0"/>
                        <a:t>Resolves physical processes using GCM output as boundary conditions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700" dirty="0"/>
                        <a:t>Better in areas with significant land surface processes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700" dirty="0"/>
                        <a:t>Computationally expensive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700" dirty="0"/>
                        <a:t>Can add new information, especially in regions of complex topography and along coastlines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WRF (CMIP5 CORDEX runs)</a:t>
                      </a:r>
                    </a:p>
                    <a:p>
                      <a:r>
                        <a:rPr lang="en-AU" sz="1200" dirty="0"/>
                        <a:t>CCAM (CMIP5)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732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252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Which </a:t>
            </a:r>
            <a:r>
              <a:rPr lang="en-AU" dirty="0"/>
              <a:t>GCMs </a:t>
            </a:r>
            <a:r>
              <a:rPr lang="en-AU" dirty="0" smtClean="0"/>
              <a:t>have Downscaled </a:t>
            </a:r>
            <a:r>
              <a:rPr lang="en-AU" dirty="0" smtClean="0"/>
              <a:t>Result Available??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363" y="1604336"/>
            <a:ext cx="8154987" cy="46987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400" dirty="0" smtClean="0"/>
              <a:t>Statistical:</a:t>
            </a:r>
          </a:p>
          <a:p>
            <a:r>
              <a:rPr lang="en-AU" sz="2400" dirty="0" smtClean="0"/>
              <a:t>BoM Statistical Downscale Method: 22 </a:t>
            </a:r>
            <a:r>
              <a:rPr lang="en-AU" sz="2400" dirty="0" smtClean="0"/>
              <a:t>models</a:t>
            </a:r>
            <a:r>
              <a:rPr lang="en-AU" sz="2400" dirty="0" smtClean="0"/>
              <a:t>.</a:t>
            </a:r>
          </a:p>
          <a:p>
            <a:r>
              <a:rPr lang="en-AU" sz="2400" dirty="0" smtClean="0"/>
              <a:t>ISI-MIP </a:t>
            </a:r>
            <a:br>
              <a:rPr lang="en-AU" sz="2400" dirty="0" smtClean="0"/>
            </a:br>
            <a:r>
              <a:rPr lang="en-AU" sz="2400" dirty="0" smtClean="0"/>
              <a:t>IPSL-CM5A-LR GFDL-ESM2M MIROC5 HadGEM2-ES</a:t>
            </a:r>
            <a:endParaRPr lang="en-AU" sz="2400" dirty="0" smtClean="0"/>
          </a:p>
          <a:p>
            <a:pPr marL="0" indent="0" fontAlgn="base">
              <a:buNone/>
            </a:pPr>
            <a:r>
              <a:rPr lang="en-US" sz="2400" b="1" dirty="0" smtClean="0"/>
              <a:t>Dynamical:</a:t>
            </a:r>
            <a:endParaRPr lang="en-US" sz="2400" b="1" dirty="0"/>
          </a:p>
          <a:p>
            <a:pPr fontAlgn="base"/>
            <a:r>
              <a:rPr lang="en-US" sz="2400" b="1" dirty="0"/>
              <a:t>CCAM</a:t>
            </a:r>
            <a:r>
              <a:rPr lang="en-US" sz="2400" dirty="0"/>
              <a:t>:</a:t>
            </a:r>
            <a:br>
              <a:rPr lang="en-US" sz="2400" dirty="0"/>
            </a:br>
            <a:r>
              <a:rPr lang="en-US" sz="2400" dirty="0"/>
              <a:t> ACCESS1.0, CCSM4, CNRM-CM5, GFDL-CM3, MPI-ESM-LR, NorESM1-M</a:t>
            </a:r>
            <a:r>
              <a:rPr lang="en-GB" sz="2400" dirty="0"/>
              <a:t> </a:t>
            </a:r>
            <a:endParaRPr lang="en-AU" sz="2400" dirty="0"/>
          </a:p>
          <a:p>
            <a:pPr fontAlgn="base"/>
            <a:r>
              <a:rPr lang="en-US" sz="2400" b="1" dirty="0"/>
              <a:t>WRF, </a:t>
            </a:r>
            <a:r>
              <a:rPr lang="en-US" sz="2400" b="1" dirty="0" err="1"/>
              <a:t>NARCliM</a:t>
            </a:r>
            <a:r>
              <a:rPr lang="en-US" sz="2400" b="1" dirty="0"/>
              <a:t> new</a:t>
            </a:r>
            <a:r>
              <a:rPr lang="en-US" sz="2400" dirty="0"/>
              <a:t>:</a:t>
            </a:r>
            <a:br>
              <a:rPr lang="en-US" sz="2400" dirty="0"/>
            </a:br>
            <a:r>
              <a:rPr lang="en-US" sz="2400" dirty="0"/>
              <a:t> ACCESS1.3; To come: ACCESS1.0, CanESM2,</a:t>
            </a:r>
            <a:r>
              <a:rPr lang="en-GB" sz="2400" dirty="0"/>
              <a:t> </a:t>
            </a:r>
            <a:endParaRPr lang="en-AU" sz="2400" dirty="0"/>
          </a:p>
          <a:p>
            <a:pPr fontAlgn="base"/>
            <a:r>
              <a:rPr lang="en-US" sz="2400" b="1" dirty="0"/>
              <a:t>COSMO</a:t>
            </a:r>
            <a:r>
              <a:rPr lang="en-US" sz="2400" dirty="0"/>
              <a:t>: EC-EARTH, </a:t>
            </a:r>
            <a:r>
              <a:rPr lang="en-US" sz="2400" dirty="0" smtClean="0"/>
              <a:t>MPI-ESM-LR</a:t>
            </a:r>
          </a:p>
          <a:p>
            <a:pPr fontAlgn="base"/>
            <a:endParaRPr lang="en-US" dirty="0" smtClean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8462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Comparison of downscaled results with observations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From CORDEX Giovanni Di </a:t>
            </a:r>
            <a:r>
              <a:rPr lang="en-AU" dirty="0" err="1" smtClean="0"/>
              <a:t>Virgilio</a:t>
            </a:r>
            <a:r>
              <a:rPr lang="en-AU" dirty="0" smtClean="0"/>
              <a:t> (in press, Giovanni@unsw.edu.au)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1198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928" y="5466677"/>
            <a:ext cx="88569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b="1" dirty="0">
                <a:solidFill>
                  <a:schemeClr val="bg1"/>
                </a:solidFill>
              </a:rPr>
              <a:t>Fig. 4 </a:t>
            </a:r>
            <a:r>
              <a:rPr lang="en-AU" sz="1200" dirty="0">
                <a:solidFill>
                  <a:schemeClr val="bg1"/>
                </a:solidFill>
              </a:rPr>
              <a:t>Summer (DJF) maximum temperature bias with respect to AGCD observations with stippling as per Fig. 3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323"/>
            <a:ext cx="9144000" cy="40753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5928" y="929658"/>
            <a:ext cx="294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chemeClr val="bg1"/>
                </a:solidFill>
              </a:rPr>
              <a:t>Observed </a:t>
            </a:r>
            <a:r>
              <a:rPr lang="en-AU" sz="2400" dirty="0" err="1" smtClean="0">
                <a:solidFill>
                  <a:schemeClr val="bg1"/>
                </a:solidFill>
              </a:rPr>
              <a:t>Tmax</a:t>
            </a:r>
            <a:r>
              <a:rPr lang="en-AU" sz="2400" dirty="0" smtClean="0">
                <a:solidFill>
                  <a:schemeClr val="bg1"/>
                </a:solidFill>
              </a:rPr>
              <a:t> DJF</a:t>
            </a:r>
            <a:endParaRPr lang="en-AU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4420" y="467993"/>
            <a:ext cx="282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chemeClr val="bg1"/>
                </a:solidFill>
              </a:rPr>
              <a:t>Downscaled anomaly</a:t>
            </a:r>
            <a:endParaRPr lang="en-A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25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5517233"/>
            <a:ext cx="88569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b="1" dirty="0">
                <a:solidFill>
                  <a:schemeClr val="bg1"/>
                </a:solidFill>
              </a:rPr>
              <a:t>Fig. 5 </a:t>
            </a:r>
            <a:r>
              <a:rPr lang="en-AU" sz="1200" dirty="0">
                <a:solidFill>
                  <a:schemeClr val="bg1"/>
                </a:solidFill>
              </a:rPr>
              <a:t>Winter (JJA) maximum temperature bias with respect to AGCD observations with stippling as per Fig. 3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323"/>
            <a:ext cx="9144000" cy="40753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5927" y="929658"/>
            <a:ext cx="2807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chemeClr val="bg1"/>
                </a:solidFill>
              </a:rPr>
              <a:t>Observed </a:t>
            </a:r>
            <a:r>
              <a:rPr lang="en-AU" sz="2400" dirty="0" err="1" smtClean="0">
                <a:solidFill>
                  <a:schemeClr val="bg1"/>
                </a:solidFill>
              </a:rPr>
              <a:t>Tmax</a:t>
            </a:r>
            <a:r>
              <a:rPr lang="en-AU" sz="2400" dirty="0" smtClean="0">
                <a:solidFill>
                  <a:schemeClr val="bg1"/>
                </a:solidFill>
              </a:rPr>
              <a:t> JJA</a:t>
            </a:r>
            <a:endParaRPr lang="en-AU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4420" y="467993"/>
            <a:ext cx="282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chemeClr val="bg1"/>
                </a:solidFill>
              </a:rPr>
              <a:t>Downscaled anomaly</a:t>
            </a:r>
            <a:endParaRPr lang="en-A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1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5517233"/>
            <a:ext cx="88569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200" b="1" dirty="0"/>
              <a:t>Fig. 12 </a:t>
            </a:r>
            <a:r>
              <a:rPr lang="en-AU" sz="1200" dirty="0"/>
              <a:t>Annual mean precipitation bias of the RCMs with stippling as per Fig. 3</a:t>
            </a:r>
            <a:endParaRPr lang="en-GB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323"/>
            <a:ext cx="9144000" cy="40753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929658"/>
            <a:ext cx="3497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chemeClr val="bg1"/>
                </a:solidFill>
              </a:rPr>
              <a:t>Observed </a:t>
            </a:r>
            <a:r>
              <a:rPr lang="en-AU" sz="2400" dirty="0" err="1" smtClean="0">
                <a:solidFill>
                  <a:schemeClr val="bg1"/>
                </a:solidFill>
              </a:rPr>
              <a:t>Precip</a:t>
            </a:r>
            <a:r>
              <a:rPr lang="en-AU" sz="2400" dirty="0" smtClean="0">
                <a:solidFill>
                  <a:schemeClr val="bg1"/>
                </a:solidFill>
              </a:rPr>
              <a:t> Annual</a:t>
            </a:r>
            <a:endParaRPr lang="en-AU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4420" y="467993"/>
            <a:ext cx="282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chemeClr val="bg1"/>
                </a:solidFill>
              </a:rPr>
              <a:t>Downscaled anomaly</a:t>
            </a:r>
            <a:endParaRPr lang="en-A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7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504" y="5589241"/>
            <a:ext cx="89289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200" b="1" dirty="0">
                <a:cs typeface="Arial" panose="020B0604020202020204" pitchFamily="34" charset="0"/>
              </a:rPr>
              <a:t>Fig. 11</a:t>
            </a:r>
            <a:r>
              <a:rPr lang="en-AU" sz="1200" dirty="0">
                <a:cs typeface="Arial" panose="020B0604020202020204" pitchFamily="34" charset="0"/>
              </a:rPr>
              <a:t> Probability density functions of mean daily precipitation  across Australia</a:t>
            </a:r>
            <a:endParaRPr lang="en-GB" sz="24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422"/>
            <a:ext cx="9144000" cy="471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191BFB-9C19-47B6-8DB7-33F7C5CF4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363" y="2825914"/>
            <a:ext cx="8154987" cy="26984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114A0FC-E836-4033-8096-CD48BBF95BA8}"/>
              </a:ext>
            </a:extLst>
          </p:cNvPr>
          <p:cNvGrpSpPr/>
          <p:nvPr/>
        </p:nvGrpSpPr>
        <p:grpSpPr>
          <a:xfrm>
            <a:off x="4690534" y="646338"/>
            <a:ext cx="3520514" cy="5565324"/>
            <a:chOff x="4690534" y="646338"/>
            <a:chExt cx="3520514" cy="556532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DDA41F0-630C-449C-8CFA-A60DF1CEF942}"/>
                </a:ext>
              </a:extLst>
            </p:cNvPr>
            <p:cNvGrpSpPr/>
            <p:nvPr/>
          </p:nvGrpSpPr>
          <p:grpSpPr>
            <a:xfrm>
              <a:off x="4690534" y="646338"/>
              <a:ext cx="3520514" cy="5565324"/>
              <a:chOff x="5299900" y="873211"/>
              <a:chExt cx="3520514" cy="556532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37DF057-908E-4E4C-89D5-60AEB8BF09F7}"/>
                  </a:ext>
                </a:extLst>
              </p:cNvPr>
              <p:cNvGrpSpPr/>
              <p:nvPr/>
            </p:nvGrpSpPr>
            <p:grpSpPr>
              <a:xfrm>
                <a:off x="5299900" y="873211"/>
                <a:ext cx="3520514" cy="5565324"/>
                <a:chOff x="1933574" y="141004"/>
                <a:chExt cx="3520514" cy="5565324"/>
              </a:xfrm>
            </p:grpSpPr>
            <p:pic>
              <p:nvPicPr>
                <p:cNvPr id="19" name="Content Placeholder 3">
                  <a:extLst>
                    <a:ext uri="{FF2B5EF4-FFF2-40B4-BE49-F238E27FC236}">
                      <a16:creationId xmlns:a16="http://schemas.microsoft.com/office/drawing/2014/main" id="{D0734588-F441-418A-AC2C-1BD7BDAC67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33574" y="2505929"/>
                  <a:ext cx="3520514" cy="3200399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5CF81B00-D191-40E4-9DD5-8642C835A88C}"/>
                    </a:ext>
                  </a:extLst>
                </p:cNvPr>
                <p:cNvGrpSpPr/>
                <p:nvPr/>
              </p:nvGrpSpPr>
              <p:grpSpPr>
                <a:xfrm>
                  <a:off x="1933575" y="141004"/>
                  <a:ext cx="3520513" cy="3488022"/>
                  <a:chOff x="33866" y="471055"/>
                  <a:chExt cx="3520513" cy="3955580"/>
                </a:xfrm>
              </p:grpSpPr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75ECB99F-D41B-4A98-B894-0F400FA1D72B}"/>
                      </a:ext>
                    </a:extLst>
                  </p:cNvPr>
                  <p:cNvGrpSpPr/>
                  <p:nvPr/>
                </p:nvGrpSpPr>
                <p:grpSpPr>
                  <a:xfrm>
                    <a:off x="33866" y="471055"/>
                    <a:ext cx="3520513" cy="3955580"/>
                    <a:chOff x="33866" y="471055"/>
                    <a:chExt cx="3520513" cy="3955580"/>
                  </a:xfrm>
                </p:grpSpPr>
                <p:pic>
                  <p:nvPicPr>
                    <p:cNvPr id="27" name="Picture 26">
                      <a:extLst>
                        <a:ext uri="{FF2B5EF4-FFF2-40B4-BE49-F238E27FC236}">
                          <a16:creationId xmlns:a16="http://schemas.microsoft.com/office/drawing/2014/main" id="{93AF1638-0DE2-460E-B26E-E7561E50E55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33866" y="471055"/>
                      <a:ext cx="3520513" cy="2681935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cxnSp>
                  <p:nvCxnSpPr>
                    <p:cNvPr id="30" name="Straight Connector 29">
                      <a:extLst>
                        <a:ext uri="{FF2B5EF4-FFF2-40B4-BE49-F238E27FC236}">
                          <a16:creationId xmlns:a16="http://schemas.microsoft.com/office/drawing/2014/main" id="{A3961216-7555-4C00-9946-84A633ACF10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2536723" y="2507226"/>
                      <a:ext cx="362464" cy="1779697"/>
                    </a:xfrm>
                    <a:prstGeom prst="line">
                      <a:avLst/>
                    </a:prstGeom>
                    <a:ln w="15875">
                      <a:noFill/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" name="Straight Connector 30">
                      <a:extLst>
                        <a:ext uri="{FF2B5EF4-FFF2-40B4-BE49-F238E27FC236}">
                          <a16:creationId xmlns:a16="http://schemas.microsoft.com/office/drawing/2014/main" id="{8E1A1BE3-8715-421C-88C0-8571836D0868}"/>
                        </a:ext>
                      </a:extLst>
                    </p:cNvPr>
                    <p:cNvCxnSpPr>
                      <a:cxnSpLocks/>
                      <a:stCxn id="25" idx="1"/>
                    </p:cNvCxnSpPr>
                    <p:nvPr/>
                  </p:nvCxnSpPr>
                  <p:spPr>
                    <a:xfrm flipH="1" flipV="1">
                      <a:off x="1688690" y="3012277"/>
                      <a:ext cx="1092163" cy="1333812"/>
                    </a:xfrm>
                    <a:prstGeom prst="line">
                      <a:avLst/>
                    </a:prstGeom>
                    <a:ln w="15875">
                      <a:noFill/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" name="Straight Connector 31">
                      <a:extLst>
                        <a:ext uri="{FF2B5EF4-FFF2-40B4-BE49-F238E27FC236}">
                          <a16:creationId xmlns:a16="http://schemas.microsoft.com/office/drawing/2014/main" id="{A103FCDB-4415-41D3-95F6-BA0D82521D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840658" y="2507226"/>
                      <a:ext cx="1940195" cy="1919409"/>
                    </a:xfrm>
                    <a:prstGeom prst="line">
                      <a:avLst/>
                    </a:prstGeom>
                    <a:ln w="15875">
                      <a:noFill/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" name="Straight Connector 32">
                      <a:extLst>
                        <a:ext uri="{FF2B5EF4-FFF2-40B4-BE49-F238E27FC236}">
                          <a16:creationId xmlns:a16="http://schemas.microsoft.com/office/drawing/2014/main" id="{FA94ECD4-4896-49A2-8258-8CC209376EE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2287489" y="3033656"/>
                      <a:ext cx="611698" cy="1392979"/>
                    </a:xfrm>
                    <a:prstGeom prst="line">
                      <a:avLst/>
                    </a:prstGeom>
                    <a:ln w="15875">
                      <a:noFill/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25674425-97EA-48AE-8454-F6E425A7BA1B}"/>
                      </a:ext>
                    </a:extLst>
                  </p:cNvPr>
                  <p:cNvSpPr/>
                  <p:nvPr/>
                </p:nvSpPr>
                <p:spPr>
                  <a:xfrm>
                    <a:off x="2780853" y="4286922"/>
                    <a:ext cx="118334" cy="118334"/>
                  </a:xfrm>
                  <a:prstGeom prst="rect">
                    <a:avLst/>
                  </a:prstGeom>
                  <a:noFill/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</p:grpSp>
          </p:grp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196EA9E-6B95-44B3-B2FA-8B20C31D5335}"/>
                  </a:ext>
                </a:extLst>
              </p:cNvPr>
              <p:cNvSpPr/>
              <p:nvPr/>
            </p:nvSpPr>
            <p:spPr>
              <a:xfrm>
                <a:off x="5299900" y="873211"/>
                <a:ext cx="3520513" cy="5565324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34" name="Graphic 33" descr="Arrow: Clockwise curve">
              <a:extLst>
                <a:ext uri="{FF2B5EF4-FFF2-40B4-BE49-F238E27FC236}">
                  <a16:creationId xmlns:a16="http://schemas.microsoft.com/office/drawing/2014/main" id="{6F7ACC89-AEDF-4641-8241-05C7546A8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288135" y="2574532"/>
              <a:ext cx="810580" cy="81058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3385211-06BD-4D9C-B2E3-92B22689E5E6}"/>
                </a:ext>
              </a:extLst>
            </p:cNvPr>
            <p:cNvSpPr txBox="1"/>
            <p:nvPr/>
          </p:nvSpPr>
          <p:spPr>
            <a:xfrm>
              <a:off x="4850590" y="4710426"/>
              <a:ext cx="3200400" cy="30777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round/>
            </a:ln>
            <a:effectLst>
              <a:softEdge rad="12700"/>
            </a:effectLst>
          </p:spPr>
          <p:txBody>
            <a:bodyPr wrap="square" rtlCol="0">
              <a:spAutoFit/>
            </a:bodyPr>
            <a:lstStyle/>
            <a:p>
              <a:r>
                <a:rPr lang="en-AU" sz="1400" dirty="0">
                  <a:latin typeface="Arial" panose="020B0604020202020204" pitchFamily="34" charset="0"/>
                  <a:cs typeface="Arial" panose="020B0604020202020204" pitchFamily="34" charset="0"/>
                </a:rPr>
                <a:t>Bias-corrected and downscaled inputs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CB8704B-7CC1-45E2-AC11-0FFB215F4221}"/>
                </a:ext>
              </a:extLst>
            </p:cNvPr>
            <p:cNvSpPr txBox="1"/>
            <p:nvPr/>
          </p:nvSpPr>
          <p:spPr>
            <a:xfrm>
              <a:off x="4776423" y="2425630"/>
              <a:ext cx="917002" cy="307777"/>
            </a:xfrm>
            <a:prstGeom prst="rect">
              <a:avLst/>
            </a:prstGeom>
            <a:noFill/>
            <a:ln w="38100">
              <a:noFill/>
              <a:round/>
            </a:ln>
            <a:effectLst>
              <a:softEdge rad="12700"/>
            </a:effectLst>
          </p:spPr>
          <p:txBody>
            <a:bodyPr wrap="square" rtlCol="0">
              <a:spAutoFit/>
            </a:bodyPr>
            <a:lstStyle/>
            <a:p>
              <a:r>
                <a:rPr lang="en-AU" sz="1400" dirty="0">
                  <a:latin typeface="Arial" panose="020B0604020202020204" pitchFamily="34" charset="0"/>
                  <a:cs typeface="Arial" panose="020B0604020202020204" pitchFamily="34" charset="0"/>
                </a:rPr>
                <a:t>AWRA-L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7F3A24E-54B0-4E77-8E89-C3F4ADC21638}"/>
              </a:ext>
            </a:extLst>
          </p:cNvPr>
          <p:cNvGrpSpPr/>
          <p:nvPr/>
        </p:nvGrpSpPr>
        <p:grpSpPr>
          <a:xfrm>
            <a:off x="2384890" y="0"/>
            <a:ext cx="2001342" cy="6858000"/>
            <a:chOff x="2384890" y="0"/>
            <a:chExt cx="2001342" cy="6858000"/>
          </a:xfrm>
        </p:grpSpPr>
        <p:pic>
          <p:nvPicPr>
            <p:cNvPr id="53" name="Content Placeholder 3">
              <a:extLst>
                <a:ext uri="{FF2B5EF4-FFF2-40B4-BE49-F238E27FC236}">
                  <a16:creationId xmlns:a16="http://schemas.microsoft.com/office/drawing/2014/main" id="{E6C20938-97C8-4334-B1E6-7EC371B6D6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27699" t="27357" r="54197" b="57684"/>
            <a:stretch/>
          </p:blipFill>
          <p:spPr>
            <a:xfrm>
              <a:off x="2622045" y="6434137"/>
              <a:ext cx="1476375" cy="4238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4" name="Content Placeholder 3">
              <a:extLst>
                <a:ext uri="{FF2B5EF4-FFF2-40B4-BE49-F238E27FC236}">
                  <a16:creationId xmlns:a16="http://schemas.microsoft.com/office/drawing/2014/main" id="{7E6A89EC-94DA-4C2F-AA27-279D5E770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27699" t="27357" r="54197" b="23227"/>
            <a:stretch/>
          </p:blipFill>
          <p:spPr>
            <a:xfrm>
              <a:off x="2622044" y="1201614"/>
              <a:ext cx="1476375" cy="14001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5" name="Content Placeholder 3">
              <a:extLst>
                <a:ext uri="{FF2B5EF4-FFF2-40B4-BE49-F238E27FC236}">
                  <a16:creationId xmlns:a16="http://schemas.microsoft.com/office/drawing/2014/main" id="{AE962AB0-4604-4E5B-9AF3-973DFE428C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27699" t="27357" r="54197" b="23227"/>
            <a:stretch/>
          </p:blipFill>
          <p:spPr>
            <a:xfrm>
              <a:off x="2622046" y="4989875"/>
              <a:ext cx="1476375" cy="14001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B094809-494F-4268-B128-42592E0189AA}"/>
                </a:ext>
              </a:extLst>
            </p:cNvPr>
            <p:cNvSpPr txBox="1"/>
            <p:nvPr/>
          </p:nvSpPr>
          <p:spPr>
            <a:xfrm>
              <a:off x="2384890" y="2633697"/>
              <a:ext cx="2001342" cy="83099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round/>
            </a:ln>
            <a:effectLst>
              <a:softEdge rad="12700"/>
            </a:effectLst>
          </p:spPr>
          <p:txBody>
            <a:bodyPr wrap="square" rtlCol="0">
              <a:spAutoFit/>
            </a:bodyPr>
            <a:lstStyle/>
            <a:p>
              <a:r>
                <a:rPr lang="en-AU" sz="1600" dirty="0">
                  <a:latin typeface="Arial" panose="020B0604020202020204" pitchFamily="34" charset="0"/>
                  <a:cs typeface="Arial" panose="020B0604020202020204" pitchFamily="34" charset="0"/>
                </a:rPr>
                <a:t>Sample response  uncertainty: ensemble of GCMs</a:t>
              </a:r>
            </a:p>
          </p:txBody>
        </p:sp>
        <p:pic>
          <p:nvPicPr>
            <p:cNvPr id="57" name="Content Placeholder 3">
              <a:extLst>
                <a:ext uri="{FF2B5EF4-FFF2-40B4-BE49-F238E27FC236}">
                  <a16:creationId xmlns:a16="http://schemas.microsoft.com/office/drawing/2014/main" id="{EA52FE57-D54A-4FCD-ACC0-5E072F2537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27699" t="38618" r="54197" b="20539"/>
            <a:stretch/>
          </p:blipFill>
          <p:spPr>
            <a:xfrm>
              <a:off x="2622043" y="0"/>
              <a:ext cx="1476375" cy="11572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8" name="Content Placeholder 3">
              <a:extLst>
                <a:ext uri="{FF2B5EF4-FFF2-40B4-BE49-F238E27FC236}">
                  <a16:creationId xmlns:a16="http://schemas.microsoft.com/office/drawing/2014/main" id="{9305B124-5C90-4806-AC77-022500BB1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27699" t="27357" r="54197" b="23227"/>
            <a:stretch/>
          </p:blipFill>
          <p:spPr>
            <a:xfrm>
              <a:off x="2622046" y="3531959"/>
              <a:ext cx="1476375" cy="14001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71220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9606"/>
          </a:xfrm>
        </p:spPr>
      </p:pic>
    </p:spTree>
    <p:extLst>
      <p:ext uri="{BB962C8B-B14F-4D97-AF65-F5344CB8AC3E}">
        <p14:creationId xmlns:p14="http://schemas.microsoft.com/office/powerpoint/2010/main" val="390101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Conclusion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– </a:t>
            </a:r>
            <a:r>
              <a:rPr lang="en-AU" dirty="0" smtClean="0"/>
              <a:t>which GCMs to do hydrological projections from?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r>
              <a:rPr lang="en-AU" sz="2400" dirty="0" smtClean="0"/>
              <a:t>We now have an understanding of the strengths and weaknesses of models, when we include them. 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52439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A98C6-428F-496C-A2C1-E6091BD3A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National Hydrological Projections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5561510-F246-4978-AE12-604B8890407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94505" y="1690689"/>
          <a:ext cx="8154987" cy="469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B234560-4D65-4129-9185-261AA6ED8F3C}"/>
              </a:ext>
            </a:extLst>
          </p:cNvPr>
          <p:cNvSpPr/>
          <p:nvPr/>
        </p:nvSpPr>
        <p:spPr>
          <a:xfrm>
            <a:off x="1493048" y="5615457"/>
            <a:ext cx="6157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AU" b="1" dirty="0"/>
              <a:t>Complementary to existing hydrological  projections landscape</a:t>
            </a:r>
          </a:p>
        </p:txBody>
      </p:sp>
    </p:spTree>
    <p:extLst>
      <p:ext uri="{BB962C8B-B14F-4D97-AF65-F5344CB8AC3E}">
        <p14:creationId xmlns:p14="http://schemas.microsoft.com/office/powerpoint/2010/main" val="117820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A98C6-428F-496C-A2C1-E6091BD3A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National Hydrological Projections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5561510-F246-4978-AE12-604B889040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5398808"/>
              </p:ext>
            </p:extLst>
          </p:nvPr>
        </p:nvGraphicFramePr>
        <p:xfrm>
          <a:off x="494505" y="1690689"/>
          <a:ext cx="8154987" cy="469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B234560-4D65-4129-9185-261AA6ED8F3C}"/>
              </a:ext>
            </a:extLst>
          </p:cNvPr>
          <p:cNvSpPr/>
          <p:nvPr/>
        </p:nvSpPr>
        <p:spPr>
          <a:xfrm>
            <a:off x="1493048" y="5615457"/>
            <a:ext cx="6157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AU" b="1" dirty="0"/>
              <a:t>Complementary to existing hydrological  projections landscape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755341" y="0"/>
            <a:ext cx="5228381" cy="9971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16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Grande" charset="0"/>
              <a:buChar char="□"/>
              <a:defRPr sz="16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Pandora Hope</a:t>
            </a:r>
          </a:p>
          <a:p>
            <a:pPr marL="0" indent="0">
              <a:buNone/>
            </a:pPr>
            <a:r>
              <a:rPr lang="en-US" dirty="0" smtClean="0"/>
              <a:t>Pandora.Hope@bom.gov.au</a:t>
            </a:r>
          </a:p>
          <a:p>
            <a:pPr marL="0" indent="0">
              <a:buNone/>
            </a:pPr>
            <a:r>
              <a:rPr lang="en-US" dirty="0" smtClean="0"/>
              <a:t>03 9669 4774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Louise Wilson, Chantal Donnelly</a:t>
            </a:r>
            <a:endParaRPr lang="en-US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2821649" y="330871"/>
            <a:ext cx="5209607" cy="4985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16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Grande" charset="0"/>
              <a:buChar char="□"/>
              <a:defRPr sz="16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Thank you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4846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96000" y="2450354"/>
            <a:ext cx="4919473" cy="997196"/>
          </a:xfrm>
        </p:spPr>
        <p:txBody>
          <a:bodyPr/>
          <a:lstStyle/>
          <a:p>
            <a:r>
              <a:rPr lang="en-US" dirty="0" smtClean="0"/>
              <a:t>Pandora Hope</a:t>
            </a:r>
            <a:endParaRPr lang="en-US" dirty="0"/>
          </a:p>
          <a:p>
            <a:r>
              <a:rPr lang="en-US" dirty="0" smtClean="0"/>
              <a:t>Pandora.Hope@bom.gov.au</a:t>
            </a:r>
            <a:endParaRPr lang="en-US" dirty="0"/>
          </a:p>
          <a:p>
            <a:r>
              <a:rPr lang="en-US" dirty="0"/>
              <a:t>03 9669 </a:t>
            </a:r>
            <a:r>
              <a:rPr lang="en-US" dirty="0" smtClean="0"/>
              <a:t>4774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65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6204E-965A-4744-B5DE-FD98E9EA7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Confidence in projections: characterising uncertainty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BD4448-332F-4E48-9A71-2879D8CA2A64}"/>
              </a:ext>
            </a:extLst>
          </p:cNvPr>
          <p:cNvGrpSpPr/>
          <p:nvPr/>
        </p:nvGrpSpPr>
        <p:grpSpPr>
          <a:xfrm>
            <a:off x="-9540" y="1623170"/>
            <a:ext cx="9144000" cy="3013023"/>
            <a:chOff x="0" y="2233534"/>
            <a:chExt cx="9144000" cy="301302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15A7A66-A9DF-4608-B0F2-B367D02627CF}"/>
                </a:ext>
              </a:extLst>
            </p:cNvPr>
            <p:cNvSpPr/>
            <p:nvPr/>
          </p:nvSpPr>
          <p:spPr>
            <a:xfrm>
              <a:off x="0" y="2233534"/>
              <a:ext cx="9144000" cy="301302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583E223-1DC1-4409-8ADA-871389C3436D}"/>
                </a:ext>
              </a:extLst>
            </p:cNvPr>
            <p:cNvGrpSpPr/>
            <p:nvPr/>
          </p:nvGrpSpPr>
          <p:grpSpPr>
            <a:xfrm>
              <a:off x="97592" y="2395692"/>
              <a:ext cx="8849660" cy="2814887"/>
              <a:chOff x="97592" y="2395692"/>
              <a:chExt cx="8849660" cy="2814887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5D8E8A4-016C-410D-8193-42C59C4A09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592" y="2850393"/>
                <a:ext cx="1960059" cy="1723219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D8D2888E-E236-4DCB-9C69-FC6A431D13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31392" y="2850393"/>
                <a:ext cx="2990850" cy="1666875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0CEBDC95-0D5F-4384-A86A-D9A5A3E8A7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18990" y="3033181"/>
                <a:ext cx="1928262" cy="1301298"/>
              </a:xfrm>
              <a:prstGeom prst="rect">
                <a:avLst/>
              </a:prstGeom>
            </p:spPr>
          </p:pic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D303BC69-14AB-4FE3-997D-A6F7B4BBAC51}"/>
                  </a:ext>
                </a:extLst>
              </p:cNvPr>
              <p:cNvSpPr/>
              <p:nvPr/>
            </p:nvSpPr>
            <p:spPr>
              <a:xfrm>
                <a:off x="97592" y="2398427"/>
                <a:ext cx="1641267" cy="37701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AU" sz="1200" b="1" dirty="0">
                    <a:solidFill>
                      <a:srgbClr val="C00000"/>
                    </a:solidFill>
                  </a:rPr>
                  <a:t>Future GHG Concentrations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146DD0BA-C335-4A20-B8B2-FB2729428152}"/>
                  </a:ext>
                </a:extLst>
              </p:cNvPr>
              <p:cNvSpPr/>
              <p:nvPr/>
            </p:nvSpPr>
            <p:spPr>
              <a:xfrm>
                <a:off x="2190125" y="2395692"/>
                <a:ext cx="1641267" cy="377016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AU" sz="1200" b="1" dirty="0">
                    <a:solidFill>
                      <a:srgbClr val="C00000"/>
                    </a:solidFill>
                  </a:rPr>
                  <a:t>Changes in Global Climate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07F9F26C-B56C-4978-86AB-DB6BCF0BBE4E}"/>
                  </a:ext>
                </a:extLst>
              </p:cNvPr>
              <p:cNvSpPr/>
              <p:nvPr/>
            </p:nvSpPr>
            <p:spPr>
              <a:xfrm>
                <a:off x="4413178" y="2397753"/>
                <a:ext cx="2020550" cy="377016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AU" sz="1200" b="1" dirty="0">
                    <a:solidFill>
                      <a:srgbClr val="C00000"/>
                    </a:solidFill>
                  </a:rPr>
                  <a:t>Changes in Regional Climate</a:t>
                </a: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D846B15C-8897-48DA-8E02-7C8A55E6EF1D}"/>
                  </a:ext>
                </a:extLst>
              </p:cNvPr>
              <p:cNvSpPr/>
              <p:nvPr/>
            </p:nvSpPr>
            <p:spPr>
              <a:xfrm>
                <a:off x="7162487" y="2400689"/>
                <a:ext cx="1641267" cy="377016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AU" sz="1200" b="1" dirty="0">
                    <a:solidFill>
                      <a:srgbClr val="C00000"/>
                    </a:solidFill>
                  </a:rPr>
                  <a:t>Changes in Regional Hydrology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022209D-2889-4B64-8C5D-3CDC7B106C2B}"/>
                  </a:ext>
                </a:extLst>
              </p:cNvPr>
              <p:cNvSpPr txBox="1"/>
              <p:nvPr/>
            </p:nvSpPr>
            <p:spPr>
              <a:xfrm>
                <a:off x="3969660" y="4560138"/>
                <a:ext cx="17388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200" dirty="0"/>
                  <a:t>Regional climate modelling or statistical downscaling</a:t>
                </a: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890DC179-2AEF-4544-9B4A-98BCE71DAB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04253" y="2842731"/>
                <a:ext cx="1527140" cy="1584551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BDE168B-A7E4-4174-9765-9FAD66702F89}"/>
                  </a:ext>
                </a:extLst>
              </p:cNvPr>
              <p:cNvSpPr txBox="1"/>
              <p:nvPr/>
            </p:nvSpPr>
            <p:spPr>
              <a:xfrm>
                <a:off x="5900421" y="4696307"/>
                <a:ext cx="131047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200" dirty="0"/>
                  <a:t>Bias-Correction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FEA0B0D-167D-471C-904E-938E4622BD39}"/>
                  </a:ext>
                </a:extLst>
              </p:cNvPr>
              <p:cNvSpPr txBox="1"/>
              <p:nvPr/>
            </p:nvSpPr>
            <p:spPr>
              <a:xfrm>
                <a:off x="7435040" y="4589955"/>
                <a:ext cx="13104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200" dirty="0"/>
                  <a:t>Hydrological Modelling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FD29F21-BDD1-4E4A-8625-FF3AB6093AEB}"/>
                  </a:ext>
                </a:extLst>
              </p:cNvPr>
              <p:cNvSpPr txBox="1"/>
              <p:nvPr/>
            </p:nvSpPr>
            <p:spPr>
              <a:xfrm>
                <a:off x="2367617" y="4560138"/>
                <a:ext cx="13104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200" dirty="0"/>
                  <a:t>Global Climate Modelling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5CD29C8-5429-4088-8DE9-DF10D092008C}"/>
                  </a:ext>
                </a:extLst>
              </p:cNvPr>
              <p:cNvSpPr txBox="1"/>
              <p:nvPr/>
            </p:nvSpPr>
            <p:spPr>
              <a:xfrm>
                <a:off x="329720" y="4564248"/>
                <a:ext cx="131047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200" dirty="0"/>
                  <a:t>Representative Concentration Pathways</a:t>
                </a:r>
              </a:p>
            </p:txBody>
          </p:sp>
          <p:sp>
            <p:nvSpPr>
              <p:cNvPr id="37" name="Arrow: Right 36">
                <a:extLst>
                  <a:ext uri="{FF2B5EF4-FFF2-40B4-BE49-F238E27FC236}">
                    <a16:creationId xmlns:a16="http://schemas.microsoft.com/office/drawing/2014/main" id="{585C10C2-E95D-4E9E-BE61-F2BF6104B36B}"/>
                  </a:ext>
                </a:extLst>
              </p:cNvPr>
              <p:cNvSpPr/>
              <p:nvPr/>
            </p:nvSpPr>
            <p:spPr>
              <a:xfrm>
                <a:off x="1738859" y="4753494"/>
                <a:ext cx="368646" cy="14240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8" name="Arrow: Right 37">
                <a:extLst>
                  <a:ext uri="{FF2B5EF4-FFF2-40B4-BE49-F238E27FC236}">
                    <a16:creationId xmlns:a16="http://schemas.microsoft.com/office/drawing/2014/main" id="{53EA7566-2CA9-49C3-A362-60B745AF80C4}"/>
                  </a:ext>
                </a:extLst>
              </p:cNvPr>
              <p:cNvSpPr/>
              <p:nvPr/>
            </p:nvSpPr>
            <p:spPr>
              <a:xfrm>
                <a:off x="3570156" y="4770984"/>
                <a:ext cx="368646" cy="14240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9" name="Arrow: Right 38">
                <a:extLst>
                  <a:ext uri="{FF2B5EF4-FFF2-40B4-BE49-F238E27FC236}">
                    <a16:creationId xmlns:a16="http://schemas.microsoft.com/office/drawing/2014/main" id="{C7C9339B-2816-4C22-940A-112E85C06F81}"/>
                  </a:ext>
                </a:extLst>
              </p:cNvPr>
              <p:cNvSpPr/>
              <p:nvPr/>
            </p:nvSpPr>
            <p:spPr>
              <a:xfrm>
                <a:off x="5579463" y="4771347"/>
                <a:ext cx="368646" cy="14240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0" name="Arrow: Right 39">
                <a:extLst>
                  <a:ext uri="{FF2B5EF4-FFF2-40B4-BE49-F238E27FC236}">
                    <a16:creationId xmlns:a16="http://schemas.microsoft.com/office/drawing/2014/main" id="{17DF1445-2D02-454B-AED7-C45AB9FE24A1}"/>
                  </a:ext>
                </a:extLst>
              </p:cNvPr>
              <p:cNvSpPr/>
              <p:nvPr/>
            </p:nvSpPr>
            <p:spPr>
              <a:xfrm>
                <a:off x="7162487" y="4764623"/>
                <a:ext cx="368646" cy="14240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96CFED9-2610-4BF8-AF6D-BECE15E59D63}"/>
              </a:ext>
            </a:extLst>
          </p:cNvPr>
          <p:cNvGrpSpPr/>
          <p:nvPr/>
        </p:nvGrpSpPr>
        <p:grpSpPr>
          <a:xfrm>
            <a:off x="88052" y="4767305"/>
            <a:ext cx="8617532" cy="1586446"/>
            <a:chOff x="329720" y="4982470"/>
            <a:chExt cx="3056810" cy="142084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A91A4C0-B36B-476F-8E39-683B4E5DC4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720" y="5488326"/>
              <a:ext cx="747901" cy="2229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2C2C894-A261-481D-A8D9-7D576C550768}"/>
                </a:ext>
              </a:extLst>
            </p:cNvPr>
            <p:cNvCxnSpPr>
              <a:cxnSpLocks/>
            </p:cNvCxnSpPr>
            <p:nvPr/>
          </p:nvCxnSpPr>
          <p:spPr>
            <a:xfrm>
              <a:off x="355305" y="5715104"/>
              <a:ext cx="761837" cy="27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9D80A9E-EA92-4643-B7ED-DFCA5D7C528B}"/>
                </a:ext>
              </a:extLst>
            </p:cNvPr>
            <p:cNvCxnSpPr>
              <a:cxnSpLocks/>
            </p:cNvCxnSpPr>
            <p:nvPr/>
          </p:nvCxnSpPr>
          <p:spPr>
            <a:xfrm>
              <a:off x="355305" y="5711252"/>
              <a:ext cx="722316" cy="2248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4C619DF-2090-46A7-8C44-1784E23E11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1557" y="5254960"/>
              <a:ext cx="747901" cy="2229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BD0D53F-FDD5-42AF-B7B1-451A3E0974B2}"/>
                </a:ext>
              </a:extLst>
            </p:cNvPr>
            <p:cNvCxnSpPr>
              <a:cxnSpLocks/>
            </p:cNvCxnSpPr>
            <p:nvPr/>
          </p:nvCxnSpPr>
          <p:spPr>
            <a:xfrm>
              <a:off x="1117142" y="5481738"/>
              <a:ext cx="761837" cy="27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F0367DF-8CD4-4734-964F-B436E7BA8603}"/>
                </a:ext>
              </a:extLst>
            </p:cNvPr>
            <p:cNvCxnSpPr>
              <a:cxnSpLocks/>
            </p:cNvCxnSpPr>
            <p:nvPr/>
          </p:nvCxnSpPr>
          <p:spPr>
            <a:xfrm>
              <a:off x="1117142" y="5477886"/>
              <a:ext cx="722316" cy="2248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54030BB-4FDD-4E80-84F1-934CAD09EB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1557" y="5488326"/>
              <a:ext cx="747901" cy="2229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EB0AB6E-F04A-4C6C-9545-FDBE21D781F6}"/>
                </a:ext>
              </a:extLst>
            </p:cNvPr>
            <p:cNvCxnSpPr>
              <a:cxnSpLocks/>
            </p:cNvCxnSpPr>
            <p:nvPr/>
          </p:nvCxnSpPr>
          <p:spPr>
            <a:xfrm>
              <a:off x="1117142" y="5715104"/>
              <a:ext cx="761837" cy="27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1208BAE-0727-4151-9C40-DDE23E7C218A}"/>
                </a:ext>
              </a:extLst>
            </p:cNvPr>
            <p:cNvCxnSpPr>
              <a:cxnSpLocks/>
            </p:cNvCxnSpPr>
            <p:nvPr/>
          </p:nvCxnSpPr>
          <p:spPr>
            <a:xfrm>
              <a:off x="1117142" y="5711252"/>
              <a:ext cx="722316" cy="2248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606FA67-6621-44B3-889B-C2E5805C5C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1557" y="5729983"/>
              <a:ext cx="747901" cy="2229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66B9EE5-2807-453C-8AE0-1DA8459F7DE9}"/>
                </a:ext>
              </a:extLst>
            </p:cNvPr>
            <p:cNvCxnSpPr>
              <a:cxnSpLocks/>
            </p:cNvCxnSpPr>
            <p:nvPr/>
          </p:nvCxnSpPr>
          <p:spPr>
            <a:xfrm>
              <a:off x="1117142" y="5956761"/>
              <a:ext cx="761837" cy="27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ECE2ADC-142A-4D89-A22D-3F1AAF70BF33}"/>
                </a:ext>
              </a:extLst>
            </p:cNvPr>
            <p:cNvCxnSpPr>
              <a:cxnSpLocks/>
            </p:cNvCxnSpPr>
            <p:nvPr/>
          </p:nvCxnSpPr>
          <p:spPr>
            <a:xfrm>
              <a:off x="1117142" y="5952909"/>
              <a:ext cx="722316" cy="2248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F9924259-902B-480B-A1C2-34BCA4781D08}"/>
                </a:ext>
              </a:extLst>
            </p:cNvPr>
            <p:cNvGrpSpPr/>
            <p:nvPr/>
          </p:nvGrpSpPr>
          <p:grpSpPr>
            <a:xfrm>
              <a:off x="1838433" y="5551581"/>
              <a:ext cx="787422" cy="447779"/>
              <a:chOff x="3652503" y="5732719"/>
              <a:chExt cx="787422" cy="447779"/>
            </a:xfrm>
          </p:grpSpPr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63E5704D-96C4-4E56-9EF3-BB8A4EFB02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2503" y="5732719"/>
                <a:ext cx="747901" cy="2229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35D50014-F37D-434C-8722-2EBD1AB7E4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8088" y="5959497"/>
                <a:ext cx="761837" cy="273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C1ACA74B-6F94-4986-A3C0-E93BBFFC6B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8088" y="5955645"/>
                <a:ext cx="722316" cy="22485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37E323A1-193D-4F1D-97A8-3289BFC59BBC}"/>
                </a:ext>
              </a:extLst>
            </p:cNvPr>
            <p:cNvGrpSpPr/>
            <p:nvPr/>
          </p:nvGrpSpPr>
          <p:grpSpPr>
            <a:xfrm>
              <a:off x="1831157" y="5705473"/>
              <a:ext cx="787422" cy="447779"/>
              <a:chOff x="3652503" y="5732719"/>
              <a:chExt cx="787422" cy="447779"/>
            </a:xfrm>
          </p:grpSpPr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ED9C9F8F-F4F9-476A-8D17-CE3F4FF36B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2503" y="5732719"/>
                <a:ext cx="747901" cy="2229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B2FA7C2B-7ED3-4EE6-AB63-DAD2FD3452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8088" y="5959497"/>
                <a:ext cx="761837" cy="273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82FA4500-7C29-4852-8362-E7922DF5BA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8088" y="5955645"/>
                <a:ext cx="722316" cy="22485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3FCE963-19D1-4349-91D5-57F34C623A22}"/>
                </a:ext>
              </a:extLst>
            </p:cNvPr>
            <p:cNvGrpSpPr/>
            <p:nvPr/>
          </p:nvGrpSpPr>
          <p:grpSpPr>
            <a:xfrm>
              <a:off x="1839458" y="5047986"/>
              <a:ext cx="787422" cy="447779"/>
              <a:chOff x="3652503" y="5732719"/>
              <a:chExt cx="787422" cy="447779"/>
            </a:xfrm>
          </p:grpSpPr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895E3D25-E69A-4E27-9C4F-3E46B1F8DD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2503" y="5732719"/>
                <a:ext cx="747901" cy="2229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C28CFCC3-8E00-49CF-92EF-98C7FD695E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8088" y="5959497"/>
                <a:ext cx="761837" cy="273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A79DAEF3-152B-4049-97CD-761D9749C2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8088" y="5955645"/>
                <a:ext cx="722316" cy="22485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F183A4C-D0C1-48BF-BFB1-EF1DD9A334B6}"/>
                </a:ext>
              </a:extLst>
            </p:cNvPr>
            <p:cNvGrpSpPr/>
            <p:nvPr/>
          </p:nvGrpSpPr>
          <p:grpSpPr>
            <a:xfrm>
              <a:off x="1831157" y="5437340"/>
              <a:ext cx="787422" cy="447779"/>
              <a:chOff x="3652503" y="5732719"/>
              <a:chExt cx="787422" cy="447779"/>
            </a:xfrm>
          </p:grpSpPr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F23E5598-5A4D-4D09-88E4-CEA3960F45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2503" y="5732719"/>
                <a:ext cx="747901" cy="2229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DC89F549-58BC-40D3-B683-DE8A73E606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8088" y="5959497"/>
                <a:ext cx="761837" cy="273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46951DB9-14F2-48FE-B0DC-8EE31AEEEF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8088" y="5955645"/>
                <a:ext cx="722316" cy="22485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936B270-7E33-4B88-B00F-0704E57BD8B1}"/>
                </a:ext>
              </a:extLst>
            </p:cNvPr>
            <p:cNvGrpSpPr/>
            <p:nvPr/>
          </p:nvGrpSpPr>
          <p:grpSpPr>
            <a:xfrm>
              <a:off x="1852250" y="5278483"/>
              <a:ext cx="787422" cy="447779"/>
              <a:chOff x="3652503" y="5732719"/>
              <a:chExt cx="787422" cy="447779"/>
            </a:xfrm>
          </p:grpSpPr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EC33E54A-0BFB-4B68-AC47-E3F51068AC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2503" y="5732719"/>
                <a:ext cx="747901" cy="2229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C0764E05-466C-41F7-B295-D33409D5AB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8088" y="5959497"/>
                <a:ext cx="761837" cy="273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8CEF5BD4-1401-4F20-A16B-2E92280F0C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8088" y="5955645"/>
                <a:ext cx="722316" cy="22485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145E07E-ACA6-4CCB-B324-601C829DB500}"/>
                </a:ext>
              </a:extLst>
            </p:cNvPr>
            <p:cNvGrpSpPr/>
            <p:nvPr/>
          </p:nvGrpSpPr>
          <p:grpSpPr>
            <a:xfrm>
              <a:off x="1811396" y="5926626"/>
              <a:ext cx="787422" cy="447779"/>
              <a:chOff x="3652503" y="5732719"/>
              <a:chExt cx="787422" cy="447779"/>
            </a:xfrm>
          </p:grpSpPr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28F25331-6612-442E-A8EC-FFBE2D1FAB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2503" y="5732719"/>
                <a:ext cx="747901" cy="2229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94758F55-B401-4F9A-A963-EBD8BD6832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8088" y="5959497"/>
                <a:ext cx="761837" cy="273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2C62750A-2C4E-4BF5-A85A-55C787EE99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8088" y="5955645"/>
                <a:ext cx="722316" cy="22485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703F037B-6FF0-46B5-8356-DE92D54CB481}"/>
                </a:ext>
              </a:extLst>
            </p:cNvPr>
            <p:cNvGrpSpPr/>
            <p:nvPr/>
          </p:nvGrpSpPr>
          <p:grpSpPr>
            <a:xfrm>
              <a:off x="2586334" y="4982470"/>
              <a:ext cx="760675" cy="114241"/>
              <a:chOff x="3652503" y="5885119"/>
              <a:chExt cx="760675" cy="114241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C6CDB6E4-D42B-4269-8364-DE94B5B74B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2503" y="5885119"/>
                <a:ext cx="760675" cy="705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CA8F219D-D1B9-4D44-BE41-BDEF9AF93C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8088" y="5955645"/>
                <a:ext cx="735090" cy="4371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57398A8-E398-43D6-923F-CBC838D0AADE}"/>
                </a:ext>
              </a:extLst>
            </p:cNvPr>
            <p:cNvGrpSpPr/>
            <p:nvPr/>
          </p:nvGrpSpPr>
          <p:grpSpPr>
            <a:xfrm>
              <a:off x="2559297" y="5175747"/>
              <a:ext cx="760675" cy="114241"/>
              <a:chOff x="3652503" y="5885119"/>
              <a:chExt cx="760675" cy="114241"/>
            </a:xfrm>
          </p:grpSpPr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893B18F9-C002-48C1-B80C-0FCE17994F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2503" y="5885119"/>
                <a:ext cx="760675" cy="705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2CF9CB8C-6F8A-4D4E-804F-087599D23F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8088" y="5955645"/>
                <a:ext cx="735090" cy="4371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F65BFBD-65E6-4796-9D23-B5841DB9A1AA}"/>
                </a:ext>
              </a:extLst>
            </p:cNvPr>
            <p:cNvGrpSpPr/>
            <p:nvPr/>
          </p:nvGrpSpPr>
          <p:grpSpPr>
            <a:xfrm>
              <a:off x="2574585" y="5222667"/>
              <a:ext cx="760675" cy="114241"/>
              <a:chOff x="3652503" y="5885119"/>
              <a:chExt cx="760675" cy="114241"/>
            </a:xfrm>
          </p:grpSpPr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7ABAC594-97DF-4A90-A853-51618068BE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2503" y="5885119"/>
                <a:ext cx="760675" cy="705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BF582EC6-C485-4D30-9DD2-A4B3DE8935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8088" y="5955645"/>
                <a:ext cx="735090" cy="4371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CADED39-A593-43EF-BB97-963B044633FB}"/>
                </a:ext>
              </a:extLst>
            </p:cNvPr>
            <p:cNvGrpSpPr/>
            <p:nvPr/>
          </p:nvGrpSpPr>
          <p:grpSpPr>
            <a:xfrm>
              <a:off x="2546950" y="5458469"/>
              <a:ext cx="760675" cy="114241"/>
              <a:chOff x="3652503" y="5885119"/>
              <a:chExt cx="760675" cy="114241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819C3A8F-51FB-4276-9A6E-2AA84EF0DB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2503" y="5885119"/>
                <a:ext cx="760675" cy="705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E2D1EDD1-95F9-4605-AE96-D3BEF6A2CF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8088" y="5955645"/>
                <a:ext cx="735090" cy="4371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37B423D-DFB1-4494-891A-0E6817E2E93E}"/>
                </a:ext>
              </a:extLst>
            </p:cNvPr>
            <p:cNvGrpSpPr/>
            <p:nvPr/>
          </p:nvGrpSpPr>
          <p:grpSpPr>
            <a:xfrm>
              <a:off x="2554494" y="6088567"/>
              <a:ext cx="760675" cy="114241"/>
              <a:chOff x="3652503" y="5885119"/>
              <a:chExt cx="760675" cy="114241"/>
            </a:xfrm>
          </p:grpSpPr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C6B6D382-D046-4531-9DF6-DBEAF401F2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2503" y="5885119"/>
                <a:ext cx="760675" cy="705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28FDFFAF-B009-46BD-B8C8-2256D5F771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8088" y="5955645"/>
                <a:ext cx="735090" cy="4371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CB450F9-2053-455B-9471-E8457E1AAB75}"/>
                </a:ext>
              </a:extLst>
            </p:cNvPr>
            <p:cNvGrpSpPr/>
            <p:nvPr/>
          </p:nvGrpSpPr>
          <p:grpSpPr>
            <a:xfrm>
              <a:off x="2541702" y="5350337"/>
              <a:ext cx="760675" cy="114241"/>
              <a:chOff x="3652503" y="5885119"/>
              <a:chExt cx="760675" cy="114241"/>
            </a:xfrm>
          </p:grpSpPr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C22E2E59-A3C8-4B12-8FD8-61406A58C0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2503" y="5885119"/>
                <a:ext cx="760675" cy="705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DFDE9F4C-B054-4465-87A2-3CF3837602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8088" y="5955645"/>
                <a:ext cx="735090" cy="4371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69286D7-23F0-4FD5-BF86-C3D63CC4D382}"/>
                </a:ext>
              </a:extLst>
            </p:cNvPr>
            <p:cNvGrpSpPr/>
            <p:nvPr/>
          </p:nvGrpSpPr>
          <p:grpSpPr>
            <a:xfrm>
              <a:off x="2580460" y="5922321"/>
              <a:ext cx="760675" cy="114241"/>
              <a:chOff x="3652503" y="5885119"/>
              <a:chExt cx="760675" cy="114241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92080F23-8735-41FC-8B2B-2564DFB678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2503" y="5885119"/>
                <a:ext cx="760675" cy="705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20E7F147-4733-4ACC-917A-57627888F6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8088" y="5955645"/>
                <a:ext cx="735090" cy="4371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1A1D217-7DBB-49E3-B52E-BDA84E099001}"/>
                </a:ext>
              </a:extLst>
            </p:cNvPr>
            <p:cNvGrpSpPr/>
            <p:nvPr/>
          </p:nvGrpSpPr>
          <p:grpSpPr>
            <a:xfrm>
              <a:off x="2625855" y="5860090"/>
              <a:ext cx="760675" cy="114241"/>
              <a:chOff x="3652503" y="5885119"/>
              <a:chExt cx="760675" cy="114241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5EC41C31-7C81-4326-B11F-E80A548C0C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2503" y="5885119"/>
                <a:ext cx="760675" cy="705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F8A344F5-01C3-41D3-9779-133E595DE4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8088" y="5955645"/>
                <a:ext cx="735090" cy="4371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3070AA4-AE82-48DB-842C-6A29FF3A9F19}"/>
                </a:ext>
              </a:extLst>
            </p:cNvPr>
            <p:cNvGrpSpPr/>
            <p:nvPr/>
          </p:nvGrpSpPr>
          <p:grpSpPr>
            <a:xfrm>
              <a:off x="2574585" y="5800871"/>
              <a:ext cx="760675" cy="114241"/>
              <a:chOff x="3652503" y="5885119"/>
              <a:chExt cx="760675" cy="114241"/>
            </a:xfrm>
          </p:grpSpPr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0E59600C-2C4C-44A4-9976-3B62BEC7A2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2503" y="5885119"/>
                <a:ext cx="760675" cy="705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AE29ACD2-21AA-41B2-ACF1-398CC67996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8088" y="5955645"/>
                <a:ext cx="735090" cy="4371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DE3A8533-B838-44A3-AA10-86D96261EE54}"/>
                </a:ext>
              </a:extLst>
            </p:cNvPr>
            <p:cNvGrpSpPr/>
            <p:nvPr/>
          </p:nvGrpSpPr>
          <p:grpSpPr>
            <a:xfrm>
              <a:off x="2600582" y="5700084"/>
              <a:ext cx="760675" cy="114241"/>
              <a:chOff x="3652503" y="5885119"/>
              <a:chExt cx="760675" cy="114241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DFB7C7A3-74B0-46C9-A0D0-89A577831E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2503" y="5885119"/>
                <a:ext cx="760675" cy="705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AE4A1560-D4EF-4C61-A995-B72AF13981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8088" y="5955645"/>
                <a:ext cx="735090" cy="4371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965F4FB-F3C7-43EE-B3BE-76FE31693813}"/>
                </a:ext>
              </a:extLst>
            </p:cNvPr>
            <p:cNvGrpSpPr/>
            <p:nvPr/>
          </p:nvGrpSpPr>
          <p:grpSpPr>
            <a:xfrm>
              <a:off x="2591850" y="5648852"/>
              <a:ext cx="760675" cy="114241"/>
              <a:chOff x="3652503" y="5885119"/>
              <a:chExt cx="760675" cy="114241"/>
            </a:xfrm>
          </p:grpSpPr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71206ABE-7C86-406A-9346-4C2D81094F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2503" y="5885119"/>
                <a:ext cx="760675" cy="705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1BCD03CD-7557-40B0-9848-F55C4F945B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8088" y="5955645"/>
                <a:ext cx="735090" cy="4371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13F53744-909A-4EC1-9DA6-C7B9FA781BE3}"/>
                </a:ext>
              </a:extLst>
            </p:cNvPr>
            <p:cNvGrpSpPr/>
            <p:nvPr/>
          </p:nvGrpSpPr>
          <p:grpSpPr>
            <a:xfrm>
              <a:off x="2607427" y="5599521"/>
              <a:ext cx="760675" cy="114241"/>
              <a:chOff x="3652503" y="5885119"/>
              <a:chExt cx="760675" cy="114241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FC3ECF9-323A-4B2B-8A9E-82DF51F934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2503" y="5885119"/>
                <a:ext cx="760675" cy="705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47225360-E87D-4C80-81F2-317C970296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8088" y="5955645"/>
                <a:ext cx="735090" cy="4371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BE9AF35-5C84-463E-B080-F9B54239918B}"/>
                </a:ext>
              </a:extLst>
            </p:cNvPr>
            <p:cNvGrpSpPr/>
            <p:nvPr/>
          </p:nvGrpSpPr>
          <p:grpSpPr>
            <a:xfrm>
              <a:off x="2554493" y="6289074"/>
              <a:ext cx="760675" cy="114241"/>
              <a:chOff x="3652503" y="5885119"/>
              <a:chExt cx="760675" cy="114241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7452226E-D3EF-4163-8422-04E4C1FA59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2503" y="5885119"/>
                <a:ext cx="760675" cy="705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2191D5E0-454A-4F1B-8430-BA4B837034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8088" y="5955645"/>
                <a:ext cx="735090" cy="4371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extBox 2"/>
          <p:cNvSpPr txBox="1"/>
          <p:nvPr/>
        </p:nvSpPr>
        <p:spPr>
          <a:xfrm>
            <a:off x="2048111" y="6226195"/>
            <a:ext cx="835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>
                <a:solidFill>
                  <a:schemeClr val="bg1"/>
                </a:solidFill>
              </a:rPr>
              <a:t>3</a:t>
            </a:r>
            <a:endParaRPr lang="en-AU" sz="2800" dirty="0">
              <a:solidFill>
                <a:schemeClr val="bg1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095808" y="6249079"/>
            <a:ext cx="835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215389" y="6362959"/>
            <a:ext cx="835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-17584" y="5853249"/>
            <a:ext cx="835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>
                <a:solidFill>
                  <a:schemeClr val="bg1"/>
                </a:solidFill>
              </a:rPr>
              <a:t>1</a:t>
            </a:r>
            <a:endParaRPr lang="en-AU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18218" y="6475314"/>
            <a:ext cx="1925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chemeClr val="bg1"/>
                </a:solidFill>
              </a:rPr>
              <a:t>=75 members</a:t>
            </a:r>
            <a:endParaRPr lang="en-A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77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191BFB-9C19-47B6-8DB7-33F7C5CF4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363" y="2825914"/>
            <a:ext cx="8154987" cy="2698421"/>
          </a:xfrm>
          <a:prstGeom prst="rect">
            <a:avLst/>
          </a:prstGeom>
        </p:spPr>
      </p:pic>
      <p:sp>
        <p:nvSpPr>
          <p:cNvPr id="3" name="Callout: Down Arrow 2">
            <a:extLst>
              <a:ext uri="{FF2B5EF4-FFF2-40B4-BE49-F238E27FC236}">
                <a16:creationId xmlns:a16="http://schemas.microsoft.com/office/drawing/2014/main" id="{2C8B1CC6-1AA8-472F-AF1D-E1D6123A557B}"/>
              </a:ext>
            </a:extLst>
          </p:cNvPr>
          <p:cNvSpPr/>
          <p:nvPr/>
        </p:nvSpPr>
        <p:spPr>
          <a:xfrm>
            <a:off x="435769" y="1552575"/>
            <a:ext cx="1669256" cy="1957186"/>
          </a:xfrm>
          <a:prstGeom prst="downArrowCallout">
            <a:avLst>
              <a:gd name="adj1" fmla="val 11373"/>
              <a:gd name="adj2" fmla="val 25000"/>
              <a:gd name="adj3" fmla="val 25000"/>
              <a:gd name="adj4" fmla="val 55731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future emissions  uncertainty</a:t>
            </a:r>
          </a:p>
        </p:txBody>
      </p:sp>
    </p:spTree>
    <p:extLst>
      <p:ext uri="{BB962C8B-B14F-4D97-AF65-F5344CB8AC3E}">
        <p14:creationId xmlns:p14="http://schemas.microsoft.com/office/powerpoint/2010/main" val="22265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6204E-965A-4744-B5DE-FD98E9EA7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Large to local scales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85BEF-47C9-4193-AFAE-15D7CB3D8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4471" y="1690689"/>
            <a:ext cx="6884253" cy="4126205"/>
          </a:xfrm>
        </p:spPr>
        <p:txBody>
          <a:bodyPr>
            <a:noAutofit/>
          </a:bodyPr>
          <a:lstStyle/>
          <a:p>
            <a:r>
              <a:rPr lang="en-AU" sz="2300" dirty="0"/>
              <a:t>GCMs are the tool we use to gain insight into plausible future climates</a:t>
            </a:r>
          </a:p>
          <a:p>
            <a:r>
              <a:rPr lang="en-AU" sz="2300" dirty="0"/>
              <a:t>GCMs output at spatial scales which are much larger than the scales of interest to users</a:t>
            </a:r>
          </a:p>
          <a:p>
            <a:r>
              <a:rPr lang="en-AU" sz="2300" dirty="0"/>
              <a:t>Interactions at local scales are key, and so want to </a:t>
            </a:r>
            <a:r>
              <a:rPr lang="en-AU" sz="2300" dirty="0">
                <a:solidFill>
                  <a:schemeClr val="accent2"/>
                </a:solidFill>
              </a:rPr>
              <a:t>capture</a:t>
            </a:r>
            <a:r>
              <a:rPr lang="en-AU" sz="2300" dirty="0"/>
              <a:t> </a:t>
            </a:r>
            <a:r>
              <a:rPr lang="en-AU" sz="2300" dirty="0">
                <a:solidFill>
                  <a:schemeClr val="accent2"/>
                </a:solidFill>
              </a:rPr>
              <a:t>relationships between large and local scale features </a:t>
            </a:r>
            <a:r>
              <a:rPr lang="en-AU" sz="2300" dirty="0"/>
              <a:t>whilst </a:t>
            </a:r>
            <a:r>
              <a:rPr lang="en-AU" sz="2300" dirty="0">
                <a:solidFill>
                  <a:schemeClr val="accent2"/>
                </a:solidFill>
              </a:rPr>
              <a:t>retaining information about climate change from the GCM</a:t>
            </a:r>
          </a:p>
          <a:p>
            <a:r>
              <a:rPr lang="en-AU" sz="2300" dirty="0"/>
              <a:t>Impact models are parametrised which means they are sensitive to bias from their host</a:t>
            </a:r>
          </a:p>
          <a:p>
            <a:r>
              <a:rPr lang="en-AU" sz="2300" dirty="0"/>
              <a:t>Necessary to bias-correct GCM-inputs prior to downscaling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9EA0BB-9BB8-4BA1-BA8E-14F2E111B43D}"/>
              </a:ext>
            </a:extLst>
          </p:cNvPr>
          <p:cNvGrpSpPr/>
          <p:nvPr/>
        </p:nvGrpSpPr>
        <p:grpSpPr>
          <a:xfrm>
            <a:off x="125275" y="1533301"/>
            <a:ext cx="1870148" cy="817478"/>
            <a:chOff x="137423" y="1562133"/>
            <a:chExt cx="2493532" cy="108997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52C40C60-6A8F-4654-8E57-38F3E559D8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/>
            </a:blip>
            <a:srcRect l="10157" t="9755" r="19487" b="19716"/>
            <a:stretch/>
          </p:blipFill>
          <p:spPr bwMode="auto">
            <a:xfrm>
              <a:off x="1503767" y="1562133"/>
              <a:ext cx="1127188" cy="108997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AC0CCF-A036-4D18-8DED-6FEC1593D708}"/>
                </a:ext>
              </a:extLst>
            </p:cNvPr>
            <p:cNvSpPr txBox="1"/>
            <p:nvPr/>
          </p:nvSpPr>
          <p:spPr>
            <a:xfrm>
              <a:off x="137423" y="1856238"/>
              <a:ext cx="12961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sv-SE" sz="105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General Circulation Models</a:t>
              </a:r>
              <a:endParaRPr lang="en-GB" sz="105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096357-7530-47C6-93FB-B3CF7C9C4368}"/>
              </a:ext>
            </a:extLst>
          </p:cNvPr>
          <p:cNvGrpSpPr/>
          <p:nvPr/>
        </p:nvGrpSpPr>
        <p:grpSpPr>
          <a:xfrm>
            <a:off x="91291" y="2442546"/>
            <a:ext cx="2007224" cy="1025307"/>
            <a:chOff x="52938" y="2560172"/>
            <a:chExt cx="2676297" cy="1367077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6FDF2A91-59D0-45D4-B2AA-9225A65838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2351" t="2824" r="17930" b="5542"/>
            <a:stretch/>
          </p:blipFill>
          <p:spPr bwMode="auto">
            <a:xfrm>
              <a:off x="1390367" y="3043672"/>
              <a:ext cx="1338868" cy="8835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Down Arrow 9">
              <a:extLst>
                <a:ext uri="{FF2B5EF4-FFF2-40B4-BE49-F238E27FC236}">
                  <a16:creationId xmlns:a16="http://schemas.microsoft.com/office/drawing/2014/main" id="{7BA83511-CFFD-456E-9980-6CF3DFD33A8B}"/>
                </a:ext>
              </a:extLst>
            </p:cNvPr>
            <p:cNvSpPr/>
            <p:nvPr/>
          </p:nvSpPr>
          <p:spPr>
            <a:xfrm>
              <a:off x="1881665" y="2560172"/>
              <a:ext cx="159116" cy="39155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206784-EC8D-4DD2-A90B-582419744514}"/>
                </a:ext>
              </a:extLst>
            </p:cNvPr>
            <p:cNvSpPr txBox="1"/>
            <p:nvPr/>
          </p:nvSpPr>
          <p:spPr>
            <a:xfrm>
              <a:off x="52938" y="3113839"/>
              <a:ext cx="1386811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sv-SE" sz="105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Regional </a:t>
              </a:r>
              <a:r>
                <a:rPr lang="sv-SE" sz="1050" dirty="0" err="1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Circulation</a:t>
              </a:r>
              <a:r>
                <a:rPr lang="sv-SE" sz="105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 </a:t>
              </a:r>
              <a:r>
                <a:rPr lang="sv-SE" sz="1050" dirty="0" err="1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Models</a:t>
              </a:r>
              <a:endParaRPr lang="en-GB" sz="105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EAEDFE-48EE-4C49-B0C5-843EE9FE0F06}"/>
              </a:ext>
            </a:extLst>
          </p:cNvPr>
          <p:cNvGrpSpPr/>
          <p:nvPr/>
        </p:nvGrpSpPr>
        <p:grpSpPr>
          <a:xfrm>
            <a:off x="360363" y="4690582"/>
            <a:ext cx="1774110" cy="1144998"/>
            <a:chOff x="609909" y="5291239"/>
            <a:chExt cx="2365478" cy="1526665"/>
          </a:xfrm>
        </p:grpSpPr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42B8D1DA-03E4-4FE5-BA2F-EAADDF3691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1579329" y="5785251"/>
              <a:ext cx="1396058" cy="10326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Down Arrow 11">
              <a:extLst>
                <a:ext uri="{FF2B5EF4-FFF2-40B4-BE49-F238E27FC236}">
                  <a16:creationId xmlns:a16="http://schemas.microsoft.com/office/drawing/2014/main" id="{9B13B868-A07C-4F4C-91C9-D04C71C3BD0E}"/>
                </a:ext>
              </a:extLst>
            </p:cNvPr>
            <p:cNvSpPr/>
            <p:nvPr/>
          </p:nvSpPr>
          <p:spPr>
            <a:xfrm>
              <a:off x="2082079" y="5291239"/>
              <a:ext cx="159116" cy="39155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D5C379-2A66-47A8-BCF8-E097C3AA95C1}"/>
                </a:ext>
              </a:extLst>
            </p:cNvPr>
            <p:cNvSpPr txBox="1"/>
            <p:nvPr/>
          </p:nvSpPr>
          <p:spPr>
            <a:xfrm>
              <a:off x="609909" y="5967482"/>
              <a:ext cx="1035102" cy="553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sv-SE" sz="1050" dirty="0" err="1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Impact</a:t>
              </a:r>
              <a:r>
                <a:rPr lang="sv-SE" sz="105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 </a:t>
              </a:r>
              <a:r>
                <a:rPr lang="sv-SE" sz="1050" dirty="0" err="1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Models</a:t>
              </a:r>
              <a:endParaRPr lang="en-GB" sz="105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A9F8DA-1F3C-4998-8F89-521D1DD4AE15}"/>
              </a:ext>
            </a:extLst>
          </p:cNvPr>
          <p:cNvGrpSpPr/>
          <p:nvPr/>
        </p:nvGrpSpPr>
        <p:grpSpPr>
          <a:xfrm>
            <a:off x="257239" y="3573106"/>
            <a:ext cx="1942196" cy="1036226"/>
            <a:chOff x="428475" y="3970296"/>
            <a:chExt cx="2589594" cy="1381636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24330535-5B37-4284-B0FE-CE9043FBB7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1544640" y="4468355"/>
              <a:ext cx="1473429" cy="8835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Down Arrow 10">
              <a:extLst>
                <a:ext uri="{FF2B5EF4-FFF2-40B4-BE49-F238E27FC236}">
                  <a16:creationId xmlns:a16="http://schemas.microsoft.com/office/drawing/2014/main" id="{0B318B6F-B3BC-4099-8088-DAF4D988DA92}"/>
                </a:ext>
              </a:extLst>
            </p:cNvPr>
            <p:cNvSpPr/>
            <p:nvPr/>
          </p:nvSpPr>
          <p:spPr>
            <a:xfrm>
              <a:off x="2038146" y="3970296"/>
              <a:ext cx="159116" cy="39155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0E23FA-23B1-4B30-80B6-B75BB34B99A7}"/>
                </a:ext>
              </a:extLst>
            </p:cNvPr>
            <p:cNvSpPr txBox="1"/>
            <p:nvPr/>
          </p:nvSpPr>
          <p:spPr>
            <a:xfrm>
              <a:off x="428475" y="4532403"/>
              <a:ext cx="1179119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sv-SE" sz="105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Bias-</a:t>
              </a:r>
              <a:r>
                <a:rPr lang="sv-SE" sz="1050" dirty="0" err="1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Correction</a:t>
              </a:r>
              <a:r>
                <a:rPr lang="sv-SE" sz="105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 &amp; </a:t>
              </a:r>
              <a:r>
                <a:rPr lang="sv-SE" sz="1050" dirty="0" err="1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Scaling</a:t>
              </a:r>
              <a:endParaRPr lang="en-GB" sz="105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1493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3">
            <a:extLst>
              <a:ext uri="{FF2B5EF4-FFF2-40B4-BE49-F238E27FC236}">
                <a16:creationId xmlns:a16="http://schemas.microsoft.com/office/drawing/2014/main" id="{09AEE810-F6AB-4FE2-88EE-4153FC5C54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99" t="27357" r="54197" b="57684"/>
          <a:stretch/>
        </p:blipFill>
        <p:spPr>
          <a:xfrm>
            <a:off x="2622045" y="6434137"/>
            <a:ext cx="1476375" cy="423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191BFB-9C19-47B6-8DB7-33F7C5CF4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0363" y="2825914"/>
            <a:ext cx="8154987" cy="2698421"/>
          </a:xfrm>
          <a:prstGeom prst="rect">
            <a:avLst/>
          </a:prstGeom>
        </p:spPr>
      </p:pic>
      <p:pic>
        <p:nvPicPr>
          <p:cNvPr id="26" name="Content Placeholder 3">
            <a:extLst>
              <a:ext uri="{FF2B5EF4-FFF2-40B4-BE49-F238E27FC236}">
                <a16:creationId xmlns:a16="http://schemas.microsoft.com/office/drawing/2014/main" id="{E2B1E885-7CBB-419E-9391-84137C42FE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99" t="27357" r="54197" b="23227"/>
          <a:stretch/>
        </p:blipFill>
        <p:spPr>
          <a:xfrm>
            <a:off x="2622044" y="1201614"/>
            <a:ext cx="1476375" cy="1400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Content Placeholder 3">
            <a:extLst>
              <a:ext uri="{FF2B5EF4-FFF2-40B4-BE49-F238E27FC236}">
                <a16:creationId xmlns:a16="http://schemas.microsoft.com/office/drawing/2014/main" id="{0F89AB4C-8987-41CE-88ED-40225EDE0B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99" t="27357" r="54197" b="23227"/>
          <a:stretch/>
        </p:blipFill>
        <p:spPr>
          <a:xfrm>
            <a:off x="2622046" y="4989875"/>
            <a:ext cx="1476375" cy="1400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87C056D-4C12-4808-8E9A-968B244C1EA5}"/>
              </a:ext>
            </a:extLst>
          </p:cNvPr>
          <p:cNvSpPr txBox="1"/>
          <p:nvPr/>
        </p:nvSpPr>
        <p:spPr>
          <a:xfrm>
            <a:off x="2384890" y="2633697"/>
            <a:ext cx="2001342" cy="83099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  <a:round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Sample response  uncertainty: ensemble of GCMs</a:t>
            </a:r>
          </a:p>
        </p:txBody>
      </p:sp>
      <p:pic>
        <p:nvPicPr>
          <p:cNvPr id="20" name="Content Placeholder 3">
            <a:extLst>
              <a:ext uri="{FF2B5EF4-FFF2-40B4-BE49-F238E27FC236}">
                <a16:creationId xmlns:a16="http://schemas.microsoft.com/office/drawing/2014/main" id="{006467B3-4D47-483B-83FD-7FDD7C5B54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99" t="38618" r="54197" b="20539"/>
          <a:stretch/>
        </p:blipFill>
        <p:spPr>
          <a:xfrm>
            <a:off x="2622043" y="0"/>
            <a:ext cx="1476375" cy="1157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Content Placeholder 3">
            <a:extLst>
              <a:ext uri="{FF2B5EF4-FFF2-40B4-BE49-F238E27FC236}">
                <a16:creationId xmlns:a16="http://schemas.microsoft.com/office/drawing/2014/main" id="{530844C7-6B6E-41D8-828F-BB43553EC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99" t="27357" r="54197" b="23227"/>
          <a:stretch/>
        </p:blipFill>
        <p:spPr>
          <a:xfrm>
            <a:off x="2622046" y="3531959"/>
            <a:ext cx="1476375" cy="1400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85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363" y="727412"/>
            <a:ext cx="8154987" cy="817478"/>
          </a:xfrm>
        </p:spPr>
        <p:txBody>
          <a:bodyPr/>
          <a:lstStyle/>
          <a:p>
            <a:r>
              <a:rPr lang="en-AU" dirty="0" smtClean="0"/>
              <a:t>Global Climate Model Selection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363" y="1468014"/>
            <a:ext cx="8154987" cy="4698743"/>
          </a:xfrm>
        </p:spPr>
        <p:txBody>
          <a:bodyPr/>
          <a:lstStyle/>
          <a:p>
            <a:r>
              <a:rPr lang="en-AU" dirty="0"/>
              <a:t>CMIP5 has data from over 40 models available. </a:t>
            </a:r>
            <a:endParaRPr lang="en-AU" dirty="0" smtClean="0"/>
          </a:p>
          <a:p>
            <a:r>
              <a:rPr lang="en-AU" dirty="0" smtClean="0"/>
              <a:t>For </a:t>
            </a:r>
            <a:r>
              <a:rPr lang="en-AU" dirty="0" smtClean="0"/>
              <a:t>impact studies, rather than using the full suite of models, often 3 or 4 models are selected.</a:t>
            </a:r>
          </a:p>
          <a:p>
            <a:r>
              <a:rPr lang="en-AU" dirty="0" smtClean="0"/>
              <a:t>The aim is that these models encapsulate the 'range' of projections</a:t>
            </a:r>
          </a:p>
          <a:p>
            <a:r>
              <a:rPr lang="en-AU" dirty="0" smtClean="0"/>
              <a:t>This can be identified using tools on climatechangeinaustralia.gov.au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564" y="-22140"/>
            <a:ext cx="2675436" cy="1790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233" y="3047589"/>
            <a:ext cx="5828767" cy="38104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0363" y="3228698"/>
            <a:ext cx="28607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 smtClean="0">
              <a:solidFill>
                <a:schemeClr val="bg1"/>
              </a:solidFill>
            </a:endParaRPr>
          </a:p>
          <a:p>
            <a:r>
              <a:rPr lang="en-AU" dirty="0" smtClean="0">
                <a:solidFill>
                  <a:schemeClr val="bg1"/>
                </a:solidFill>
              </a:rPr>
              <a:t>Warmer and little change: </a:t>
            </a:r>
            <a:r>
              <a:rPr lang="en-AU" sz="2400" b="1" dirty="0" smtClean="0">
                <a:solidFill>
                  <a:schemeClr val="bg1"/>
                </a:solidFill>
              </a:rPr>
              <a:t>MIROC5</a:t>
            </a:r>
          </a:p>
          <a:p>
            <a:endParaRPr lang="en-AU" dirty="0">
              <a:solidFill>
                <a:schemeClr val="bg1"/>
              </a:solidFill>
            </a:endParaRPr>
          </a:p>
          <a:p>
            <a:r>
              <a:rPr lang="en-AU" dirty="0" smtClean="0">
                <a:solidFill>
                  <a:schemeClr val="bg1"/>
                </a:solidFill>
              </a:rPr>
              <a:t>Hotter and drier: </a:t>
            </a:r>
            <a:r>
              <a:rPr lang="en-AU" sz="2400" b="1" dirty="0" smtClean="0">
                <a:solidFill>
                  <a:schemeClr val="bg1"/>
                </a:solidFill>
              </a:rPr>
              <a:t>ACCESS1.0</a:t>
            </a:r>
          </a:p>
          <a:p>
            <a:endParaRPr lang="en-AU" dirty="0" smtClean="0">
              <a:solidFill>
                <a:schemeClr val="bg1"/>
              </a:solidFill>
            </a:endParaRPr>
          </a:p>
          <a:p>
            <a:r>
              <a:rPr lang="en-AU" dirty="0" smtClean="0">
                <a:solidFill>
                  <a:schemeClr val="bg1"/>
                </a:solidFill>
              </a:rPr>
              <a:t>Hotter and much drier: </a:t>
            </a:r>
            <a:r>
              <a:rPr lang="en-AU" sz="2400" b="1" dirty="0" smtClean="0">
                <a:solidFill>
                  <a:schemeClr val="bg1"/>
                </a:solidFill>
              </a:rPr>
              <a:t>ACCESS1.3</a:t>
            </a:r>
            <a:endParaRPr lang="en-A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64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6449" y="197962"/>
            <a:ext cx="8154987" cy="817478"/>
          </a:xfrm>
        </p:spPr>
        <p:txBody>
          <a:bodyPr>
            <a:normAutofit/>
          </a:bodyPr>
          <a:lstStyle/>
          <a:p>
            <a:r>
              <a:rPr lang="en-AU" sz="2800" b="1" dirty="0" smtClean="0"/>
              <a:t>Global Climate Model (GCM) selection</a:t>
            </a:r>
            <a:endParaRPr lang="en-AU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295" y="1150375"/>
            <a:ext cx="8154987" cy="46987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2400" dirty="0" smtClean="0"/>
              <a:t/>
            </a:r>
            <a:br>
              <a:rPr lang="en-AU" sz="2400" dirty="0" smtClean="0"/>
            </a:br>
            <a:r>
              <a:rPr lang="en-AU" sz="2400" dirty="0" smtClean="0"/>
              <a:t>Choose Models Based Upon:</a:t>
            </a:r>
          </a:p>
          <a:p>
            <a:r>
              <a:rPr lang="en-AU" sz="2400" dirty="0" smtClean="0"/>
              <a:t>the </a:t>
            </a:r>
            <a:r>
              <a:rPr lang="en-AU" sz="2400" dirty="0"/>
              <a:t>range of climate they simulate </a:t>
            </a:r>
            <a:r>
              <a:rPr lang="en-AU" sz="2400" dirty="0" smtClean="0"/>
              <a:t/>
            </a:r>
            <a:br>
              <a:rPr lang="en-AU" sz="2400" dirty="0" smtClean="0"/>
            </a:br>
            <a:r>
              <a:rPr lang="en-AU" sz="2400" dirty="0" smtClean="0"/>
              <a:t>(</a:t>
            </a:r>
            <a:r>
              <a:rPr lang="en-AU" sz="2400" dirty="0"/>
              <a:t>hotter, less warm; wetter, drier).</a:t>
            </a:r>
          </a:p>
          <a:p>
            <a:r>
              <a:rPr lang="en-AU" sz="2400" dirty="0" smtClean="0"/>
              <a:t>their ability to capture important process (e.g. aerosols), have lower biases (e.g. ENSO), capture weather features of importance to Australia (e.g. blocking), and the seasonal cycle for a specific region.</a:t>
            </a:r>
          </a:p>
          <a:p>
            <a:pPr marL="0" indent="0">
              <a:buNone/>
            </a:pPr>
            <a:r>
              <a:rPr lang="en-AU" sz="2400" b="1" dirty="0" smtClean="0"/>
              <a:t>Pragmatic choices: </a:t>
            </a:r>
          </a:p>
          <a:p>
            <a:r>
              <a:rPr lang="en-AU" sz="2400" dirty="0" smtClean="0"/>
              <a:t>which ones have been downscaled</a:t>
            </a:r>
          </a:p>
          <a:p>
            <a:r>
              <a:rPr lang="en-AU" sz="2400" dirty="0" smtClean="0"/>
              <a:t>which ones have the relevant data fields </a:t>
            </a:r>
            <a:r>
              <a:rPr lang="en-AU" sz="2400" dirty="0" smtClean="0"/>
              <a:t>availabl</a:t>
            </a:r>
            <a:r>
              <a:rPr lang="en-AU" sz="2400" dirty="0" smtClean="0"/>
              <a:t>e</a:t>
            </a:r>
          </a:p>
          <a:p>
            <a:r>
              <a:rPr lang="en-AU" sz="2400" dirty="0"/>
              <a:t>w</a:t>
            </a:r>
            <a:r>
              <a:rPr lang="en-AU" sz="2400" dirty="0" smtClean="0"/>
              <a:t>hich ones  have been used in other hydro projections?</a:t>
            </a:r>
          </a:p>
        </p:txBody>
      </p:sp>
    </p:spTree>
    <p:extLst>
      <p:ext uri="{BB962C8B-B14F-4D97-AF65-F5344CB8AC3E}">
        <p14:creationId xmlns:p14="http://schemas.microsoft.com/office/powerpoint/2010/main" val="127354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 Content Type" ma:contentTypeID="0x010100A8C06B1E089D134B9DD0D15BF99D144B00B7390F208C57D441B145486A223E8D37" ma:contentTypeVersion="19" ma:contentTypeDescription="BoM Document Content Type is the base content type used to control all Bureau managed documents." ma:contentTypeScope="" ma:versionID="c13c4243e80bb4e531b114205cf1c77e">
  <xsd:schema xmlns:xsd="http://www.w3.org/2001/XMLSchema" xmlns:xs="http://www.w3.org/2001/XMLSchema" xmlns:p="http://schemas.microsoft.com/office/2006/metadata/properties" xmlns:ns1="http://schemas.microsoft.com/sharepoint/v3" xmlns:ns2="4db1b5e9-edb9-4a25-9e40-decc1a0480d4" xmlns:ns3="ee93cde0-6d06-497b-95e9-685a95779802" xmlns:ns5="57147047-b42e-410a-9e69-1d7e3716b4e0" xmlns:ns6="a121ad74-6009-4341-b7e3-089dedf2f508" targetNamespace="http://schemas.microsoft.com/office/2006/metadata/properties" ma:root="true" ma:fieldsID="1e706f7dfd92de2c6076010159ba80b4" ns1:_="" ns2:_="" ns3:_="" ns5:_="" ns6:_="">
    <xsd:import namespace="http://schemas.microsoft.com/sharepoint/v3"/>
    <xsd:import namespace="4db1b5e9-edb9-4a25-9e40-decc1a0480d4"/>
    <xsd:import namespace="ee93cde0-6d06-497b-95e9-685a95779802"/>
    <xsd:import namespace="57147047-b42e-410a-9e69-1d7e3716b4e0"/>
    <xsd:import namespace="a121ad74-6009-4341-b7e3-089dedf2f508"/>
    <xsd:element name="properties">
      <xsd:complexType>
        <xsd:sequence>
          <xsd:element name="documentManagement">
            <xsd:complexType>
              <xsd:all>
                <xsd:element ref="ns1:KpiDescription" minOccurs="0"/>
                <xsd:element ref="ns2:DocumentVersion" minOccurs="0"/>
                <xsd:element ref="ns3:p897402a74c7474580f4c6f482f5af7e" minOccurs="0"/>
                <xsd:element ref="ns3:TaxCatchAll" minOccurs="0"/>
                <xsd:element ref="ns3:TaxCatchAllLabel" minOccurs="0"/>
                <xsd:element ref="ns5:Area" minOccurs="0"/>
                <xsd:element ref="ns5:Resource" minOccurs="0"/>
                <xsd:element ref="ns3:TaxKeywordTaxHTField" minOccurs="0"/>
                <xsd:element ref="ns2:p8289c95bd4047ccbb0bdb6d4e716d78" minOccurs="0"/>
                <xsd:element ref="ns2:je7ea91d05ee448e9196b4ec33373db9" minOccurs="0"/>
                <xsd:element ref="ns3:n555ca163265404b85dc3633181a96ad" minOccurs="0"/>
                <xsd:element ref="ns6:MediaServiceMetadata" minOccurs="0"/>
                <xsd:element ref="ns6:MediaServiceFastMetadata" minOccurs="0"/>
                <xsd:element ref="ns2:ac9723e4366e4663927c94c3f56a4bfb" minOccurs="0"/>
                <xsd:element ref="ns2:SharedWithUsers" minOccurs="0"/>
                <xsd:element ref="ns2:SharedWithDetails" minOccurs="0"/>
                <xsd:element ref="ns6:MediaServiceEventHashCode" minOccurs="0"/>
                <xsd:element ref="ns6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KpiDescription" ma:index="2" nillable="true" ma:displayName="Description" ma:description="The description provides information about the purpose of the goal." ma:internalName="KpiDescrip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b1b5e9-edb9-4a25-9e40-decc1a0480d4" elementFormDefault="qualified">
    <xsd:import namespace="http://schemas.microsoft.com/office/2006/documentManagement/types"/>
    <xsd:import namespace="http://schemas.microsoft.com/office/infopath/2007/PartnerControls"/>
    <xsd:element name="DocumentVersion" ma:index="7" nillable="true" ma:displayName="Document Version" ma:description="The current version number of the document where the version is hard-rendered to the document rather than system versioning" ma:hidden="true" ma:internalName="DocumentVersion" ma:readOnly="false">
      <xsd:simpleType>
        <xsd:restriction base="dms:Text">
          <xsd:maxLength value="255"/>
        </xsd:restriction>
      </xsd:simpleType>
    </xsd:element>
    <xsd:element name="p8289c95bd4047ccbb0bdb6d4e716d78" ma:index="19" nillable="true" ma:taxonomy="true" ma:internalName="p8289c95bd4047ccbb0bdb6d4e716d78" ma:taxonomyFieldName="newfunction" ma:displayName="Function" ma:default="" ma:fieldId="{98289c95-bd40-47cc-bb0b-db6d4e716d78}" ma:sspId="ec9612d0-dc94-4ffe-ad7d-ed54524ecfd4" ma:termSetId="ab5d22f3-4700-4cc9-abbc-9743e28e900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e7ea91d05ee448e9196b4ec33373db9" ma:index="22" nillable="true" ma:taxonomy="true" ma:internalName="je7ea91d05ee448e9196b4ec33373db9" ma:taxonomyFieldName="newAZListing" ma:displayName="Alphabet Listing" ma:default="" ma:fieldId="{3e7ea91d-05ee-448e-9196-b4ec33373db9}" ma:taxonomyMulti="true" ma:sspId="ec9612d0-dc94-4ffe-ad7d-ed54524ecfd4" ma:termSetId="75aa8841-f7ae-48bd-81bb-426f1e761df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c9723e4366e4663927c94c3f56a4bfb" ma:index="27" nillable="true" ma:taxonomy="true" ma:internalName="ac9723e4366e4663927c94c3f56a4bfb" ma:taxonomyFieldName="Record_x0020_Activity" ma:displayName="Record Activity" ma:default="" ma:fieldId="{ac9723e4-366e-4663-927c-94c3f56a4bfb}" ma:sspId="ec9612d0-dc94-4ffe-ad7d-ed54524ecfd4" ma:termSetId="2edc4fbf-5846-4093-a4e9-2dc17d184c0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93cde0-6d06-497b-95e9-685a95779802" elementFormDefault="qualified">
    <xsd:import namespace="http://schemas.microsoft.com/office/2006/documentManagement/types"/>
    <xsd:import namespace="http://schemas.microsoft.com/office/infopath/2007/PartnerControls"/>
    <xsd:element name="p897402a74c7474580f4c6f482f5af7e" ma:index="9" nillable="true" ma:taxonomy="true" ma:internalName="p897402a74c7474580f4c6f482f5af7e" ma:taxonomyFieldName="Topic" ma:displayName="Topic" ma:default="" ma:fieldId="{9897402a-74c7-4745-80f4-c6f482f5af7e}" ma:sspId="ec9612d0-dc94-4ffe-ad7d-ed54524ecfd4" ma:termSetId="14799b26-f1fb-48e5-90de-afd6e7b327c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description="" ma:hidden="true" ma:list="{99fa0205-6581-43ef-a8f6-0a8ec962de4a}" ma:internalName="TaxCatchAll" ma:showField="CatchAllData" ma:web="4db1b5e9-edb9-4a25-9e40-decc1a0480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description="" ma:hidden="true" ma:list="{99fa0205-6581-43ef-a8f6-0a8ec962de4a}" ma:internalName="TaxCatchAllLabel" ma:readOnly="true" ma:showField="CatchAllDataLabel" ma:web="4db1b5e9-edb9-4a25-9e40-decc1a0480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7" nillable="true" ma:taxonomy="true" ma:internalName="TaxKeywordTaxHTField" ma:taxonomyFieldName="TaxKeyword" ma:displayName="Enterprise Keywords" ma:fieldId="{23f27201-bee3-471e-b2e7-b64fd8b7ca38}" ma:taxonomyMulti="true" ma:sspId="ec9612d0-dc94-4ffe-ad7d-ed54524ecfd4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n555ca163265404b85dc3633181a96ad" ma:index="23" nillable="true" ma:taxonomy="true" ma:internalName="n555ca163265404b85dc3633181a96ad" ma:taxonomyFieldName="Document_x0020_Type" ma:displayName="Document Type" ma:default="" ma:fieldId="{7555ca16-3265-404b-85dc-3633181a96ad}" ma:sspId="ec9612d0-dc94-4ffe-ad7d-ed54524ecfd4" ma:termSetId="fedc0e18-5d81-4494-b703-47bb5b850e4c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147047-b42e-410a-9e69-1d7e3716b4e0" elementFormDefault="qualified">
    <xsd:import namespace="http://schemas.microsoft.com/office/2006/documentManagement/types"/>
    <xsd:import namespace="http://schemas.microsoft.com/office/infopath/2007/PartnerControls"/>
    <xsd:element name="Area" ma:index="15" nillable="true" ma:displayName="Area" ma:internalName="Area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mmunications planning"/>
                    <xsd:enumeration value="Events"/>
                    <xsd:enumeration value="Media"/>
                    <xsd:enumeration value="Publishing"/>
                    <xsd:enumeration value="Severe weather communications"/>
                    <xsd:enumeration value="Social media"/>
                    <xsd:enumeration value="Style guide"/>
                    <xsd:enumeration value="Templates"/>
                  </xsd:restriction>
                </xsd:simpleType>
              </xsd:element>
            </xsd:sequence>
          </xsd:extension>
        </xsd:complexContent>
      </xsd:complexType>
    </xsd:element>
    <xsd:element name="Resource" ma:index="16" nillable="true" ma:displayName="Resource" ma:format="Dropdown" ma:internalName="Resource">
      <xsd:simpleType>
        <xsd:restriction base="dms:Choice">
          <xsd:enumeration value="Checklist"/>
          <xsd:enumeration value="Other resources"/>
          <xsd:enumeration value="Photography, image, video"/>
          <xsd:enumeration value="Style guide"/>
          <xsd:enumeration value="Templates"/>
          <xsd:enumeration value="User guid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21ad74-6009-4341-b7e3-089dedf2f5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3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8289c95bd4047ccbb0bdb6d4e716d78 xmlns="4db1b5e9-edb9-4a25-9e40-decc1a0480d4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Communications and Publishing</TermName>
          <TermId xmlns="http://schemas.microsoft.com/office/infopath/2007/PartnerControls">f34028a4-b788-40c4-9b0c-d2fbb725055a</TermId>
        </TermInfo>
      </Terms>
    </p8289c95bd4047ccbb0bdb6d4e716d78>
    <KpiDescription xmlns="http://schemas.microsoft.com/sharepoint/v3">PowerPoint template</KpiDescription>
    <p897402a74c7474580f4c6f482f5af7e xmlns="ee93cde0-6d06-497b-95e9-685a95779802">
      <Terms xmlns="http://schemas.microsoft.com/office/infopath/2007/PartnerControls">
        <TermInfo xmlns="http://schemas.microsoft.com/office/infopath/2007/PartnerControls">
          <TermName xmlns="http://schemas.microsoft.com/office/infopath/2007/PartnerControls">Publishing</TermName>
          <TermId xmlns="http://schemas.microsoft.com/office/infopath/2007/PartnerControls">17aa74b7-4130-4098-a31f-ded78fd7a37e</TermId>
        </TermInfo>
      </Terms>
    </p897402a74c7474580f4c6f482f5af7e>
    <Resource xmlns="57147047-b42e-410a-9e69-1d7e3716b4e0">Templates</Resource>
    <TaxCatchAll xmlns="ee93cde0-6d06-497b-95e9-685a95779802">
      <Value>235</Value>
      <Value>147</Value>
      <Value>212</Value>
      <Value>313</Value>
      <Value>700</Value>
      <Value>699</Value>
    </TaxCatchAll>
    <n555ca163265404b85dc3633181a96ad xmlns="ee93cde0-6d06-497b-95e9-685a95779802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7656dd30-8333-4578-98cb-21870204912d</TermId>
        </TermInfo>
      </Terms>
    </n555ca163265404b85dc3633181a96ad>
    <je7ea91d05ee448e9196b4ec33373db9 xmlns="4db1b5e9-edb9-4a25-9e40-decc1a0480d4">
      <Terms xmlns="http://schemas.microsoft.com/office/infopath/2007/PartnerControls"/>
    </je7ea91d05ee448e9196b4ec33373db9>
    <DocumentVersion xmlns="4db1b5e9-edb9-4a25-9e40-decc1a0480d4" xsi:nil="true"/>
    <Area xmlns="57147047-b42e-410a-9e69-1d7e3716b4e0">
      <Value>Publishing</Value>
      <Value>Templates</Value>
    </Area>
    <ac9723e4366e4663927c94c3f56a4bfb xmlns="4db1b5e9-edb9-4a25-9e40-decc1a0480d4">
      <Terms xmlns="http://schemas.microsoft.com/office/infopath/2007/PartnerControls"/>
    </ac9723e4366e4663927c94c3f56a4bfb>
    <TaxKeywordTaxHTField xmlns="ee93cde0-6d06-497b-95e9-685a95779802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c79ba194-340e-47e2-a2aa-ae335d8108f0</TermId>
        </TermInfo>
        <TermInfo xmlns="http://schemas.microsoft.com/office/infopath/2007/PartnerControls">
          <TermName xmlns="http://schemas.microsoft.com/office/infopath/2007/PartnerControls">Publishing</TermName>
          <TermId xmlns="http://schemas.microsoft.com/office/infopath/2007/PartnerControls">632c2870-1038-4385-8908-c2cccaf14c2e</TermId>
        </TermInfo>
        <TermInfo xmlns="http://schemas.microsoft.com/office/infopath/2007/PartnerControls">
          <TermName xmlns="http://schemas.microsoft.com/office/infopath/2007/PartnerControls">Word Templates</TermName>
          <TermId xmlns="http://schemas.microsoft.com/office/infopath/2007/PartnerControls">9447fc7b-ad67-41f7-95f2-0cc5d9925def</TermId>
        </TermInfo>
      </Terms>
    </TaxKeywordTaxHTField>
    <SharedWithUsers xmlns="4db1b5e9-edb9-4a25-9e40-decc1a0480d4">
      <UserInfo>
        <DisplayName>Brigitte Barta</DisplayName>
        <AccountId>1992</AccountId>
        <AccountType/>
      </UserInfo>
    </SharedWithUsers>
  </documentManagement>
</p:properties>
</file>

<file path=customXml/item4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Props1.xml><?xml version="1.0" encoding="utf-8"?>
<ds:datastoreItem xmlns:ds="http://schemas.openxmlformats.org/officeDocument/2006/customXml" ds:itemID="{DE850A05-A95D-4E22-AD6B-1935256F87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76C844-9804-4EE0-846A-1EEEF31445DC}">
  <ds:schemaRefs>
    <ds:schemaRef ds:uri="4db1b5e9-edb9-4a25-9e40-decc1a0480d4"/>
    <ds:schemaRef ds:uri="57147047-b42e-410a-9e69-1d7e3716b4e0"/>
    <ds:schemaRef ds:uri="a121ad74-6009-4341-b7e3-089dedf2f508"/>
    <ds:schemaRef ds:uri="ee93cde0-6d06-497b-95e9-685a9577980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51A463C-EAAE-4A58-A42D-288A8EBDAE2D}">
  <ds:schemaRefs>
    <ds:schemaRef ds:uri="http://schemas.microsoft.com/office/2006/metadata/properties"/>
    <ds:schemaRef ds:uri="a121ad74-6009-4341-b7e3-089dedf2f508"/>
    <ds:schemaRef ds:uri="http://schemas.microsoft.com/office/infopath/2007/PartnerControls"/>
    <ds:schemaRef ds:uri="ee93cde0-6d06-497b-95e9-685a95779802"/>
    <ds:schemaRef ds:uri="http://purl.org/dc/terms/"/>
    <ds:schemaRef ds:uri="http://schemas.microsoft.com/sharepoint/v3"/>
    <ds:schemaRef ds:uri="http://schemas.microsoft.com/office/2006/documentManagement/types"/>
    <ds:schemaRef ds:uri="http://www.w3.org/XML/1998/namespace"/>
    <ds:schemaRef ds:uri="http://purl.org/dc/elements/1.1/"/>
    <ds:schemaRef ds:uri="http://purl.org/dc/dcmitype/"/>
    <ds:schemaRef ds:uri="http://schemas.openxmlformats.org/package/2006/metadata/core-properties"/>
    <ds:schemaRef ds:uri="57147047-b42e-410a-9e69-1d7e3716b4e0"/>
    <ds:schemaRef ds:uri="4db1b5e9-edb9-4a25-9e40-decc1a0480d4"/>
  </ds:schemaRefs>
</ds:datastoreItem>
</file>

<file path=customXml/itemProps4.xml><?xml version="1.0" encoding="utf-8"?>
<ds:datastoreItem xmlns:ds="http://schemas.openxmlformats.org/officeDocument/2006/customXml" ds:itemID="{04E51139-5180-4BA7-BA4F-01E0859536C7}">
  <ds:schemaRefs>
    <ds:schemaRef ds:uri="http://schemas.microsoft.com/office/2006/metadata/customXs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1750</TotalTime>
  <Words>1227</Words>
  <Application>Microsoft Office PowerPoint</Application>
  <PresentationFormat>On-screen Show (4:3)</PresentationFormat>
  <Paragraphs>229</Paragraphs>
  <Slides>31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.AppleSystemUIFont</vt:lpstr>
      <vt:lpstr>AdvPSTIM10-R</vt:lpstr>
      <vt:lpstr>Aharoni</vt:lpstr>
      <vt:lpstr>Arial</vt:lpstr>
      <vt:lpstr>Calibri</vt:lpstr>
      <vt:lpstr>LucidaGrande</vt:lpstr>
      <vt:lpstr>Times New Roman</vt:lpstr>
      <vt:lpstr>Office Theme</vt:lpstr>
      <vt:lpstr>PowerPoint Presentation</vt:lpstr>
      <vt:lpstr>Hydrological Projections:  the national picture</vt:lpstr>
      <vt:lpstr>National Hydrological Projections </vt:lpstr>
      <vt:lpstr>Confidence in projections: characterising uncertainty</vt:lpstr>
      <vt:lpstr>PowerPoint Presentation</vt:lpstr>
      <vt:lpstr>Large to local scales</vt:lpstr>
      <vt:lpstr>PowerPoint Presentation</vt:lpstr>
      <vt:lpstr>Global Climate Model Selection</vt:lpstr>
      <vt:lpstr>Global Climate Model (GCM) selection</vt:lpstr>
      <vt:lpstr>GCM selection based upon model's ability to simulate features of Australia's climate  – including seasonal cycle</vt:lpstr>
      <vt:lpstr>Capture weather features well</vt:lpstr>
      <vt:lpstr>Climate models that include a representation of the indirect aerosol effect and cloud lifetime and also capture the processes that influence southern Australian rainfall well, along with a reasonable representation of ENSO are:  ACCESS1.0,   ACCESS1.3,   NorESM1-M,   MRI-CGCM3 </vt:lpstr>
      <vt:lpstr>PowerPoint Presentation</vt:lpstr>
      <vt:lpstr>Inter-Sectoral Impact Model Intercomparison Project  (ISI-MIP)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GCMs have Downscaled Result Available??</vt:lpstr>
      <vt:lpstr>Comparison of downscaled results with observations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  – which GCMs to do hydrological projections from?</vt:lpstr>
      <vt:lpstr>National Hydrological Projections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Bureau PowerPoint Template Dark</dc:title>
  <dc:creator>Microsoft Office User</dc:creator>
  <cp:keywords>Template; Word Templates; Publishing</cp:keywords>
  <cp:lastModifiedBy>Pandora Hope</cp:lastModifiedBy>
  <cp:revision>62</cp:revision>
  <dcterms:created xsi:type="dcterms:W3CDTF">2017-07-13T03:45:23Z</dcterms:created>
  <dcterms:modified xsi:type="dcterms:W3CDTF">2018-11-28T23:43:36Z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0x010100A8C06B1E089D134B9DD0D15BF99D144B00B7390F208C57D441B145486A223E8D37</vt:lpwstr>
  </property>
  <property fmtid="{D5CDD505-2E9C-101B-9397-08002B2CF9AE}" pid="3" name="TaxKeyword">
    <vt:lpwstr>699;#Template|c79ba194-340e-47e2-a2aa-ae335d8108f0;#212;#Publishing|632c2870-1038-4385-8908-c2cccaf14c2e;#700;#Word Templates|9447fc7b-ad67-41f7-95f2-0cc5d9925def</vt:lpwstr>
  </property>
  <property fmtid="{D5CDD505-2E9C-101B-9397-08002B2CF9AE}" pid="4" name="Topic">
    <vt:lpwstr>147;#Publishing|17aa74b7-4130-4098-a31f-ded78fd7a37e</vt:lpwstr>
  </property>
  <property fmtid="{D5CDD505-2E9C-101B-9397-08002B2CF9AE}" pid="5" name="newfunction">
    <vt:lpwstr>313;#Communications and Publishing|f34028a4-b788-40c4-9b0c-d2fbb725055a</vt:lpwstr>
  </property>
  <property fmtid="{D5CDD505-2E9C-101B-9397-08002B2CF9AE}" pid="6" name="newAZListing">
    <vt:lpwstr/>
  </property>
  <property fmtid="{D5CDD505-2E9C-101B-9397-08002B2CF9AE}" pid="7" name="Document Type">
    <vt:lpwstr>235;#Template|7656dd30-8333-4578-98cb-21870204912d</vt:lpwstr>
  </property>
  <property fmtid="{D5CDD505-2E9C-101B-9397-08002B2CF9AE}" pid="8" name="Record Activity">
    <vt:lpwstr/>
  </property>
</Properties>
</file>