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8" r:id="rId3"/>
    <p:sldMasterId id="2147483711" r:id="rId4"/>
  </p:sldMasterIdLst>
  <p:sldIdLst>
    <p:sldId id="256" r:id="rId5"/>
    <p:sldId id="262" r:id="rId6"/>
    <p:sldId id="261" r:id="rId7"/>
    <p:sldId id="264" r:id="rId8"/>
    <p:sldId id="265" r:id="rId9"/>
    <p:sldId id="266" r:id="rId10"/>
    <p:sldId id="268" r:id="rId11"/>
    <p:sldId id="267" r:id="rId12"/>
    <p:sldId id="257" r:id="rId13"/>
    <p:sldId id="270" r:id="rId14"/>
    <p:sldId id="258" r:id="rId15"/>
    <p:sldId id="273" r:id="rId16"/>
    <p:sldId id="272" r:id="rId17"/>
    <p:sldId id="269" r:id="rId18"/>
    <p:sldId id="259" r:id="rId19"/>
    <p:sldId id="275" r:id="rId20"/>
    <p:sldId id="276" r:id="rId21"/>
    <p:sldId id="277" r:id="rId22"/>
    <p:sldId id="278" r:id="rId23"/>
    <p:sldId id="274" r:id="rId24"/>
    <p:sldId id="279" r:id="rId25"/>
    <p:sldId id="260" r:id="rId26"/>
    <p:sldId id="271" r:id="rId27"/>
    <p:sldId id="280" r:id="rId2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7" name="Picture 13" descr="fron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1" descr="SMHI Logotype_svart_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293688"/>
            <a:ext cx="11858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9113" y="2962275"/>
            <a:ext cx="8226425" cy="14700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3000" smtClean="0"/>
            </a:lvl1pPr>
          </a:lstStyle>
          <a:p>
            <a:pPr lvl="0"/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6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1813" y="2338388"/>
            <a:ext cx="8213725" cy="5619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>
              <a:buFont typeface="Wingdings" pitchFamily="2" charset="2"/>
              <a:buNone/>
              <a:defRPr sz="1200" smtClean="0">
                <a:latin typeface="Arial Black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sv-SE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0AB44-2D2E-436A-A514-8534E37AF1DB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11377-C0B4-4013-A1B3-4A1478B18CF0}" type="datetimeFigureOut">
              <a:rPr lang="sv-SE" smtClean="0"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192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83350" y="828675"/>
            <a:ext cx="1908175" cy="53800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757238" y="828675"/>
            <a:ext cx="5573712" cy="53800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0AB44-2D2E-436A-A514-8534E37AF1DB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11377-C0B4-4013-A1B3-4A1478B18CF0}" type="datetimeFigureOut">
              <a:rPr lang="sv-SE" smtClean="0"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6459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238" y="828675"/>
            <a:ext cx="7634287" cy="817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757238" y="1722438"/>
            <a:ext cx="3740150" cy="4486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86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0AB44-2D2E-436A-A514-8534E37AF1DB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11377-C0B4-4013-A1B3-4A1478B18CF0}" type="datetimeFigureOut">
              <a:rPr lang="sv-SE" smtClean="0"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948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2" name="Picture 14" descr="fro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5" descr="SMHI Logotype_white_new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93688"/>
            <a:ext cx="11906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9113" y="2962275"/>
            <a:ext cx="8226425" cy="14700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3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/>
              <a:t>Klicka här för att ändra format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1813" y="2338388"/>
            <a:ext cx="8213725" cy="5619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>
              <a:buFont typeface="Wingdings" pitchFamily="2" charset="2"/>
              <a:buNone/>
              <a:defRPr sz="1200" smtClean="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sv-SE" noProof="0"/>
              <a:t>Klicka här för att ändra format på underrubrik i bakgrunden</a:t>
            </a:r>
          </a:p>
        </p:txBody>
      </p:sp>
    </p:spTree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DCE4B-3FB5-40D5-A1A1-C5287EDCB78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71668-C997-4848-8157-F7BC85107F2A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2476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3E81D-3B29-4F00-84DB-51A370229DD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C93C5-136A-44BC-9E8B-21D608924048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5192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238" y="1722438"/>
            <a:ext cx="3740150" cy="4403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03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378B9-1247-4C7F-A1B9-B098BC675A9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9FEA4-DB22-4626-8FFC-EB01539D7D82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1704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2E64C-0883-4B22-8E7E-A50EE59C38A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74490-842F-4C9A-BE5F-EAD00145F661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370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F87C2-5DF1-4524-A288-64893B8E7AC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EC938-8167-44FA-884A-A715EA914D40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1777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D5DF0-2651-46E1-9AD3-7DC3ED30AEB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53BDA-11B3-4263-9602-1E09A044A5C5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638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0AB44-2D2E-436A-A514-8534E37AF1DB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11377-C0B4-4013-A1B3-4A1478B18CF0}" type="datetimeFigureOut">
              <a:rPr lang="sv-SE" smtClean="0"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9861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1C0DD-7980-4C28-9F69-E9B87DA23E9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E89E3-4AD0-40BD-B899-81ADB1C7C661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4638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E1A7D-D3E1-4B7F-8C40-8F7A4D75FBA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C0236-D46E-4F1F-8FA0-31761CE636B4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1347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813FA-E0B2-4DF1-B40E-84D5725B45F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49C5C6-5542-454F-916A-2670A0D93C95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5513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83350" y="828675"/>
            <a:ext cx="1908175" cy="529748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757238" y="828675"/>
            <a:ext cx="5573712" cy="529748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5603A-526D-4563-B1F4-5BD52AE6958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342E1-51F8-40B3-9897-A7C1D4DF958D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4104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238" y="828675"/>
            <a:ext cx="7634287" cy="817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757238" y="1722438"/>
            <a:ext cx="3740150" cy="44862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862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>
          <a:xfrm>
            <a:off x="431800" y="568325"/>
            <a:ext cx="6858000" cy="10795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>
          <a:xfrm>
            <a:off x="8234363" y="6548438"/>
            <a:ext cx="511175" cy="107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301B-971C-4865-ADC1-277655B2485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2"/>
          </p:nvPr>
        </p:nvSpPr>
        <p:spPr>
          <a:xfrm>
            <a:off x="431800" y="431800"/>
            <a:ext cx="2133600" cy="107950"/>
          </a:xfrm>
        </p:spPr>
        <p:txBody>
          <a:bodyPr/>
          <a:lstStyle>
            <a:lvl1pPr>
              <a:defRPr/>
            </a:lvl1pPr>
          </a:lstStyle>
          <a:p>
            <a:fld id="{9529641F-83AB-4E9D-BAC6-48AB68F2E59B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1511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7" name="Picture 13" descr="fron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1" descr="SMHI Logotype_svart_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293688"/>
            <a:ext cx="11858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9113" y="2962275"/>
            <a:ext cx="8226425" cy="14700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3000" smtClean="0"/>
            </a:lvl1pPr>
          </a:lstStyle>
          <a:p>
            <a:pPr lvl="0"/>
            <a:r>
              <a:rPr lang="sv-SE" noProof="0"/>
              <a:t>Klicka här för att ändra format</a:t>
            </a:r>
          </a:p>
        </p:txBody>
      </p:sp>
      <p:sp>
        <p:nvSpPr>
          <p:cNvPr id="36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1813" y="2338388"/>
            <a:ext cx="8213725" cy="5619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>
              <a:buFont typeface="Wingdings" pitchFamily="2" charset="2"/>
              <a:buNone/>
              <a:defRPr sz="1200" smtClean="0">
                <a:latin typeface="Arial Black" pitchFamily="34" charset="0"/>
              </a:defRPr>
            </a:lvl1pPr>
          </a:lstStyle>
          <a:p>
            <a:pPr lvl="0"/>
            <a:r>
              <a:rPr lang="sv-SE" noProof="0"/>
              <a:t>Klicka här för att ändra format på underrubrik i bakgrunden</a:t>
            </a:r>
          </a:p>
        </p:txBody>
      </p:sp>
      <p:pic>
        <p:nvPicPr>
          <p:cNvPr id="6" name="Picture 13" descr="front_whi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SMHI Logotype_svart_new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293688"/>
            <a:ext cx="11858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B99D5-E59A-444C-BD10-52EA5CDCFCF6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09E285-8C5F-4F90-A746-E99902CAF33B}" type="datetime1">
              <a:rPr lang="sv-SE" smtClean="0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9861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B4E01-B607-4627-96BD-879611A956D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DE6777-E126-4123-8A01-0D08418C9B72}" type="datetime1">
              <a:rPr lang="sv-SE" smtClean="0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8912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238" y="1722438"/>
            <a:ext cx="3740150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8817C-5447-4384-AE96-F064ACCCC36D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BAC10-2457-43DB-BB62-9D08F5FD11D3}" type="datetime1">
              <a:rPr lang="sv-SE" smtClean="0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4312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88E30-EA9E-47C5-B1E4-159EC579DC0D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61FD1-E8F9-4C2B-BB3E-515BC36455ED}" type="datetime1">
              <a:rPr lang="sv-SE" smtClean="0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442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0AB44-2D2E-436A-A514-8534E37AF1DB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11377-C0B4-4013-A1B3-4A1478B18CF0}" type="datetimeFigureOut">
              <a:rPr lang="sv-SE" smtClean="0"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8912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AD83-103D-4CE9-928B-52F863B1BC49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F5F327-38FF-498B-AE62-B55E07C7F10A}" type="datetime1">
              <a:rPr lang="sv-SE" smtClean="0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3296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10211-B8E2-4EB0-B03D-6DFACE2A9D1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BBC6A4-A7A4-475E-8F37-C7212F325AA7}" type="datetime1">
              <a:rPr lang="sv-SE" smtClean="0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7670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DB49F-5A01-4F87-9865-B16ED5D9F78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BC4AF-8631-4BF2-851B-3939AEF0F89C}" type="datetime1">
              <a:rPr lang="sv-SE" smtClean="0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3859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91B13-CD46-4A6E-A33C-76E8E99E5A4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548ED4-0602-4A45-A0EB-BD14189ED3F6}" type="datetime1">
              <a:rPr lang="sv-SE" smtClean="0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578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3F777-BB1B-45A8-BA87-DD5B1299A953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D0050-9FCF-409A-AA2C-C171E67A4CC6}" type="datetime1">
              <a:rPr lang="sv-SE" smtClean="0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1923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83350" y="828675"/>
            <a:ext cx="1908175" cy="53800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757238" y="828675"/>
            <a:ext cx="5573712" cy="53800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1C6CF-2A45-467C-9946-BDF329A529DB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ADA1C-2D84-4893-B334-53C29827B070}" type="datetime1">
              <a:rPr lang="sv-SE" smtClean="0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6459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238" y="828675"/>
            <a:ext cx="7634287" cy="817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757238" y="1722438"/>
            <a:ext cx="3740150" cy="44862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862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67B01-7F18-422B-9401-A833AD048036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485AE-1910-47FD-9A0C-9CBE92B287B1}" type="datetime1">
              <a:rPr lang="sv-SE" smtClean="0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948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2" name="Picture 14" descr="fro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5" descr="SMHI Logotype_white_new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93688"/>
            <a:ext cx="11906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9113" y="2962275"/>
            <a:ext cx="8226425" cy="14700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3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/>
              <a:t>Klicka här för att ändra format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1813" y="2338388"/>
            <a:ext cx="8213725" cy="5619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>
              <a:buFont typeface="Wingdings" pitchFamily="2" charset="2"/>
              <a:buNone/>
              <a:defRPr sz="1200" smtClean="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sv-SE" noProof="0"/>
              <a:t>Klicka här för att ändra format på underrubrik i bakgrunden</a:t>
            </a:r>
          </a:p>
        </p:txBody>
      </p:sp>
    </p:spTree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DCE4B-3FB5-40D5-A1A1-C5287EDCB78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71668-C997-4848-8157-F7BC85107F2A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2476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3E81D-3B29-4F00-84DB-51A370229DD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C93C5-136A-44BC-9E8B-21D608924048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519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238" y="1722438"/>
            <a:ext cx="3740150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0AB44-2D2E-436A-A514-8534E37AF1DB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11377-C0B4-4013-A1B3-4A1478B18CF0}" type="datetimeFigureOut">
              <a:rPr lang="sv-SE" smtClean="0"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43126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238" y="1722438"/>
            <a:ext cx="3740150" cy="4403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03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378B9-1247-4C7F-A1B9-B098BC675A9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9FEA4-DB22-4626-8FFC-EB01539D7D82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1704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2E64C-0883-4B22-8E7E-A50EE59C38A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74490-842F-4C9A-BE5F-EAD00145F661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370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F87C2-5DF1-4524-A288-64893B8E7AC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EC938-8167-44FA-884A-A715EA914D40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1777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D5DF0-2651-46E1-9AD3-7DC3ED30AEB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53BDA-11B3-4263-9602-1E09A044A5C5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6388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1C0DD-7980-4C28-9F69-E9B87DA23E9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E89E3-4AD0-40BD-B899-81ADB1C7C661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4638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E1A7D-D3E1-4B7F-8C40-8F7A4D75FBA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C0236-D46E-4F1F-8FA0-31761CE636B4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1347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813FA-E0B2-4DF1-B40E-84D5725B45F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49C5C6-5542-454F-916A-2670A0D93C95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5513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83350" y="828675"/>
            <a:ext cx="1908175" cy="529748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757238" y="828675"/>
            <a:ext cx="5573712" cy="529748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5603A-526D-4563-B1F4-5BD52AE6958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342E1-51F8-40B3-9897-A7C1D4DF958D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41048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238" y="828675"/>
            <a:ext cx="7634287" cy="817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757238" y="1722438"/>
            <a:ext cx="3740150" cy="44862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862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>
          <a:xfrm>
            <a:off x="431800" y="568325"/>
            <a:ext cx="6858000" cy="10795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>
          <a:xfrm>
            <a:off x="8234363" y="6548438"/>
            <a:ext cx="511175" cy="107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301B-971C-4865-ADC1-277655B2485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2"/>
          </p:nvPr>
        </p:nvSpPr>
        <p:spPr>
          <a:xfrm>
            <a:off x="431800" y="431800"/>
            <a:ext cx="2133600" cy="107950"/>
          </a:xfrm>
        </p:spPr>
        <p:txBody>
          <a:bodyPr/>
          <a:lstStyle>
            <a:lvl1pPr>
              <a:defRPr/>
            </a:lvl1pPr>
          </a:lstStyle>
          <a:p>
            <a:fld id="{9529641F-83AB-4E9D-BAC6-48AB68F2E59B}" type="datetime1">
              <a:rPr lang="sv-SE"/>
              <a:pPr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1511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0AB44-2D2E-436A-A514-8534E37AF1DB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11377-C0B4-4013-A1B3-4A1478B18CF0}" type="datetimeFigureOut">
              <a:rPr lang="sv-SE" smtClean="0"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442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0AB44-2D2E-436A-A514-8534E37AF1DB}" type="slidenum">
              <a:rPr lang="sv-SE" smtClean="0"/>
              <a:t>‹#›</a:t>
            </a:fld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11377-C0B4-4013-A1B3-4A1478B18CF0}" type="datetimeFigureOut">
              <a:rPr lang="sv-SE" smtClean="0"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329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0AB44-2D2E-436A-A514-8534E37AF1DB}" type="slidenum">
              <a:rPr lang="sv-SE" smtClean="0"/>
              <a:t>‹#›</a:t>
            </a:fld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11377-C0B4-4013-A1B3-4A1478B18CF0}" type="datetimeFigureOut">
              <a:rPr lang="sv-SE" smtClean="0"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767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0AB44-2D2E-436A-A514-8534E37AF1DB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11377-C0B4-4013-A1B3-4A1478B18CF0}" type="datetimeFigureOut">
              <a:rPr lang="sv-SE" smtClean="0"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3859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0AB44-2D2E-436A-A514-8534E37AF1DB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11377-C0B4-4013-A1B3-4A1478B18CF0}" type="datetimeFigureOut">
              <a:rPr lang="sv-SE" smtClean="0"/>
              <a:t>2018-11-29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5787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7238" y="828675"/>
            <a:ext cx="76342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7238" y="1722438"/>
            <a:ext cx="763428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568325"/>
            <a:ext cx="6858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48438"/>
            <a:ext cx="511175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00" smtClean="0">
                <a:latin typeface="+mj-lt"/>
              </a:defRPr>
            </a:lvl1pPr>
          </a:lstStyle>
          <a:p>
            <a:fld id="{E560AB44-2D2E-436A-A514-8534E37AF1DB}" type="slidenum">
              <a:rPr lang="sv-SE" smtClean="0"/>
              <a:t>‹#›</a:t>
            </a:fld>
            <a:endParaRPr lang="sv-SE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31800" y="698500"/>
            <a:ext cx="8278813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v-SE"/>
          </a:p>
        </p:txBody>
      </p:sp>
      <p:pic>
        <p:nvPicPr>
          <p:cNvPr id="2056" name="Picture 10" descr="SMHI Logotype_svart_ne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2905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431800"/>
            <a:ext cx="2133600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fld id="{59011377-C0B4-4013-A1B3-4A1478B18CF0}" type="datetimeFigureOut">
              <a:rPr lang="sv-SE" smtClean="0"/>
              <a:t>2018-11-29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7238" y="828675"/>
            <a:ext cx="76342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format</a:t>
            </a:r>
          </a:p>
        </p:txBody>
      </p:sp>
      <p:sp>
        <p:nvSpPr>
          <p:cNvPr id="30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7238" y="1722438"/>
            <a:ext cx="763428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568325"/>
            <a:ext cx="6858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48438"/>
            <a:ext cx="511175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00" smtClean="0">
                <a:latin typeface="+mj-lt"/>
              </a:defRPr>
            </a:lvl1pPr>
          </a:lstStyle>
          <a:p>
            <a:pPr>
              <a:defRPr/>
            </a:pPr>
            <a:fld id="{7C9E22D8-29E0-499F-8B90-CBB46DC0050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31800" y="698500"/>
            <a:ext cx="8278813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v-SE"/>
          </a:p>
        </p:txBody>
      </p:sp>
      <p:pic>
        <p:nvPicPr>
          <p:cNvPr id="3093" name="Picture 10" descr="SMHI Logotype_svart_ne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2905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431800"/>
            <a:ext cx="2133600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fld id="{910FAA7C-B237-4748-BE38-63A50014E226}" type="datetime1">
              <a:rPr lang="sv-SE"/>
              <a:pPr/>
              <a:t>2018-11-29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7238" y="828675"/>
            <a:ext cx="76342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7238" y="1722438"/>
            <a:ext cx="763428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568325"/>
            <a:ext cx="6858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48438"/>
            <a:ext cx="511175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00" smtClean="0">
                <a:latin typeface="+mj-lt"/>
              </a:defRPr>
            </a:lvl1pPr>
          </a:lstStyle>
          <a:p>
            <a:pPr>
              <a:defRPr/>
            </a:pPr>
            <a:fld id="{B0ADAB9D-4F8E-44CC-8A1D-FBA0F8C55705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31800" y="698500"/>
            <a:ext cx="8278813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v-SE"/>
          </a:p>
        </p:txBody>
      </p:sp>
      <p:pic>
        <p:nvPicPr>
          <p:cNvPr id="2056" name="Picture 10" descr="SMHI Logotype_svart_ne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2905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431800"/>
            <a:ext cx="2133600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fld id="{6E5B0D3A-C5F8-4F42-8499-51B6D631382B}" type="datetime1">
              <a:rPr lang="sv-SE" smtClean="0"/>
              <a:pPr/>
              <a:t>2018-11-29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7238" y="828675"/>
            <a:ext cx="76342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format</a:t>
            </a:r>
          </a:p>
        </p:txBody>
      </p:sp>
      <p:sp>
        <p:nvSpPr>
          <p:cNvPr id="30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7238" y="1722438"/>
            <a:ext cx="763428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568325"/>
            <a:ext cx="6858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r>
              <a:rPr lang="sv-SE"/>
              <a:t>Exempel på sidhuvud - ÅÅÅÅ MM DD (Välj Visa, Sidhuvud sidfot för att ändra)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48438"/>
            <a:ext cx="511175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00" smtClean="0">
                <a:latin typeface="+mj-lt"/>
              </a:defRPr>
            </a:lvl1pPr>
          </a:lstStyle>
          <a:p>
            <a:pPr>
              <a:defRPr/>
            </a:pPr>
            <a:fld id="{7C9E22D8-29E0-499F-8B90-CBB46DC0050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31800" y="698500"/>
            <a:ext cx="8278813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v-SE"/>
          </a:p>
        </p:txBody>
      </p:sp>
      <p:pic>
        <p:nvPicPr>
          <p:cNvPr id="3093" name="Picture 10" descr="SMHI Logotype_svart_ne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2905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431800"/>
            <a:ext cx="2133600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fld id="{910FAA7C-B237-4748-BE38-63A50014E226}" type="datetime1">
              <a:rPr lang="sv-SE"/>
              <a:pPr/>
              <a:t>2018-11-29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service-global.eu/" TargetMode="External"/><Relationship Id="rId2" Type="http://schemas.openxmlformats.org/officeDocument/2006/relationships/hyperlink" Target="http://swicca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limateservice-global.eu/climate-impacts/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hyperlink" Target="http://aquaclew.eu/" TargetMode="External"/><Relationship Id="rId5" Type="http://schemas.openxmlformats.org/officeDocument/2006/relationships/image" Target="../media/image42.jpeg"/><Relationship Id="rId10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113" y="2756743"/>
            <a:ext cx="8226425" cy="1470025"/>
          </a:xfrm>
        </p:spPr>
        <p:txBody>
          <a:bodyPr/>
          <a:lstStyle/>
          <a:p>
            <a:r>
              <a:rPr lang="en-US" dirty="0"/>
              <a:t>Climate &amp; Water Projections – </a:t>
            </a:r>
            <a:r>
              <a:rPr lang="en-US" dirty="0">
                <a:latin typeface="+mn-lt"/>
              </a:rPr>
              <a:t>experiences from using ensemble methods in climate and water services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1813" y="2132856"/>
            <a:ext cx="8213725" cy="561975"/>
          </a:xfrm>
        </p:spPr>
        <p:txBody>
          <a:bodyPr/>
          <a:lstStyle/>
          <a:p>
            <a:r>
              <a:rPr lang="en-US" dirty="0"/>
              <a:t>Berit Arheimer, Head of Hydrological Research, SMHI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20320"/>
            <a:ext cx="7177849" cy="217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6258798"/>
            <a:ext cx="3469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Hydrological Research unit, SMHI</a:t>
            </a:r>
          </a:p>
        </p:txBody>
      </p:sp>
    </p:spTree>
    <p:extLst>
      <p:ext uri="{BB962C8B-B14F-4D97-AF65-F5344CB8AC3E}">
        <p14:creationId xmlns:p14="http://schemas.microsoft.com/office/powerpoint/2010/main" val="70948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634287" cy="817563"/>
          </a:xfrm>
        </p:spPr>
        <p:txBody>
          <a:bodyPr/>
          <a:lstStyle/>
          <a:p>
            <a:r>
              <a:rPr lang="en-US" dirty="0"/>
              <a:t>C3S: Co-design with user communities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34" y="1916832"/>
            <a:ext cx="2943225" cy="22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34331"/>
            <a:ext cx="6200775" cy="220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916832"/>
            <a:ext cx="147078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In Europe: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Globally:</a:t>
            </a:r>
          </a:p>
        </p:txBody>
      </p:sp>
    </p:spTree>
    <p:extLst>
      <p:ext uri="{BB962C8B-B14F-4D97-AF65-F5344CB8AC3E}">
        <p14:creationId xmlns:p14="http://schemas.microsoft.com/office/powerpoint/2010/main" val="3563048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634287" cy="817563"/>
          </a:xfrm>
        </p:spPr>
        <p:txBody>
          <a:bodyPr/>
          <a:lstStyle/>
          <a:p>
            <a:r>
              <a:rPr lang="en-US" dirty="0"/>
              <a:t>Data production chain in climate services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2770054"/>
            <a:ext cx="9468544" cy="344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003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49" y="620688"/>
            <a:ext cx="8025751" cy="817563"/>
          </a:xfrm>
        </p:spPr>
        <p:txBody>
          <a:bodyPr/>
          <a:lstStyle/>
          <a:p>
            <a:r>
              <a:rPr lang="en-US" dirty="0"/>
              <a:t>Choices to be made in a climate service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27" y="3308211"/>
            <a:ext cx="242146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160" y="3530460"/>
            <a:ext cx="23622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56739" y="351424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?</a:t>
            </a:r>
          </a:p>
        </p:txBody>
      </p:sp>
      <p:sp>
        <p:nvSpPr>
          <p:cNvPr id="7" name="Right Arrow 6"/>
          <p:cNvSpPr/>
          <p:nvPr/>
        </p:nvSpPr>
        <p:spPr>
          <a:xfrm>
            <a:off x="6228285" y="5895045"/>
            <a:ext cx="568365" cy="130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6588" y="1545840"/>
            <a:ext cx="1106244" cy="89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4720" y="2914598"/>
            <a:ext cx="955881" cy="87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561" y="4298430"/>
            <a:ext cx="805517" cy="628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5779" y="5497016"/>
            <a:ext cx="843081" cy="62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2549340" y="2525047"/>
            <a:ext cx="212155" cy="3915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>
            <a:off x="2549340" y="3785084"/>
            <a:ext cx="212155" cy="3915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/>
          <p:cNvSpPr/>
          <p:nvPr/>
        </p:nvSpPr>
        <p:spPr>
          <a:xfrm>
            <a:off x="2549340" y="5003010"/>
            <a:ext cx="212155" cy="3915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4673033" y="5857582"/>
            <a:ext cx="568365" cy="118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16625" y="1777734"/>
            <a:ext cx="1728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400" dirty="0">
                <a:latin typeface="Aharoni" panose="02010803020104030203" pitchFamily="2" charset="-79"/>
                <a:cs typeface="Aharoni" panose="02010803020104030203" pitchFamily="2" charset="-79"/>
              </a:rPr>
              <a:t>General </a:t>
            </a:r>
            <a:r>
              <a:rPr lang="sv-SE" sz="1400" dirty="0" err="1">
                <a:latin typeface="Aharoni" panose="02010803020104030203" pitchFamily="2" charset="-79"/>
                <a:cs typeface="Aharoni" panose="02010803020104030203" pitchFamily="2" charset="-79"/>
              </a:rPr>
              <a:t>Circulation</a:t>
            </a:r>
            <a:r>
              <a:rPr lang="sv-SE" sz="1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sv-SE" sz="1400" dirty="0" err="1">
                <a:latin typeface="Aharoni" panose="02010803020104030203" pitchFamily="2" charset="-79"/>
                <a:cs typeface="Aharoni" panose="02010803020104030203" pitchFamily="2" charset="-79"/>
              </a:rPr>
              <a:t>Models</a:t>
            </a:r>
            <a:endParaRPr lang="en-GB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208" y="3001122"/>
            <a:ext cx="184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400" dirty="0">
                <a:latin typeface="Aharoni" panose="02010803020104030203" pitchFamily="2" charset="-79"/>
                <a:cs typeface="Aharoni" panose="02010803020104030203" pitchFamily="2" charset="-79"/>
              </a:rPr>
              <a:t>Regional </a:t>
            </a:r>
            <a:r>
              <a:rPr lang="sv-SE" sz="1400" dirty="0" err="1">
                <a:latin typeface="Aharoni" panose="02010803020104030203" pitchFamily="2" charset="-79"/>
                <a:cs typeface="Aharoni" panose="02010803020104030203" pitchFamily="2" charset="-79"/>
              </a:rPr>
              <a:t>Climate</a:t>
            </a:r>
            <a:r>
              <a:rPr lang="sv-SE" sz="1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sv-SE" sz="1400" dirty="0" err="1">
                <a:latin typeface="Aharoni" panose="02010803020104030203" pitchFamily="2" charset="-79"/>
                <a:cs typeface="Aharoni" panose="02010803020104030203" pitchFamily="2" charset="-79"/>
              </a:rPr>
              <a:t>Models</a:t>
            </a:r>
            <a:endParaRPr lang="en-GB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6581" y="5551492"/>
            <a:ext cx="1380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400" dirty="0" err="1">
                <a:latin typeface="Aharoni" panose="02010803020104030203" pitchFamily="2" charset="-79"/>
                <a:cs typeface="Aharoni" panose="02010803020104030203" pitchFamily="2" charset="-79"/>
              </a:rPr>
              <a:t>Impact</a:t>
            </a:r>
            <a:r>
              <a:rPr lang="sv-SE" sz="1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sv-SE" sz="1400" dirty="0" err="1">
                <a:latin typeface="Aharoni" panose="02010803020104030203" pitchFamily="2" charset="-79"/>
                <a:cs typeface="Aharoni" panose="02010803020104030203" pitchFamily="2" charset="-79"/>
              </a:rPr>
              <a:t>Models</a:t>
            </a:r>
            <a:endParaRPr lang="en-GB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81231" y="6089735"/>
            <a:ext cx="159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err="1">
                <a:latin typeface="Aharoni" panose="02010803020104030203" pitchFamily="2" charset="-79"/>
                <a:cs typeface="Aharoni" panose="02010803020104030203" pitchFamily="2" charset="-79"/>
              </a:rPr>
              <a:t>Knowledge</a:t>
            </a:r>
            <a:endParaRPr lang="sv-SE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v-SE" sz="1400" dirty="0" err="1">
                <a:latin typeface="Aharoni" panose="02010803020104030203" pitchFamily="2" charset="-79"/>
                <a:cs typeface="Aharoni" panose="02010803020104030203" pitchFamily="2" charset="-79"/>
              </a:rPr>
              <a:t>Purveyors</a:t>
            </a:r>
            <a:endParaRPr lang="en-GB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8343" y="6074712"/>
            <a:ext cx="23181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err="1">
                <a:latin typeface="Aharoni" panose="02010803020104030203" pitchFamily="2" charset="-79"/>
                <a:cs typeface="Aharoni" panose="02010803020104030203" pitchFamily="2" charset="-79"/>
              </a:rPr>
              <a:t>Water</a:t>
            </a:r>
            <a:r>
              <a:rPr lang="sv-SE" sz="1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sv-SE" sz="1400" dirty="0">
                <a:latin typeface="Aharoni" panose="02010803020104030203" pitchFamily="2" charset="-79"/>
                <a:cs typeface="Aharoni" panose="02010803020104030203" pitchFamily="2" charset="-79"/>
              </a:rPr>
              <a:t>Manager</a:t>
            </a:r>
            <a:endParaRPr lang="en-GB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130" y="4298430"/>
            <a:ext cx="157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400" dirty="0">
                <a:latin typeface="Aharoni" panose="02010803020104030203" pitchFamily="2" charset="-79"/>
                <a:cs typeface="Aharoni" panose="02010803020104030203" pitchFamily="2" charset="-79"/>
              </a:rPr>
              <a:t>Bias-</a:t>
            </a:r>
            <a:r>
              <a:rPr lang="sv-SE" sz="1400" dirty="0" err="1">
                <a:latin typeface="Aharoni" panose="02010803020104030203" pitchFamily="2" charset="-79"/>
                <a:cs typeface="Aharoni" panose="02010803020104030203" pitchFamily="2" charset="-79"/>
              </a:rPr>
              <a:t>adjustment</a:t>
            </a:r>
            <a:r>
              <a:rPr lang="sv-SE" sz="1400" dirty="0">
                <a:latin typeface="Aharoni" panose="02010803020104030203" pitchFamily="2" charset="-79"/>
                <a:cs typeface="Aharoni" panose="02010803020104030203" pitchFamily="2" charset="-79"/>
              </a:rPr>
              <a:t> &amp; </a:t>
            </a:r>
            <a:r>
              <a:rPr lang="sv-SE" sz="1400" dirty="0" err="1">
                <a:latin typeface="Aharoni" panose="02010803020104030203" pitchFamily="2" charset="-79"/>
                <a:cs typeface="Aharoni" panose="02010803020104030203" pitchFamily="2" charset="-79"/>
              </a:rPr>
              <a:t>Scaling</a:t>
            </a:r>
            <a:endParaRPr lang="en-GB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3367" y="5468985"/>
            <a:ext cx="1298016" cy="70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6817" y="5594395"/>
            <a:ext cx="946361" cy="5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59" y="5594396"/>
            <a:ext cx="1566397" cy="65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964437" y="6217567"/>
            <a:ext cx="2255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err="1">
                <a:latin typeface="Aharoni" panose="02010803020104030203" pitchFamily="2" charset="-79"/>
                <a:cs typeface="Aharoni" panose="02010803020104030203" pitchFamily="2" charset="-79"/>
              </a:rPr>
              <a:t>Climate</a:t>
            </a:r>
            <a:r>
              <a:rPr lang="sv-SE" sz="1400" dirty="0">
                <a:latin typeface="Aharoni" panose="02010803020104030203" pitchFamily="2" charset="-79"/>
                <a:cs typeface="Aharoni" panose="02010803020104030203" pitchFamily="2" charset="-79"/>
              </a:rPr>
              <a:t> Service</a:t>
            </a:r>
            <a:endParaRPr lang="en-GB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3108121" y="5777697"/>
            <a:ext cx="418753" cy="118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ight Arrow 26"/>
          <p:cNvSpPr/>
          <p:nvPr/>
        </p:nvSpPr>
        <p:spPr>
          <a:xfrm rot="10800000">
            <a:off x="6225002" y="5649159"/>
            <a:ext cx="568365" cy="12853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/>
          <p:cNvGrpSpPr/>
          <p:nvPr/>
        </p:nvGrpSpPr>
        <p:grpSpPr>
          <a:xfrm>
            <a:off x="3041451" y="3609463"/>
            <a:ext cx="1583904" cy="523220"/>
            <a:chOff x="2274765" y="3613024"/>
            <a:chExt cx="1187928" cy="523220"/>
          </a:xfrm>
        </p:grpSpPr>
        <p:sp>
          <p:nvSpPr>
            <p:cNvPr id="29" name="Right Arrow 28"/>
            <p:cNvSpPr/>
            <p:nvPr/>
          </p:nvSpPr>
          <p:spPr>
            <a:xfrm rot="12099685">
              <a:off x="2274765" y="3814962"/>
              <a:ext cx="1187928" cy="98047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 rot="1300518">
              <a:off x="2419732" y="3613024"/>
              <a:ext cx="991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Ensemble choice</a:t>
              </a:r>
              <a:endParaRPr lang="en-GB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 rot="620291">
            <a:off x="2909995" y="4720993"/>
            <a:ext cx="1826576" cy="738664"/>
            <a:chOff x="2151312" y="4724554"/>
            <a:chExt cx="1369932" cy="738664"/>
          </a:xfrm>
        </p:grpSpPr>
        <p:sp>
          <p:nvSpPr>
            <p:cNvPr id="35" name="Right Arrow 34"/>
            <p:cNvSpPr/>
            <p:nvPr/>
          </p:nvSpPr>
          <p:spPr>
            <a:xfrm rot="8467558" flipV="1">
              <a:off x="2151312" y="4942859"/>
              <a:ext cx="1369932" cy="10401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 rot="19190833">
              <a:off x="2297026" y="4724554"/>
              <a:ext cx="11614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Ensemble </a:t>
              </a:r>
            </a:p>
            <a:p>
              <a:pPr algn="ctr"/>
              <a:r>
                <a:rPr lang="sv-SE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choice </a:t>
              </a:r>
            </a:p>
            <a:p>
              <a:pPr algn="ctr"/>
              <a:endParaRPr lang="en-GB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481252" y="3973231"/>
            <a:ext cx="2906004" cy="1771658"/>
            <a:chOff x="3354615" y="3976792"/>
            <a:chExt cx="2179503" cy="1771658"/>
          </a:xfrm>
        </p:grpSpPr>
        <p:sp>
          <p:nvSpPr>
            <p:cNvPr id="38" name="Right Arrow 37"/>
            <p:cNvSpPr/>
            <p:nvPr/>
          </p:nvSpPr>
          <p:spPr>
            <a:xfrm rot="16200000">
              <a:off x="3800608" y="5117501"/>
              <a:ext cx="723569" cy="130535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3251072" y="4627160"/>
              <a:ext cx="1531569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Who</a:t>
              </a:r>
              <a:r>
                <a:rPr lang="sv-SE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? </a:t>
              </a:r>
              <a:endParaRPr lang="en-GB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 flipV="1">
              <a:off x="3382731" y="5620466"/>
              <a:ext cx="598558" cy="127984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54615" y="5344943"/>
              <a:ext cx="7243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How</a:t>
              </a:r>
              <a:r>
                <a:rPr lang="sv-SE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? </a:t>
              </a:r>
              <a:endParaRPr lang="en-GB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35008" y="5178027"/>
              <a:ext cx="10991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What</a:t>
              </a:r>
              <a:r>
                <a:rPr lang="sv-SE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? </a:t>
              </a:r>
              <a:r>
                <a:rPr lang="sv-SE" sz="14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Where</a:t>
              </a:r>
              <a:r>
                <a:rPr lang="sv-SE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?</a:t>
              </a:r>
              <a:endParaRPr lang="en-GB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3" name="Right Arrow 42"/>
            <p:cNvSpPr/>
            <p:nvPr/>
          </p:nvSpPr>
          <p:spPr>
            <a:xfrm rot="14588939">
              <a:off x="4318541" y="4862738"/>
              <a:ext cx="568398" cy="120890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43037" y="4550206"/>
            <a:ext cx="738664" cy="1161498"/>
            <a:chOff x="3250953" y="4553767"/>
            <a:chExt cx="553998" cy="1161498"/>
          </a:xfrm>
        </p:grpSpPr>
        <p:sp>
          <p:nvSpPr>
            <p:cNvPr id="45" name="TextBox 44"/>
            <p:cNvSpPr txBox="1"/>
            <p:nvPr/>
          </p:nvSpPr>
          <p:spPr>
            <a:xfrm rot="18020749">
              <a:off x="2947203" y="4857517"/>
              <a:ext cx="11614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Indicator</a:t>
              </a:r>
              <a:r>
                <a:rPr lang="sv-SE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choice </a:t>
              </a:r>
            </a:p>
            <a:p>
              <a:pPr algn="ctr"/>
              <a:endParaRPr lang="en-GB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6" name="Right Arrow 45"/>
            <p:cNvSpPr/>
            <p:nvPr/>
          </p:nvSpPr>
          <p:spPr>
            <a:xfrm rot="7297474" flipV="1">
              <a:off x="3002619" y="5047930"/>
              <a:ext cx="857933" cy="109317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575639" y="2323936"/>
            <a:ext cx="523220" cy="1777476"/>
            <a:chOff x="2675407" y="2327497"/>
            <a:chExt cx="392415" cy="1777476"/>
          </a:xfrm>
        </p:grpSpPr>
        <p:sp>
          <p:nvSpPr>
            <p:cNvPr id="48" name="Right Arrow 47"/>
            <p:cNvSpPr/>
            <p:nvPr/>
          </p:nvSpPr>
          <p:spPr bwMode="auto">
            <a:xfrm rot="13828331">
              <a:off x="2037354" y="3152934"/>
              <a:ext cx="1777476" cy="126602"/>
            </a:xfrm>
            <a:prstGeom prst="rightArrow">
              <a:avLst/>
            </a:prstGeom>
            <a:ln/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100" b="1" i="0" u="none" strike="noStrike" cap="none" normalizeH="0" baseline="0">
                <a:ln>
                  <a:noFill/>
                </a:ln>
                <a:solidFill>
                  <a:srgbClr val="00468C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3191819">
              <a:off x="2375928" y="2938906"/>
              <a:ext cx="991374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Ensemble choice</a:t>
              </a:r>
              <a:endParaRPr lang="en-GB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59832" y="4129916"/>
            <a:ext cx="1491114" cy="523220"/>
            <a:chOff x="3059832" y="4129916"/>
            <a:chExt cx="1491114" cy="523220"/>
          </a:xfrm>
        </p:grpSpPr>
        <p:sp>
          <p:nvSpPr>
            <p:cNvPr id="32" name="Right Arrow 31"/>
            <p:cNvSpPr/>
            <p:nvPr/>
          </p:nvSpPr>
          <p:spPr>
            <a:xfrm rot="10800000">
              <a:off x="3128102" y="4298430"/>
              <a:ext cx="1422844" cy="101473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59832" y="4129916"/>
              <a:ext cx="13218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Ensemble choice</a:t>
              </a:r>
              <a:endParaRPr lang="en-GB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8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634287" cy="817563"/>
          </a:xfrm>
        </p:spPr>
        <p:txBody>
          <a:bodyPr/>
          <a:lstStyle/>
          <a:p>
            <a:r>
              <a:rPr lang="en-US" dirty="0"/>
              <a:t>Two types of climate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7634287" cy="4486275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1800" dirty="0"/>
              <a:t>the general and web-based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the tailor made in dialogue with a specific user. 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1" i="1" dirty="0"/>
              <a:t>Could the two categories be interlinked, by ‘Knowledge Purveyors’?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02119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9" y="5467350"/>
            <a:ext cx="273478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20760"/>
            <a:ext cx="2115431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0957" y="511345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4141" y="5113459"/>
            <a:ext cx="132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TAILORED</a:t>
            </a:r>
          </a:p>
        </p:txBody>
      </p:sp>
      <p:sp>
        <p:nvSpPr>
          <p:cNvPr id="5" name="Curved Down Arrow 4"/>
          <p:cNvSpPr/>
          <p:nvPr/>
        </p:nvSpPr>
        <p:spPr>
          <a:xfrm>
            <a:off x="2339752" y="4509121"/>
            <a:ext cx="4248472" cy="126180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37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424936" cy="817563"/>
          </a:xfrm>
        </p:spPr>
        <p:txBody>
          <a:bodyPr/>
          <a:lstStyle/>
          <a:p>
            <a:r>
              <a:rPr lang="en-US" dirty="0"/>
              <a:t>Proofs-of-Concepts with temporary web sites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868144" y="2031231"/>
            <a:ext cx="2475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http://swicca.eu/</a:t>
            </a:r>
            <a:r>
              <a:rPr lang="en-US" sz="24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813" y="2031231"/>
            <a:ext cx="4429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http://climateservice-global.eu/</a:t>
            </a:r>
            <a:r>
              <a:rPr lang="en-US" sz="2400" dirty="0"/>
              <a:t>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3642"/>
            <a:ext cx="9144463" cy="254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526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634287" cy="817563"/>
          </a:xfrm>
        </p:spPr>
        <p:txBody>
          <a:bodyPr/>
          <a:lstStyle/>
          <a:p>
            <a:r>
              <a:rPr lang="en-US" dirty="0"/>
              <a:t>The value of ensembles? (pros and cons)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7" y="1660733"/>
            <a:ext cx="460851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200000"/>
              <a:buFont typeface="Arial" panose="020B0604020202020204" pitchFamily="34" charset="0"/>
              <a:buChar char="+"/>
            </a:pPr>
            <a:r>
              <a:rPr lang="en-US" dirty="0"/>
              <a:t> Shows the uncertainty due to model assumptions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200000"/>
              <a:buFont typeface="Arial" panose="020B0604020202020204" pitchFamily="34" charset="0"/>
              <a:buChar char="+"/>
            </a:pPr>
            <a:r>
              <a:rPr lang="en-US" dirty="0"/>
              <a:t> Treat all models as equally probable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200000"/>
              <a:buFont typeface="Arial" panose="020B0604020202020204" pitchFamily="34" charset="0"/>
              <a:buChar char="+"/>
            </a:pPr>
            <a:r>
              <a:rPr lang="en-US" dirty="0"/>
              <a:t> Easy and political correct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200000"/>
              <a:buFont typeface="Arial" panose="020B0604020202020204" pitchFamily="34" charset="0"/>
              <a:buChar char="‒"/>
            </a:pPr>
            <a:r>
              <a:rPr lang="en-US" dirty="0"/>
              <a:t> Does not show the full uncertainty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200000"/>
              <a:buFont typeface="Arial" panose="020B0604020202020204" pitchFamily="34" charset="0"/>
              <a:buChar char="‒"/>
            </a:pPr>
            <a:r>
              <a:rPr lang="en-US" dirty="0"/>
              <a:t> Some models may be less trustworthy and pollute the ensemble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200000"/>
              <a:buFont typeface="Arial" panose="020B0604020202020204" pitchFamily="34" charset="0"/>
              <a:buChar char="‒"/>
            </a:pPr>
            <a:r>
              <a:rPr lang="en-US" dirty="0"/>
              <a:t> Time-consuming for running impact modelling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3" t="28061" r="37272" b="7697"/>
          <a:stretch/>
        </p:blipFill>
        <p:spPr bwMode="auto">
          <a:xfrm>
            <a:off x="5004049" y="1310219"/>
            <a:ext cx="4055934" cy="554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190" y="5877272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Ensembles of Global vs Catchment models</a:t>
            </a:r>
          </a:p>
          <a:p>
            <a:r>
              <a:rPr lang="en-US" i="1" dirty="0"/>
              <a:t>(Gosling et al., 2016; Climatic Change)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741416" y="6093296"/>
            <a:ext cx="288033" cy="2705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19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634287" cy="817563"/>
          </a:xfrm>
        </p:spPr>
        <p:txBody>
          <a:bodyPr/>
          <a:lstStyle/>
          <a:p>
            <a:r>
              <a:rPr lang="en-US" dirty="0"/>
              <a:t>How to use the model ensemble? </a:t>
            </a:r>
          </a:p>
        </p:txBody>
      </p:sp>
      <p:sp>
        <p:nvSpPr>
          <p:cNvPr id="4" name="Rectangle 3"/>
          <p:cNvSpPr/>
          <p:nvPr/>
        </p:nvSpPr>
        <p:spPr>
          <a:xfrm>
            <a:off x="504706" y="1743462"/>
            <a:ext cx="792088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Robustness estimates using full ensemble – some examples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Choosing model members from an ensemble – statistics or qualitative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Tailored approaches – site and user specific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7" y="3284984"/>
            <a:ext cx="655503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7402" y="6329180"/>
            <a:ext cx="540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(Krysanova et al., 2018, Hydro. Science Journal)</a:t>
            </a:r>
          </a:p>
        </p:txBody>
      </p:sp>
    </p:spTree>
    <p:extLst>
      <p:ext uri="{BB962C8B-B14F-4D97-AF65-F5344CB8AC3E}">
        <p14:creationId xmlns:p14="http://schemas.microsoft.com/office/powerpoint/2010/main" val="1458996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7" r="5000" b="5999"/>
          <a:stretch/>
        </p:blipFill>
        <p:spPr bwMode="auto">
          <a:xfrm>
            <a:off x="2108" y="2395313"/>
            <a:ext cx="9141892" cy="44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6" r="5000" b="6444"/>
          <a:stretch/>
        </p:blipFill>
        <p:spPr bwMode="auto">
          <a:xfrm>
            <a:off x="2108" y="2456173"/>
            <a:ext cx="9144000" cy="443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7" r="5329" b="6223"/>
          <a:stretch/>
        </p:blipFill>
        <p:spPr bwMode="auto">
          <a:xfrm>
            <a:off x="37602" y="2369331"/>
            <a:ext cx="9108506" cy="443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634287" cy="817563"/>
          </a:xfrm>
        </p:spPr>
        <p:txBody>
          <a:bodyPr/>
          <a:lstStyle/>
          <a:p>
            <a:r>
              <a:rPr lang="en-US" dirty="0"/>
              <a:t>How to use the model ensemble? </a:t>
            </a:r>
          </a:p>
        </p:txBody>
      </p:sp>
      <p:sp>
        <p:nvSpPr>
          <p:cNvPr id="4" name="Rectangle 3"/>
          <p:cNvSpPr/>
          <p:nvPr/>
        </p:nvSpPr>
        <p:spPr>
          <a:xfrm>
            <a:off x="492378" y="1515194"/>
            <a:ext cx="86182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Robustness estimates using full ensemble – some examples for water runoff: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6" r="5625" b="6222"/>
          <a:stretch/>
        </p:blipFill>
        <p:spPr bwMode="auto">
          <a:xfrm>
            <a:off x="37602" y="2418388"/>
            <a:ext cx="9110614" cy="441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9592" y="1999999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http://climateservice-global.eu/climate-impacts/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291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634287" cy="817563"/>
          </a:xfrm>
        </p:spPr>
        <p:txBody>
          <a:bodyPr/>
          <a:lstStyle/>
          <a:p>
            <a:r>
              <a:rPr lang="en-US" dirty="0"/>
              <a:t>How to use the model ensemble? </a:t>
            </a:r>
          </a:p>
        </p:txBody>
      </p:sp>
      <p:sp>
        <p:nvSpPr>
          <p:cNvPr id="4" name="Rectangle 3"/>
          <p:cNvSpPr/>
          <p:nvPr/>
        </p:nvSpPr>
        <p:spPr>
          <a:xfrm>
            <a:off x="504706" y="1743462"/>
            <a:ext cx="7920880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/>
              <a:t>Choosing model members from an ensemble – statistics or qualitative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2" y="2819922"/>
            <a:ext cx="4298864" cy="399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5" t="22930" r="52489" b="31116"/>
          <a:stretch/>
        </p:blipFill>
        <p:spPr bwMode="auto">
          <a:xfrm>
            <a:off x="5396890" y="3068960"/>
            <a:ext cx="3731048" cy="31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29397" y="2866457"/>
            <a:ext cx="3012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Water flow in </a:t>
            </a:r>
            <a:r>
              <a:rPr lang="en-US" dirty="0" err="1">
                <a:solidFill>
                  <a:srgbClr val="FF0000"/>
                </a:solidFill>
              </a:rPr>
              <a:t>Kalix</a:t>
            </a:r>
            <a:r>
              <a:rPr lang="en-US" dirty="0">
                <a:solidFill>
                  <a:srgbClr val="FF0000"/>
                </a:solidFill>
              </a:rPr>
              <a:t> River at 2°C warming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2160" y="6144514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(Krysanova et al., 2018,</a:t>
            </a:r>
          </a:p>
          <a:p>
            <a:r>
              <a:rPr lang="en-US" i="1" dirty="0">
                <a:solidFill>
                  <a:srgbClr val="FF0000"/>
                </a:solidFill>
              </a:rPr>
              <a:t>Hydro. Science Journal)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620" y="2354692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Keeping ensemble spread?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4008" y="2354692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Removing poorly performing members?</a:t>
            </a:r>
          </a:p>
        </p:txBody>
      </p:sp>
    </p:spTree>
    <p:extLst>
      <p:ext uri="{BB962C8B-B14F-4D97-AF65-F5344CB8AC3E}">
        <p14:creationId xmlns:p14="http://schemas.microsoft.com/office/powerpoint/2010/main" val="1562903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634287" cy="817563"/>
          </a:xfrm>
        </p:spPr>
        <p:txBody>
          <a:bodyPr/>
          <a:lstStyle/>
          <a:p>
            <a:r>
              <a:rPr lang="en-US" dirty="0"/>
              <a:t>How to use the model ensemble? </a:t>
            </a:r>
          </a:p>
        </p:txBody>
      </p:sp>
      <p:sp>
        <p:nvSpPr>
          <p:cNvPr id="4" name="Rectangle 3"/>
          <p:cNvSpPr/>
          <p:nvPr/>
        </p:nvSpPr>
        <p:spPr>
          <a:xfrm>
            <a:off x="504706" y="1743462"/>
            <a:ext cx="7920880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-US" dirty="0"/>
              <a:t>Tailored approaches – site and user specific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3" t="21814" r="25488" b="11209"/>
          <a:stretch/>
        </p:blipFill>
        <p:spPr bwMode="auto">
          <a:xfrm>
            <a:off x="1918907" y="2924944"/>
            <a:ext cx="517337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1936" y="255081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Continental scale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8200" y="2535375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Locally calibrated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4537" y="6488668"/>
            <a:ext cx="51125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(Krysanova et al., 2018, Hydro. Science Journal)</a:t>
            </a:r>
          </a:p>
        </p:txBody>
      </p:sp>
    </p:spTree>
    <p:extLst>
      <p:ext uri="{BB962C8B-B14F-4D97-AF65-F5344CB8AC3E}">
        <p14:creationId xmlns:p14="http://schemas.microsoft.com/office/powerpoint/2010/main" val="3514363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634287" cy="817563"/>
          </a:xfrm>
        </p:spPr>
        <p:txBody>
          <a:bodyPr/>
          <a:lstStyle/>
          <a:p>
            <a:r>
              <a:rPr lang="en-US" dirty="0"/>
              <a:t>What is a climate service?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6" y="1556792"/>
            <a:ext cx="9049638" cy="501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401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8873" y="3832011"/>
            <a:ext cx="9155541" cy="1973253"/>
            <a:chOff x="78873" y="3399963"/>
            <a:chExt cx="9155541" cy="1973253"/>
          </a:xfrm>
        </p:grpSpPr>
        <p:grpSp>
          <p:nvGrpSpPr>
            <p:cNvPr id="2" name="Grupp 1"/>
            <p:cNvGrpSpPr/>
            <p:nvPr/>
          </p:nvGrpSpPr>
          <p:grpSpPr>
            <a:xfrm>
              <a:off x="78873" y="3399963"/>
              <a:ext cx="9155541" cy="1973253"/>
              <a:chOff x="78873" y="1743779"/>
              <a:chExt cx="9155541" cy="1973253"/>
            </a:xfrm>
          </p:grpSpPr>
          <p:pic>
            <p:nvPicPr>
              <p:cNvPr id="4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375" y="1772816"/>
                <a:ext cx="1179494" cy="568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88"/>
              <a:stretch/>
            </p:blipFill>
            <p:spPr bwMode="auto">
              <a:xfrm>
                <a:off x="78873" y="2680734"/>
                <a:ext cx="1229295" cy="788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49" t="10732" r="24324" b="23504"/>
              <a:stretch/>
            </p:blipFill>
            <p:spPr bwMode="auto">
              <a:xfrm>
                <a:off x="1546076" y="2238538"/>
                <a:ext cx="1700060" cy="119046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7" name="textruta 6"/>
              <p:cNvSpPr txBox="1"/>
              <p:nvPr/>
            </p:nvSpPr>
            <p:spPr>
              <a:xfrm>
                <a:off x="300715" y="2420888"/>
                <a:ext cx="8050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v-SE" sz="1400" b="1" dirty="0">
                    <a:solidFill>
                      <a:srgbClr val="FF0000"/>
                    </a:solidFill>
                  </a:rPr>
                  <a:t>USERS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ruta 8"/>
              <p:cNvSpPr txBox="1"/>
              <p:nvPr/>
            </p:nvSpPr>
            <p:spPr>
              <a:xfrm>
                <a:off x="1551088" y="1743779"/>
                <a:ext cx="16527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00" dirty="0"/>
                  <a:t>WEB INTERFACE</a:t>
                </a:r>
                <a:endParaRPr lang="en-US" sz="1400" dirty="0"/>
              </a:p>
            </p:txBody>
          </p:sp>
          <p:sp>
            <p:nvSpPr>
              <p:cNvPr id="16" name="textruta 15"/>
              <p:cNvSpPr txBox="1"/>
              <p:nvPr/>
            </p:nvSpPr>
            <p:spPr>
              <a:xfrm>
                <a:off x="3440987" y="1753071"/>
                <a:ext cx="12750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00" dirty="0"/>
                  <a:t>DATA &amp; INFO</a:t>
                </a:r>
                <a:endParaRPr lang="en-US" sz="1400" dirty="0"/>
              </a:p>
            </p:txBody>
          </p:sp>
          <p:sp>
            <p:nvSpPr>
              <p:cNvPr id="17" name="textruta 16"/>
              <p:cNvSpPr txBox="1"/>
              <p:nvPr/>
            </p:nvSpPr>
            <p:spPr>
              <a:xfrm>
                <a:off x="8321985" y="1772816"/>
                <a:ext cx="9124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00" dirty="0"/>
                  <a:t>FUTURE</a:t>
                </a:r>
                <a:endParaRPr lang="en-US" sz="1400" dirty="0"/>
              </a:p>
            </p:txBody>
          </p:sp>
          <p:sp>
            <p:nvSpPr>
              <p:cNvPr id="18" name="textruta 17"/>
              <p:cNvSpPr txBox="1"/>
              <p:nvPr/>
            </p:nvSpPr>
            <p:spPr>
              <a:xfrm>
                <a:off x="6106982" y="1753071"/>
                <a:ext cx="10243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00" dirty="0"/>
                  <a:t>BIAS ADJ.</a:t>
                </a:r>
                <a:endParaRPr lang="en-US" sz="1400" dirty="0"/>
              </a:p>
            </p:txBody>
          </p:sp>
          <p:sp>
            <p:nvSpPr>
              <p:cNvPr id="19" name="textruta 18"/>
              <p:cNvSpPr txBox="1"/>
              <p:nvPr/>
            </p:nvSpPr>
            <p:spPr>
              <a:xfrm>
                <a:off x="7262699" y="1763763"/>
                <a:ext cx="9487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00" dirty="0"/>
                  <a:t>CLIMATE</a:t>
                </a:r>
                <a:endParaRPr lang="en-US" sz="1400" dirty="0"/>
              </a:p>
            </p:txBody>
          </p:sp>
          <p:pic>
            <p:nvPicPr>
              <p:cNvPr id="20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2474894"/>
                <a:ext cx="936104" cy="702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000"/>
              <a:stretch/>
            </p:blipFill>
            <p:spPr bwMode="auto">
              <a:xfrm>
                <a:off x="5999490" y="2080752"/>
                <a:ext cx="1236806" cy="1060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9803" y="2310688"/>
                <a:ext cx="724497" cy="724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6295" y="2238539"/>
                <a:ext cx="971509" cy="971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ruta 26"/>
              <p:cNvSpPr txBox="1"/>
              <p:nvPr/>
            </p:nvSpPr>
            <p:spPr>
              <a:xfrm>
                <a:off x="6042605" y="1999873"/>
                <a:ext cx="1088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200" dirty="0"/>
                  <a:t>Observations</a:t>
                </a:r>
                <a:endParaRPr lang="en-US" sz="1200" dirty="0"/>
              </a:p>
            </p:txBody>
          </p:sp>
          <p:sp>
            <p:nvSpPr>
              <p:cNvPr id="28" name="textruta 27"/>
              <p:cNvSpPr txBox="1"/>
              <p:nvPr/>
            </p:nvSpPr>
            <p:spPr>
              <a:xfrm>
                <a:off x="7164288" y="1988840"/>
                <a:ext cx="12362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200" dirty="0" err="1"/>
                  <a:t>GCMs</a:t>
                </a:r>
                <a:r>
                  <a:rPr lang="sv-SE" sz="1200" dirty="0"/>
                  <a:t> &amp; </a:t>
                </a:r>
                <a:r>
                  <a:rPr lang="sv-SE" sz="1200" dirty="0" err="1"/>
                  <a:t>RCMs</a:t>
                </a:r>
                <a:endParaRPr lang="sv-SE" sz="1200" dirty="0"/>
              </a:p>
              <a:p>
                <a:r>
                  <a:rPr lang="sv-SE" sz="1200" dirty="0"/>
                  <a:t> </a:t>
                </a:r>
                <a:endParaRPr lang="en-US" sz="1200" dirty="0"/>
              </a:p>
            </p:txBody>
          </p:sp>
          <p:sp>
            <p:nvSpPr>
              <p:cNvPr id="29" name="textruta 28"/>
              <p:cNvSpPr txBox="1"/>
              <p:nvPr/>
            </p:nvSpPr>
            <p:spPr>
              <a:xfrm>
                <a:off x="8533592" y="2017878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200" dirty="0" err="1"/>
                  <a:t>RCPs</a:t>
                </a:r>
                <a:endParaRPr lang="en-US" sz="1200" dirty="0"/>
              </a:p>
            </p:txBody>
          </p:sp>
          <p:sp>
            <p:nvSpPr>
              <p:cNvPr id="32" name="textruta 31"/>
              <p:cNvSpPr txBox="1"/>
              <p:nvPr/>
            </p:nvSpPr>
            <p:spPr>
              <a:xfrm>
                <a:off x="5004048" y="1753071"/>
                <a:ext cx="8494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00" dirty="0"/>
                  <a:t>IMPACT</a:t>
                </a:r>
                <a:endParaRPr lang="en-US" sz="1400" dirty="0"/>
              </a:p>
            </p:txBody>
          </p:sp>
          <p:sp>
            <p:nvSpPr>
              <p:cNvPr id="33" name="textruta 32"/>
              <p:cNvSpPr txBox="1"/>
              <p:nvPr/>
            </p:nvSpPr>
            <p:spPr>
              <a:xfrm>
                <a:off x="4867168" y="1988840"/>
                <a:ext cx="12170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200" dirty="0"/>
                  <a:t>Hydro. </a:t>
                </a:r>
                <a:r>
                  <a:rPr lang="sv-SE" sz="1200" dirty="0" err="1"/>
                  <a:t>Models</a:t>
                </a:r>
                <a:r>
                  <a:rPr lang="sv-SE" sz="1200" dirty="0"/>
                  <a:t> </a:t>
                </a:r>
                <a:endParaRPr lang="en-US" sz="1200" dirty="0"/>
              </a:p>
            </p:txBody>
          </p:sp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33" r="7237"/>
              <a:stretch/>
            </p:blipFill>
            <p:spPr bwMode="auto">
              <a:xfrm>
                <a:off x="4788024" y="2221388"/>
                <a:ext cx="1339913" cy="955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Höger 21"/>
              <p:cNvSpPr/>
              <p:nvPr/>
            </p:nvSpPr>
            <p:spPr>
              <a:xfrm rot="10800000">
                <a:off x="8190506" y="1825659"/>
                <a:ext cx="153460" cy="144016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Höger 36"/>
              <p:cNvSpPr/>
              <p:nvPr/>
            </p:nvSpPr>
            <p:spPr>
              <a:xfrm rot="10800000">
                <a:off x="7127685" y="1844824"/>
                <a:ext cx="153460" cy="144016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Höger 37"/>
              <p:cNvSpPr/>
              <p:nvPr/>
            </p:nvSpPr>
            <p:spPr>
              <a:xfrm rot="10800000">
                <a:off x="5940152" y="1844824"/>
                <a:ext cx="153460" cy="144016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Höger 38"/>
              <p:cNvSpPr/>
              <p:nvPr/>
            </p:nvSpPr>
            <p:spPr>
              <a:xfrm rot="10800000">
                <a:off x="4788024" y="1844824"/>
                <a:ext cx="153460" cy="144016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Höger 39"/>
              <p:cNvSpPr/>
              <p:nvPr/>
            </p:nvSpPr>
            <p:spPr>
              <a:xfrm rot="10800000">
                <a:off x="3266412" y="1844824"/>
                <a:ext cx="153460" cy="144016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Höger 40"/>
              <p:cNvSpPr/>
              <p:nvPr/>
            </p:nvSpPr>
            <p:spPr>
              <a:xfrm rot="10800000">
                <a:off x="1259633" y="1844824"/>
                <a:ext cx="153460" cy="144016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" name="Grupp 49"/>
              <p:cNvGrpSpPr/>
              <p:nvPr/>
            </p:nvGrpSpPr>
            <p:grpSpPr>
              <a:xfrm>
                <a:off x="682099" y="3389667"/>
                <a:ext cx="8174586" cy="327365"/>
                <a:chOff x="682099" y="3389667"/>
                <a:chExt cx="8174586" cy="327365"/>
              </a:xfrm>
            </p:grpSpPr>
            <p:sp>
              <p:nvSpPr>
                <p:cNvPr id="44" name="Höger 43"/>
                <p:cNvSpPr/>
                <p:nvPr/>
              </p:nvSpPr>
              <p:spPr>
                <a:xfrm rot="16200000">
                  <a:off x="2272867" y="3465190"/>
                  <a:ext cx="133771" cy="144016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Höger 44"/>
                <p:cNvSpPr/>
                <p:nvPr/>
              </p:nvSpPr>
              <p:spPr>
                <a:xfrm rot="16200000">
                  <a:off x="4047131" y="3439254"/>
                  <a:ext cx="175083" cy="154575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Höger 45"/>
                <p:cNvSpPr/>
                <p:nvPr/>
              </p:nvSpPr>
              <p:spPr>
                <a:xfrm rot="16200000">
                  <a:off x="5348556" y="3444533"/>
                  <a:ext cx="175083" cy="144018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Höger 46"/>
                <p:cNvSpPr/>
                <p:nvPr/>
              </p:nvSpPr>
              <p:spPr>
                <a:xfrm rot="16200000">
                  <a:off x="6552221" y="3465003"/>
                  <a:ext cx="216023" cy="144018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Höger 47"/>
                <p:cNvSpPr/>
                <p:nvPr/>
              </p:nvSpPr>
              <p:spPr>
                <a:xfrm rot="16200000">
                  <a:off x="7632342" y="3465003"/>
                  <a:ext cx="216023" cy="144018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Höger 48"/>
                <p:cNvSpPr/>
                <p:nvPr/>
              </p:nvSpPr>
              <p:spPr>
                <a:xfrm rot="16200000">
                  <a:off x="8676665" y="3465004"/>
                  <a:ext cx="216023" cy="144016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" name="Rak 25"/>
                <p:cNvCxnSpPr/>
                <p:nvPr/>
              </p:nvCxnSpPr>
              <p:spPr>
                <a:xfrm>
                  <a:off x="1187624" y="3645024"/>
                  <a:ext cx="7632848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Höger 55"/>
                <p:cNvSpPr/>
                <p:nvPr/>
              </p:nvSpPr>
              <p:spPr>
                <a:xfrm>
                  <a:off x="693122" y="3573016"/>
                  <a:ext cx="782533" cy="144016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ktangel 42"/>
                <p:cNvSpPr/>
                <p:nvPr/>
              </p:nvSpPr>
              <p:spPr>
                <a:xfrm>
                  <a:off x="682099" y="3389667"/>
                  <a:ext cx="72008" cy="2880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extruta 24"/>
              <p:cNvSpPr txBox="1"/>
              <p:nvPr/>
            </p:nvSpPr>
            <p:spPr>
              <a:xfrm>
                <a:off x="3194403" y="1990556"/>
                <a:ext cx="18816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200" dirty="0" err="1"/>
                  <a:t>Variables,Indicators</a:t>
                </a:r>
                <a:r>
                  <a:rPr lang="sv-SE" sz="1200" dirty="0"/>
                  <a:t>, </a:t>
                </a:r>
                <a:r>
                  <a:rPr lang="sv-SE" sz="1200" dirty="0" err="1"/>
                  <a:t>Resolution,Confidence</a:t>
                </a:r>
                <a:r>
                  <a:rPr lang="sv-SE" sz="1200" dirty="0"/>
                  <a:t> </a:t>
                </a:r>
                <a:endParaRPr lang="en-US" sz="1200" dirty="0"/>
              </a:p>
            </p:txBody>
          </p:sp>
        </p:grpSp>
        <p:sp>
          <p:nvSpPr>
            <p:cNvPr id="51" name="textruta 24"/>
            <p:cNvSpPr txBox="1"/>
            <p:nvPr/>
          </p:nvSpPr>
          <p:spPr>
            <a:xfrm>
              <a:off x="1286791" y="3635971"/>
              <a:ext cx="22322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dirty="0" err="1"/>
                <a:t>Visualisation</a:t>
              </a:r>
              <a:r>
                <a:rPr lang="sv-SE" sz="1200" dirty="0"/>
                <a:t> &amp; </a:t>
              </a:r>
              <a:r>
                <a:rPr lang="sv-SE" sz="1200" dirty="0" err="1"/>
                <a:t>Downloads</a:t>
              </a:r>
              <a:endParaRPr lang="en-US" sz="1200" dirty="0"/>
            </a:p>
          </p:txBody>
        </p:sp>
      </p:grp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257746" y="548680"/>
            <a:ext cx="9144300" cy="817563"/>
          </a:xfrm>
        </p:spPr>
        <p:txBody>
          <a:bodyPr/>
          <a:lstStyle/>
          <a:p>
            <a:r>
              <a:rPr lang="en-US" sz="2400" dirty="0"/>
              <a:t>User guidance and feedback on (ensemble) choices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480229" y="2694619"/>
            <a:ext cx="2172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1"/>
              </a:rPr>
              <a:t>http://aquaclew.eu/</a:t>
            </a:r>
            <a:r>
              <a:rPr lang="en-US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15056"/>
            <a:ext cx="2183335" cy="6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203848" y="1916832"/>
            <a:ext cx="2649600" cy="13681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46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634287" cy="817563"/>
          </a:xfrm>
        </p:spPr>
        <p:txBody>
          <a:bodyPr/>
          <a:lstStyle/>
          <a:p>
            <a:r>
              <a:rPr lang="en-US" dirty="0"/>
              <a:t>Concluding remark from user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7634287" cy="4486275"/>
          </a:xfrm>
        </p:spPr>
        <p:txBody>
          <a:bodyPr/>
          <a:lstStyle/>
          <a:p>
            <a:r>
              <a:rPr lang="en-US" dirty="0"/>
              <a:t>Climate science is difficult with large uncertainties (requesting ensemble approaches) therefore there is a need of an intermediate expert - the ‘</a:t>
            </a:r>
            <a:r>
              <a:rPr lang="en-US" b="1" dirty="0">
                <a:solidFill>
                  <a:srgbClr val="FF0000"/>
                </a:solidFill>
              </a:rPr>
              <a:t>Knowledge purveyors</a:t>
            </a:r>
            <a:r>
              <a:rPr lang="en-US" dirty="0"/>
              <a:t>”, i.e. consultant engineers.</a:t>
            </a:r>
          </a:p>
          <a:p>
            <a:endParaRPr lang="en-US" dirty="0"/>
          </a:p>
          <a:p>
            <a:r>
              <a:rPr lang="en-US" dirty="0"/>
              <a:t>Know-how in </a:t>
            </a:r>
            <a:r>
              <a:rPr lang="en-US" b="1" dirty="0">
                <a:solidFill>
                  <a:srgbClr val="FF0000"/>
                </a:solidFill>
              </a:rPr>
              <a:t>tailoring data </a:t>
            </a:r>
            <a:r>
              <a:rPr lang="en-US" dirty="0"/>
              <a:t>is essential for a wide uptake of climate services. The large-scale data need to be further adjusted to observations and merged with local data sources. 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Climate impact indicators </a:t>
            </a:r>
            <a:r>
              <a:rPr lang="en-US" dirty="0"/>
              <a:t>are appreciated for quick assessments – yet they must be followed by key-messages, meta-data and fact sheets to be digested. Users also need to be ensured about service sustainability, data consistency, and robustness of results.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410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9" y="908720"/>
            <a:ext cx="5904656" cy="817563"/>
          </a:xfrm>
        </p:spPr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2564904"/>
            <a:ext cx="9144000" cy="2786826"/>
            <a:chOff x="0" y="2564904"/>
            <a:chExt cx="9144000" cy="278682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4904"/>
              <a:ext cx="9144000" cy="2773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03648" y="5013176"/>
              <a:ext cx="3469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Hydrological Research unit, SMHI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8567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634287" cy="817563"/>
          </a:xfrm>
        </p:spPr>
        <p:txBody>
          <a:bodyPr/>
          <a:lstStyle/>
          <a:p>
            <a:r>
              <a:rPr lang="en-US" dirty="0"/>
              <a:t>C3S_422_Lot1_SMHI: global service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395536" y="1484784"/>
            <a:ext cx="6467019" cy="1272141"/>
          </a:xfrm>
        </p:spPr>
        <p:txBody>
          <a:bodyPr/>
          <a:lstStyle/>
          <a:p>
            <a:r>
              <a:rPr lang="en-US" sz="1800" b="1" dirty="0"/>
              <a:t>CIIs &amp; ECVs from 19 GCMs</a:t>
            </a:r>
          </a:p>
          <a:p>
            <a:r>
              <a:rPr lang="en-US" sz="1800" b="1" dirty="0"/>
              <a:t>Seasonal forecasts (</a:t>
            </a:r>
            <a:r>
              <a:rPr lang="en-US" sz="1800" b="1" dirty="0" err="1"/>
              <a:t>precip</a:t>
            </a:r>
            <a:r>
              <a:rPr lang="en-US" sz="1800" b="1" dirty="0"/>
              <a:t>., temp., River flow)</a:t>
            </a:r>
          </a:p>
          <a:p>
            <a:r>
              <a:rPr lang="en-US" sz="1800" b="1" dirty="0"/>
              <a:t>The World-Wide HYPE (WWH) model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r="3966"/>
          <a:stretch/>
        </p:blipFill>
        <p:spPr bwMode="auto">
          <a:xfrm>
            <a:off x="-6814" y="4763387"/>
            <a:ext cx="5103319" cy="209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8868" y="3004828"/>
            <a:ext cx="4761240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WWH:</a:t>
            </a:r>
          </a:p>
          <a:p>
            <a:r>
              <a:rPr lang="en-US" sz="1600" dirty="0"/>
              <a:t>Catchment model (130 000 </a:t>
            </a:r>
            <a:r>
              <a:rPr lang="en-US" sz="1600" dirty="0" err="1"/>
              <a:t>subbasins</a:t>
            </a:r>
            <a:r>
              <a:rPr lang="en-US" sz="1600" dirty="0"/>
              <a:t>; 1000 km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  <a:p>
            <a:r>
              <a:rPr lang="en-US" sz="1600" dirty="0"/>
              <a:t>Daily time-step</a:t>
            </a:r>
          </a:p>
          <a:p>
            <a:r>
              <a:rPr lang="en-US" sz="1600" dirty="0"/>
              <a:t>Input data from some 20 open global data sources</a:t>
            </a:r>
          </a:p>
          <a:p>
            <a:r>
              <a:rPr lang="en-US" sz="1600" dirty="0"/>
              <a:t>Representative gauges with Step-wise calibration</a:t>
            </a:r>
          </a:p>
          <a:p>
            <a:r>
              <a:rPr lang="en-US" sz="1600" dirty="0"/>
              <a:t>Evaluated against 5400 time-series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1713" y="6499302"/>
            <a:ext cx="3347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(Arheimer et al., manuscript, 2018)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81" y="4293096"/>
            <a:ext cx="4097020" cy="256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085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44070"/>
            <a:ext cx="9144000" cy="572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277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634287" cy="817563"/>
          </a:xfrm>
        </p:spPr>
        <p:txBody>
          <a:bodyPr/>
          <a:lstStyle/>
          <a:p>
            <a:r>
              <a:rPr lang="en-US" dirty="0"/>
              <a:t>Current evolution of climate services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070575" y="5733255"/>
            <a:ext cx="3054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(Weichselgartner and Arheimer,</a:t>
            </a:r>
          </a:p>
          <a:p>
            <a:r>
              <a:rPr lang="en-US" sz="1600" dirty="0"/>
              <a:t>Manuscript, 2018)</a:t>
            </a:r>
          </a:p>
        </p:txBody>
      </p:sp>
    </p:spTree>
    <p:extLst>
      <p:ext uri="{BB962C8B-B14F-4D97-AF65-F5344CB8AC3E}">
        <p14:creationId xmlns:p14="http://schemas.microsoft.com/office/powerpoint/2010/main" val="2342333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92031"/>
            <a:ext cx="7634287" cy="817563"/>
          </a:xfrm>
        </p:spPr>
        <p:txBody>
          <a:bodyPr/>
          <a:lstStyle/>
          <a:p>
            <a:r>
              <a:rPr lang="en-US" dirty="0"/>
              <a:t>Space and Data initiative in Europe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1531812"/>
            <a:ext cx="9138322" cy="517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970" y="1309594"/>
            <a:ext cx="8667815" cy="557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85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634287" cy="817563"/>
          </a:xfrm>
        </p:spPr>
        <p:txBody>
          <a:bodyPr/>
          <a:lstStyle/>
          <a:p>
            <a:r>
              <a:rPr lang="en-US" dirty="0"/>
              <a:t>Copernicus Climate Change Service (C3S)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979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97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634287" cy="817563"/>
          </a:xfrm>
        </p:spPr>
        <p:txBody>
          <a:bodyPr/>
          <a:lstStyle/>
          <a:p>
            <a:r>
              <a:rPr lang="en-US" dirty="0"/>
              <a:t>Data and proof-of-concepts for sectors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28800"/>
            <a:ext cx="9285214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954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634287" cy="817563"/>
          </a:xfrm>
        </p:spPr>
        <p:txBody>
          <a:bodyPr/>
          <a:lstStyle/>
          <a:p>
            <a:r>
              <a:rPr lang="en-US" dirty="0"/>
              <a:t>User communities in the water sector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1092"/>
            <a:ext cx="9144000" cy="505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99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634287" cy="817563"/>
          </a:xfrm>
        </p:spPr>
        <p:txBody>
          <a:bodyPr/>
          <a:lstStyle/>
          <a:p>
            <a:r>
              <a:rPr lang="en-US" dirty="0"/>
              <a:t>Producers &amp; Users in Climate Services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596336" y="2060848"/>
            <a:ext cx="1547664" cy="3513876"/>
            <a:chOff x="7596336" y="2060848"/>
            <a:chExt cx="1547664" cy="3513876"/>
          </a:xfrm>
        </p:grpSpPr>
        <p:sp>
          <p:nvSpPr>
            <p:cNvPr id="4" name="Rectangle 3"/>
            <p:cNvSpPr/>
            <p:nvPr/>
          </p:nvSpPr>
          <p:spPr>
            <a:xfrm>
              <a:off x="7596336" y="2276872"/>
              <a:ext cx="1547664" cy="31206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ruta 10"/>
            <p:cNvSpPr txBox="1"/>
            <p:nvPr/>
          </p:nvSpPr>
          <p:spPr>
            <a:xfrm>
              <a:off x="8323487" y="4005064"/>
              <a:ext cx="31611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</a:t>
              </a:r>
            </a:p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</a:t>
              </a:r>
            </a:p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</a:t>
              </a:r>
            </a:p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</a:p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</a:p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</a:t>
              </a:r>
            </a:p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</a:t>
              </a:r>
            </a:p>
          </p:txBody>
        </p:sp>
        <p:sp>
          <p:nvSpPr>
            <p:cNvPr id="11" name="textruta 16"/>
            <p:cNvSpPr txBox="1"/>
            <p:nvPr/>
          </p:nvSpPr>
          <p:spPr>
            <a:xfrm>
              <a:off x="8323487" y="2060848"/>
              <a:ext cx="31451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</a:p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</a:t>
              </a:r>
            </a:p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</a:p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</a:t>
              </a:r>
            </a:p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</a:t>
              </a:r>
            </a:p>
            <a:p>
              <a:r>
                <a:rPr lang="sv-SE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578795">
              <a:off x="8204191" y="3399095"/>
              <a:ext cx="7793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GAP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668344" y="2746820"/>
              <a:ext cx="537112" cy="1754326"/>
              <a:chOff x="10870124" y="3262004"/>
              <a:chExt cx="537112" cy="1754326"/>
            </a:xfrm>
          </p:grpSpPr>
          <p:sp>
            <p:nvSpPr>
              <p:cNvPr id="14" name="textruta 15"/>
              <p:cNvSpPr txBox="1"/>
              <p:nvPr/>
            </p:nvSpPr>
            <p:spPr>
              <a:xfrm>
                <a:off x="11091124" y="3440128"/>
                <a:ext cx="316112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</a:p>
              <a:p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</a:t>
                </a:r>
              </a:p>
              <a:p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</a:t>
                </a:r>
              </a:p>
              <a:p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</a:t>
                </a:r>
              </a:p>
              <a:p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</a:t>
                </a:r>
              </a:p>
              <a:p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</a:t>
                </a:r>
              </a:p>
              <a:p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</a:t>
                </a:r>
              </a:p>
            </p:txBody>
          </p:sp>
          <p:sp>
            <p:nvSpPr>
              <p:cNvPr id="15" name="textruta 15"/>
              <p:cNvSpPr txBox="1"/>
              <p:nvPr/>
            </p:nvSpPr>
            <p:spPr>
              <a:xfrm>
                <a:off x="10870124" y="3262004"/>
                <a:ext cx="357790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K</a:t>
                </a:r>
              </a:p>
              <a:p>
                <a:pPr algn="ctr"/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</a:t>
                </a:r>
              </a:p>
              <a:p>
                <a:pPr algn="ctr"/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pPr algn="ctr"/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</a:t>
                </a:r>
              </a:p>
              <a:p>
                <a:pPr algn="ctr"/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</a:t>
                </a:r>
              </a:p>
              <a:p>
                <a:pPr algn="ctr"/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</a:t>
                </a:r>
              </a:p>
              <a:p>
                <a:pPr algn="ctr"/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</a:t>
                </a:r>
              </a:p>
              <a:p>
                <a:pPr algn="ctr"/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</a:t>
                </a:r>
              </a:p>
              <a:p>
                <a:pPr algn="ctr"/>
                <a:r>
                  <a:rPr lang="sv-SE" sz="12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</a:t>
                </a:r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6070575" y="5733255"/>
            <a:ext cx="3054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(Weichselgartner and Arheimer,</a:t>
            </a:r>
          </a:p>
          <a:p>
            <a:r>
              <a:rPr lang="en-US" sz="1600" dirty="0"/>
              <a:t>Manuscript, 2018)</a:t>
            </a:r>
          </a:p>
        </p:txBody>
      </p:sp>
    </p:spTree>
    <p:extLst>
      <p:ext uri="{BB962C8B-B14F-4D97-AF65-F5344CB8AC3E}">
        <p14:creationId xmlns:p14="http://schemas.microsoft.com/office/powerpoint/2010/main" val="175248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634287" cy="817563"/>
          </a:xfrm>
        </p:spPr>
        <p:txBody>
          <a:bodyPr/>
          <a:lstStyle/>
          <a:p>
            <a:r>
              <a:rPr lang="en-US" dirty="0"/>
              <a:t>Components of climate services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71" y="2204864"/>
            <a:ext cx="9251220" cy="4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56204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MH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B9CDF"/>
      </a:accent1>
      <a:accent2>
        <a:srgbClr val="72CA34"/>
      </a:accent2>
      <a:accent3>
        <a:srgbClr val="FDEB1B"/>
      </a:accent3>
      <a:accent4>
        <a:srgbClr val="F82B37"/>
      </a:accent4>
      <a:accent5>
        <a:srgbClr val="000000"/>
      </a:accent5>
      <a:accent6>
        <a:srgbClr val="7F7F7F"/>
      </a:accent6>
      <a:hlink>
        <a:srgbClr val="0000FF"/>
      </a:hlink>
      <a:folHlink>
        <a:srgbClr val="800080"/>
      </a:folHlink>
    </a:clrScheme>
    <a:fontScheme name="SMHI - Vi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MHI - V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2">
        <a:dk1>
          <a:srgbClr val="000000"/>
        </a:dk1>
        <a:lt1>
          <a:srgbClr val="FFFFFF"/>
        </a:lt1>
        <a:dk2>
          <a:srgbClr val="C4E1F5"/>
        </a:dk2>
        <a:lt2>
          <a:srgbClr val="B1D7F2"/>
        </a:lt2>
        <a:accent1>
          <a:srgbClr val="3B9CDF"/>
        </a:accent1>
        <a:accent2>
          <a:srgbClr val="62B0E5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589FCF"/>
        </a:accent6>
        <a:hlink>
          <a:srgbClr val="76BAE9"/>
        </a:hlink>
        <a:folHlink>
          <a:srgbClr val="89C4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3">
        <a:dk1>
          <a:srgbClr val="000000"/>
        </a:dk1>
        <a:lt1>
          <a:srgbClr val="FFFFFF"/>
        </a:lt1>
        <a:dk2>
          <a:srgbClr val="D4EFC2"/>
        </a:dk2>
        <a:lt2>
          <a:srgbClr val="C7EAAE"/>
        </a:lt2>
        <a:accent1>
          <a:srgbClr val="72CA34"/>
        </a:accent1>
        <a:accent2>
          <a:srgbClr val="8ED55D"/>
        </a:accent2>
        <a:accent3>
          <a:srgbClr val="FFFFFF"/>
        </a:accent3>
        <a:accent4>
          <a:srgbClr val="000000"/>
        </a:accent4>
        <a:accent5>
          <a:srgbClr val="BCE1AE"/>
        </a:accent5>
        <a:accent6>
          <a:srgbClr val="80C153"/>
        </a:accent6>
        <a:hlink>
          <a:srgbClr val="9DDA71"/>
        </a:hlink>
        <a:folHlink>
          <a:srgbClr val="AADF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4">
        <a:dk1>
          <a:srgbClr val="000000"/>
        </a:dk1>
        <a:lt1>
          <a:srgbClr val="FFFFFF"/>
        </a:lt1>
        <a:dk2>
          <a:srgbClr val="FEF9BA"/>
        </a:dk2>
        <a:lt2>
          <a:srgbClr val="FEF7A4"/>
        </a:lt2>
        <a:accent1>
          <a:srgbClr val="FDEB1B"/>
        </a:accent1>
        <a:accent2>
          <a:srgbClr val="FDEF49"/>
        </a:accent2>
        <a:accent3>
          <a:srgbClr val="FFFFFF"/>
        </a:accent3>
        <a:accent4>
          <a:srgbClr val="000000"/>
        </a:accent4>
        <a:accent5>
          <a:srgbClr val="FEF3AB"/>
        </a:accent5>
        <a:accent6>
          <a:srgbClr val="E5D941"/>
        </a:accent6>
        <a:hlink>
          <a:srgbClr val="FEF160"/>
        </a:hlink>
        <a:folHlink>
          <a:srgbClr val="FEF3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5">
        <a:dk1>
          <a:srgbClr val="000000"/>
        </a:dk1>
        <a:lt1>
          <a:srgbClr val="FFFFFF"/>
        </a:lt1>
        <a:dk2>
          <a:srgbClr val="FAC2C5"/>
        </a:dk2>
        <a:lt2>
          <a:srgbClr val="F8AEB2"/>
        </a:lt2>
        <a:accent1>
          <a:srgbClr val="EE343F"/>
        </a:accent1>
        <a:accent2>
          <a:srgbClr val="F15D65"/>
        </a:accent2>
        <a:accent3>
          <a:srgbClr val="FFFFFF"/>
        </a:accent3>
        <a:accent4>
          <a:srgbClr val="000000"/>
        </a:accent4>
        <a:accent5>
          <a:srgbClr val="F5AEAF"/>
        </a:accent5>
        <a:accent6>
          <a:srgbClr val="DA535B"/>
        </a:accent6>
        <a:hlink>
          <a:srgbClr val="F37179"/>
        </a:hlink>
        <a:folHlink>
          <a:srgbClr val="F585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MHI - Svart">
  <a:themeElements>
    <a:clrScheme name="SMHI - Sva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B9CDF"/>
      </a:accent1>
      <a:accent2>
        <a:srgbClr val="72CA34"/>
      </a:accent2>
      <a:accent3>
        <a:srgbClr val="FFFFFF"/>
      </a:accent3>
      <a:accent4>
        <a:srgbClr val="000000"/>
      </a:accent4>
      <a:accent5>
        <a:srgbClr val="AFCBEC"/>
      </a:accent5>
      <a:accent6>
        <a:srgbClr val="67B72E"/>
      </a:accent6>
      <a:hlink>
        <a:srgbClr val="FDEB1B"/>
      </a:hlink>
      <a:folHlink>
        <a:srgbClr val="F82B37"/>
      </a:folHlink>
    </a:clrScheme>
    <a:fontScheme name="SMHI - Svar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MHI - Sva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2">
        <a:dk1>
          <a:srgbClr val="000000"/>
        </a:dk1>
        <a:lt1>
          <a:srgbClr val="FFFFFF"/>
        </a:lt1>
        <a:dk2>
          <a:srgbClr val="C4E1F5"/>
        </a:dk2>
        <a:lt2>
          <a:srgbClr val="B1D7F2"/>
        </a:lt2>
        <a:accent1>
          <a:srgbClr val="3B9CDF"/>
        </a:accent1>
        <a:accent2>
          <a:srgbClr val="62B0E5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589FCF"/>
        </a:accent6>
        <a:hlink>
          <a:srgbClr val="76BAE9"/>
        </a:hlink>
        <a:folHlink>
          <a:srgbClr val="89C4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3">
        <a:dk1>
          <a:srgbClr val="000000"/>
        </a:dk1>
        <a:lt1>
          <a:srgbClr val="FFFFFF"/>
        </a:lt1>
        <a:dk2>
          <a:srgbClr val="D4EFC2"/>
        </a:dk2>
        <a:lt2>
          <a:srgbClr val="C7EAAE"/>
        </a:lt2>
        <a:accent1>
          <a:srgbClr val="72CA34"/>
        </a:accent1>
        <a:accent2>
          <a:srgbClr val="8ED55D"/>
        </a:accent2>
        <a:accent3>
          <a:srgbClr val="FFFFFF"/>
        </a:accent3>
        <a:accent4>
          <a:srgbClr val="000000"/>
        </a:accent4>
        <a:accent5>
          <a:srgbClr val="BCE1AE"/>
        </a:accent5>
        <a:accent6>
          <a:srgbClr val="80C153"/>
        </a:accent6>
        <a:hlink>
          <a:srgbClr val="9DDA71"/>
        </a:hlink>
        <a:folHlink>
          <a:srgbClr val="AADF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4">
        <a:dk1>
          <a:srgbClr val="000000"/>
        </a:dk1>
        <a:lt1>
          <a:srgbClr val="FFFFFF"/>
        </a:lt1>
        <a:dk2>
          <a:srgbClr val="FEF9BA"/>
        </a:dk2>
        <a:lt2>
          <a:srgbClr val="FEF7A4"/>
        </a:lt2>
        <a:accent1>
          <a:srgbClr val="FDEB1B"/>
        </a:accent1>
        <a:accent2>
          <a:srgbClr val="FDEF49"/>
        </a:accent2>
        <a:accent3>
          <a:srgbClr val="FFFFFF"/>
        </a:accent3>
        <a:accent4>
          <a:srgbClr val="000000"/>
        </a:accent4>
        <a:accent5>
          <a:srgbClr val="FEF3AB"/>
        </a:accent5>
        <a:accent6>
          <a:srgbClr val="E5D941"/>
        </a:accent6>
        <a:hlink>
          <a:srgbClr val="FEF160"/>
        </a:hlink>
        <a:folHlink>
          <a:srgbClr val="FEF3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5">
        <a:dk1>
          <a:srgbClr val="000000"/>
        </a:dk1>
        <a:lt1>
          <a:srgbClr val="FFFFFF"/>
        </a:lt1>
        <a:dk2>
          <a:srgbClr val="FAC2C5"/>
        </a:dk2>
        <a:lt2>
          <a:srgbClr val="F8AEB2"/>
        </a:lt2>
        <a:accent1>
          <a:srgbClr val="EE343F"/>
        </a:accent1>
        <a:accent2>
          <a:srgbClr val="F15D65"/>
        </a:accent2>
        <a:accent3>
          <a:srgbClr val="FFFFFF"/>
        </a:accent3>
        <a:accent4>
          <a:srgbClr val="000000"/>
        </a:accent4>
        <a:accent5>
          <a:srgbClr val="F5AEAF"/>
        </a:accent5>
        <a:accent6>
          <a:srgbClr val="DA535B"/>
        </a:accent6>
        <a:hlink>
          <a:srgbClr val="F37179"/>
        </a:hlink>
        <a:folHlink>
          <a:srgbClr val="F585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MHI-PPT-vit">
  <a:themeElements>
    <a:clrScheme name="SMH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B9CDF"/>
      </a:accent1>
      <a:accent2>
        <a:srgbClr val="72CA34"/>
      </a:accent2>
      <a:accent3>
        <a:srgbClr val="FDEB1B"/>
      </a:accent3>
      <a:accent4>
        <a:srgbClr val="F82B37"/>
      </a:accent4>
      <a:accent5>
        <a:srgbClr val="000000"/>
      </a:accent5>
      <a:accent6>
        <a:srgbClr val="7F7F7F"/>
      </a:accent6>
      <a:hlink>
        <a:srgbClr val="0000FF"/>
      </a:hlink>
      <a:folHlink>
        <a:srgbClr val="800080"/>
      </a:folHlink>
    </a:clrScheme>
    <a:fontScheme name="SMHI - Vi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MHI - V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2">
        <a:dk1>
          <a:srgbClr val="000000"/>
        </a:dk1>
        <a:lt1>
          <a:srgbClr val="FFFFFF"/>
        </a:lt1>
        <a:dk2>
          <a:srgbClr val="C4E1F5"/>
        </a:dk2>
        <a:lt2>
          <a:srgbClr val="B1D7F2"/>
        </a:lt2>
        <a:accent1>
          <a:srgbClr val="3B9CDF"/>
        </a:accent1>
        <a:accent2>
          <a:srgbClr val="62B0E5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589FCF"/>
        </a:accent6>
        <a:hlink>
          <a:srgbClr val="76BAE9"/>
        </a:hlink>
        <a:folHlink>
          <a:srgbClr val="89C4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3">
        <a:dk1>
          <a:srgbClr val="000000"/>
        </a:dk1>
        <a:lt1>
          <a:srgbClr val="FFFFFF"/>
        </a:lt1>
        <a:dk2>
          <a:srgbClr val="D4EFC2"/>
        </a:dk2>
        <a:lt2>
          <a:srgbClr val="C7EAAE"/>
        </a:lt2>
        <a:accent1>
          <a:srgbClr val="72CA34"/>
        </a:accent1>
        <a:accent2>
          <a:srgbClr val="8ED55D"/>
        </a:accent2>
        <a:accent3>
          <a:srgbClr val="FFFFFF"/>
        </a:accent3>
        <a:accent4>
          <a:srgbClr val="000000"/>
        </a:accent4>
        <a:accent5>
          <a:srgbClr val="BCE1AE"/>
        </a:accent5>
        <a:accent6>
          <a:srgbClr val="80C153"/>
        </a:accent6>
        <a:hlink>
          <a:srgbClr val="9DDA71"/>
        </a:hlink>
        <a:folHlink>
          <a:srgbClr val="AADF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4">
        <a:dk1>
          <a:srgbClr val="000000"/>
        </a:dk1>
        <a:lt1>
          <a:srgbClr val="FFFFFF"/>
        </a:lt1>
        <a:dk2>
          <a:srgbClr val="FEF9BA"/>
        </a:dk2>
        <a:lt2>
          <a:srgbClr val="FEF7A4"/>
        </a:lt2>
        <a:accent1>
          <a:srgbClr val="FDEB1B"/>
        </a:accent1>
        <a:accent2>
          <a:srgbClr val="FDEF49"/>
        </a:accent2>
        <a:accent3>
          <a:srgbClr val="FFFFFF"/>
        </a:accent3>
        <a:accent4>
          <a:srgbClr val="000000"/>
        </a:accent4>
        <a:accent5>
          <a:srgbClr val="FEF3AB"/>
        </a:accent5>
        <a:accent6>
          <a:srgbClr val="E5D941"/>
        </a:accent6>
        <a:hlink>
          <a:srgbClr val="FEF160"/>
        </a:hlink>
        <a:folHlink>
          <a:srgbClr val="FEF3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5">
        <a:dk1>
          <a:srgbClr val="000000"/>
        </a:dk1>
        <a:lt1>
          <a:srgbClr val="FFFFFF"/>
        </a:lt1>
        <a:dk2>
          <a:srgbClr val="FAC2C5"/>
        </a:dk2>
        <a:lt2>
          <a:srgbClr val="F8AEB2"/>
        </a:lt2>
        <a:accent1>
          <a:srgbClr val="EE343F"/>
        </a:accent1>
        <a:accent2>
          <a:srgbClr val="F15D65"/>
        </a:accent2>
        <a:accent3>
          <a:srgbClr val="FFFFFF"/>
        </a:accent3>
        <a:accent4>
          <a:srgbClr val="000000"/>
        </a:accent4>
        <a:accent5>
          <a:srgbClr val="F5AEAF"/>
        </a:accent5>
        <a:accent6>
          <a:srgbClr val="DA535B"/>
        </a:accent6>
        <a:hlink>
          <a:srgbClr val="F37179"/>
        </a:hlink>
        <a:folHlink>
          <a:srgbClr val="F585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MHI - Svart">
  <a:themeElements>
    <a:clrScheme name="SMHI - Sva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B9CDF"/>
      </a:accent1>
      <a:accent2>
        <a:srgbClr val="72CA34"/>
      </a:accent2>
      <a:accent3>
        <a:srgbClr val="FFFFFF"/>
      </a:accent3>
      <a:accent4>
        <a:srgbClr val="000000"/>
      </a:accent4>
      <a:accent5>
        <a:srgbClr val="AFCBEC"/>
      </a:accent5>
      <a:accent6>
        <a:srgbClr val="67B72E"/>
      </a:accent6>
      <a:hlink>
        <a:srgbClr val="FDEB1B"/>
      </a:hlink>
      <a:folHlink>
        <a:srgbClr val="F82B37"/>
      </a:folHlink>
    </a:clrScheme>
    <a:fontScheme name="SMHI - Svar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MHI - Sva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2">
        <a:dk1>
          <a:srgbClr val="000000"/>
        </a:dk1>
        <a:lt1>
          <a:srgbClr val="FFFFFF"/>
        </a:lt1>
        <a:dk2>
          <a:srgbClr val="C4E1F5"/>
        </a:dk2>
        <a:lt2>
          <a:srgbClr val="B1D7F2"/>
        </a:lt2>
        <a:accent1>
          <a:srgbClr val="3B9CDF"/>
        </a:accent1>
        <a:accent2>
          <a:srgbClr val="62B0E5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589FCF"/>
        </a:accent6>
        <a:hlink>
          <a:srgbClr val="76BAE9"/>
        </a:hlink>
        <a:folHlink>
          <a:srgbClr val="89C4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3">
        <a:dk1>
          <a:srgbClr val="000000"/>
        </a:dk1>
        <a:lt1>
          <a:srgbClr val="FFFFFF"/>
        </a:lt1>
        <a:dk2>
          <a:srgbClr val="D4EFC2"/>
        </a:dk2>
        <a:lt2>
          <a:srgbClr val="C7EAAE"/>
        </a:lt2>
        <a:accent1>
          <a:srgbClr val="72CA34"/>
        </a:accent1>
        <a:accent2>
          <a:srgbClr val="8ED55D"/>
        </a:accent2>
        <a:accent3>
          <a:srgbClr val="FFFFFF"/>
        </a:accent3>
        <a:accent4>
          <a:srgbClr val="000000"/>
        </a:accent4>
        <a:accent5>
          <a:srgbClr val="BCE1AE"/>
        </a:accent5>
        <a:accent6>
          <a:srgbClr val="80C153"/>
        </a:accent6>
        <a:hlink>
          <a:srgbClr val="9DDA71"/>
        </a:hlink>
        <a:folHlink>
          <a:srgbClr val="AADF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4">
        <a:dk1>
          <a:srgbClr val="000000"/>
        </a:dk1>
        <a:lt1>
          <a:srgbClr val="FFFFFF"/>
        </a:lt1>
        <a:dk2>
          <a:srgbClr val="FEF9BA"/>
        </a:dk2>
        <a:lt2>
          <a:srgbClr val="FEF7A4"/>
        </a:lt2>
        <a:accent1>
          <a:srgbClr val="FDEB1B"/>
        </a:accent1>
        <a:accent2>
          <a:srgbClr val="FDEF49"/>
        </a:accent2>
        <a:accent3>
          <a:srgbClr val="FFFFFF"/>
        </a:accent3>
        <a:accent4>
          <a:srgbClr val="000000"/>
        </a:accent4>
        <a:accent5>
          <a:srgbClr val="FEF3AB"/>
        </a:accent5>
        <a:accent6>
          <a:srgbClr val="E5D941"/>
        </a:accent6>
        <a:hlink>
          <a:srgbClr val="FEF160"/>
        </a:hlink>
        <a:folHlink>
          <a:srgbClr val="FEF3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5">
        <a:dk1>
          <a:srgbClr val="000000"/>
        </a:dk1>
        <a:lt1>
          <a:srgbClr val="FFFFFF"/>
        </a:lt1>
        <a:dk2>
          <a:srgbClr val="FAC2C5"/>
        </a:dk2>
        <a:lt2>
          <a:srgbClr val="F8AEB2"/>
        </a:lt2>
        <a:accent1>
          <a:srgbClr val="EE343F"/>
        </a:accent1>
        <a:accent2>
          <a:srgbClr val="F15D65"/>
        </a:accent2>
        <a:accent3>
          <a:srgbClr val="FFFFFF"/>
        </a:accent3>
        <a:accent4>
          <a:srgbClr val="000000"/>
        </a:accent4>
        <a:accent5>
          <a:srgbClr val="F5AEAF"/>
        </a:accent5>
        <a:accent6>
          <a:srgbClr val="DA535B"/>
        </a:accent6>
        <a:hlink>
          <a:srgbClr val="F37179"/>
        </a:hlink>
        <a:folHlink>
          <a:srgbClr val="F585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2766</TotalTime>
  <Words>698</Words>
  <Application>Microsoft Office PowerPoint</Application>
  <PresentationFormat>On-screen Show (4:3)</PresentationFormat>
  <Paragraphs>153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Aharoni</vt:lpstr>
      <vt:lpstr>Arial</vt:lpstr>
      <vt:lpstr>Arial Black</vt:lpstr>
      <vt:lpstr>Verdana</vt:lpstr>
      <vt:lpstr>Wingdings</vt:lpstr>
      <vt:lpstr>Default Theme</vt:lpstr>
      <vt:lpstr>SMHI - Svart</vt:lpstr>
      <vt:lpstr>SMHI-PPT-vit</vt:lpstr>
      <vt:lpstr>1_SMHI - Svart</vt:lpstr>
      <vt:lpstr>Climate &amp; Water Projections – experiences from using ensemble methods in climate and water services </vt:lpstr>
      <vt:lpstr>What is a climate service?</vt:lpstr>
      <vt:lpstr>Current evolution of climate services</vt:lpstr>
      <vt:lpstr>Space and Data initiative in Europe</vt:lpstr>
      <vt:lpstr>Copernicus Climate Change Service (C3S)</vt:lpstr>
      <vt:lpstr>Data and proof-of-concepts for sectors</vt:lpstr>
      <vt:lpstr>User communities in the water sector</vt:lpstr>
      <vt:lpstr>Producers &amp; Users in Climate Services</vt:lpstr>
      <vt:lpstr>Components of climate services</vt:lpstr>
      <vt:lpstr>C3S: Co-design with user communities</vt:lpstr>
      <vt:lpstr>Data production chain in climate services</vt:lpstr>
      <vt:lpstr>Choices to be made in a climate service</vt:lpstr>
      <vt:lpstr>Two types of climate services</vt:lpstr>
      <vt:lpstr>Proofs-of-Concepts with temporary web sites</vt:lpstr>
      <vt:lpstr>The value of ensembles? (pros and cons)</vt:lpstr>
      <vt:lpstr>How to use the model ensemble? </vt:lpstr>
      <vt:lpstr>How to use the model ensemble? </vt:lpstr>
      <vt:lpstr>How to use the model ensemble? </vt:lpstr>
      <vt:lpstr>How to use the model ensemble? </vt:lpstr>
      <vt:lpstr>User guidance and feedback on (ensemble) choices</vt:lpstr>
      <vt:lpstr>Concluding remark from user experience</vt:lpstr>
      <vt:lpstr>Thank you for your attention!</vt:lpstr>
      <vt:lpstr>C3S_422_Lot1_SMHI: global service</vt:lpstr>
      <vt:lpstr>PowerPoint Presentation</vt:lpstr>
    </vt:vector>
  </TitlesOfParts>
  <Company>SMHI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&amp; Water Projections</dc:title>
  <dc:creator>Arheimer Berit</dc:creator>
  <cp:lastModifiedBy>Surendra Rauniyar</cp:lastModifiedBy>
  <cp:revision>57</cp:revision>
  <dcterms:created xsi:type="dcterms:W3CDTF">2018-10-27T08:17:25Z</dcterms:created>
  <dcterms:modified xsi:type="dcterms:W3CDTF">2018-11-29T06:21:30Z</dcterms:modified>
</cp:coreProperties>
</file>