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0" r:id="rId4"/>
    <p:sldId id="257" r:id="rId5"/>
    <p:sldId id="258" r:id="rId6"/>
    <p:sldId id="273" r:id="rId7"/>
    <p:sldId id="259" r:id="rId8"/>
    <p:sldId id="261" r:id="rId9"/>
    <p:sldId id="262" r:id="rId10"/>
    <p:sldId id="267" r:id="rId11"/>
    <p:sldId id="270" r:id="rId12"/>
    <p:sldId id="271" r:id="rId13"/>
    <p:sldId id="272" r:id="rId14"/>
    <p:sldId id="274" r:id="rId15"/>
    <p:sldId id="263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2" autoAdjust="0"/>
    <p:restoredTop sz="86417" autoAdjust="0"/>
  </p:normalViewPr>
  <p:slideViewPr>
    <p:cSldViewPr snapToGrid="0">
      <p:cViewPr varScale="1">
        <p:scale>
          <a:sx n="47" d="100"/>
          <a:sy n="47" d="100"/>
        </p:scale>
        <p:origin x="7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4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2F7F1-6E13-4B92-912A-65BA497969D2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E22DB-37E7-4FC0-B7B6-5BFF7B00FB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91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22DB-37E7-4FC0-B7B6-5BFF7B00FBB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74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30 equal bins, interquartile range in each bin</a:t>
            </a:r>
          </a:p>
          <a:p>
            <a:r>
              <a:rPr lang="en-AU" dirty="0"/>
              <a:t>Dots are the mean change in each grid cell for each GCM/RCM/HM 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22DB-37E7-4FC0-B7B6-5BFF7B00FBB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19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i="1" dirty="0"/>
              <a:t>Fig. 2 </a:t>
            </a:r>
            <a:r>
              <a:rPr lang="en-AU" i="1" dirty="0"/>
              <a:t>Comparison of HM sensitivity to warming plotted for different levels of warming (left and right column) and for different RCPs (middle column) for +2</a:t>
            </a:r>
            <a:r>
              <a:rPr lang="en-AU" dirty="0"/>
              <a:t>°</a:t>
            </a:r>
            <a:r>
              <a:rPr lang="en-AU" i="1" dirty="0"/>
              <a:t>C. The coloured lines are a linear fit (least squares) for each HM to the CM ensemble mean changes at each grid point. The points are the HM and CM ensemble mean changes in runoff.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22DB-37E7-4FC0-B7B6-5BFF7B00FBB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8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48EC-ECEB-401B-B38A-57D478DC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2A5CD-FEC7-4E94-ACD2-64ED3399C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B2C48-7944-4F5B-9965-E1B2C8F6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1C6D6-4BF7-4E31-9B5A-43386DD5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7F3A7-2882-4C3C-B34C-7EF0AB98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63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09AB-AEB9-42B5-9462-9E58B259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57632-EC9B-4DA0-99FA-B1A29EAFF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CA40-AB69-4DA5-8DE5-CF6B018A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CEC11-C13F-4817-815C-749609DB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F8B4F-A99E-4F3F-8B0F-B1BE5FCE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94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F28C4-0D0B-4BD9-A06D-07264855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74FD8-A318-449B-B6FC-42665E8C9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915CC-0643-485E-B2DA-35A78EDE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9A6DB-CA41-4171-AA5B-E0FF6C60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A316-7094-4D61-93BE-D4C0D6C8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01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4CCF-F430-471B-BFFB-BEE409DE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F1AFD-A8E6-4159-8505-5CAC4FE63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6A37F-6516-4051-A9A7-4CB1AD7D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D381-38A5-4E24-82BF-3C31BF40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75ADD-62D2-49A3-94F2-8150AD0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87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8BFD-7311-4EE5-B12B-77ACD3DF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65F87-0828-4DCE-9A0B-D392AF707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380A0-ACD8-497B-83B5-B56F00FC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F2E5B-57C8-41CA-A942-CE08BBF4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0CFB-71B5-4BB5-B840-F4B29EE9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70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CDAB-9556-4C62-A4C0-532D5B5D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94F5-4547-468C-8114-9A36B6BC7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068C0-5D46-45AA-9DE4-20A641A0A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B136F-B830-49D7-8AB0-953E8164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564F4-CA94-4C05-9422-2A854B84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EDA5D-87B8-47F8-8CB8-AA1AE5AA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3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73D6-FFE7-4F45-B6BF-0A74C8CC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6FFA-41DB-43BA-8F73-D0F8832C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3B622-7027-4278-97FD-A310AA598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50080-C453-4861-8DB9-A169B9686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D932A-947A-41BA-AC9E-AEA986308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E7E69-8959-41B1-9B1A-4D7D5EA3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12E80-B261-451E-A58F-3047016E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89BE58-D28E-4797-89D2-3E085432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3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0BC2-3FBD-45D7-8A86-6BE78CE0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008FA-49CD-4921-B80E-E49D532D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D4919-ABE4-43B5-B665-E48ABCA9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BB33C-4BA6-4DFB-9A63-C680CB6F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9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D0F9D-ED14-472D-8CD2-1E88FB60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E4C6B-0632-4079-8D6F-812D519A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67568-5350-416B-8697-8E77F8D0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45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1947-0642-4D26-A622-55701090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5127-35BC-4EF8-B18F-12BAFE30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490CB-F9B1-4CD9-A3AA-11C93301B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37FF4-B8C0-48F7-B22A-750EB537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878C8-29E8-4F5B-B66A-2F2AD90B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D4303-D02B-453A-8F58-E6C2025C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88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B2F9-7EE4-4CA7-98D8-9293D983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F3311-1A4A-4C96-A05D-411C7A174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03C05-1FC8-4B8A-825B-B75DB7003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B1EA3-E978-4364-86FB-34CA5770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08A1F-41CB-451F-B8D3-09F342E8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CE14C-0EE5-4D97-8CB1-3B067470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16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8B829-1758-4813-90AA-2E97BA07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F5D5-32BB-4CD5-BB12-94C02E430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E5DE-4908-4749-B3BF-15E7C262F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FCF7-F411-49AA-9919-2560DE5FE7B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492E-2C60-438F-93B3-4B073797E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A2FC-DF4E-4E82-A711-0772C7910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03CEB-4E6B-4B19-8061-52CDD4FE3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4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fabiusmaximus.com/2015/07/29/new-study-undercuts-ipcc-keynote-finding-87796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montse.quintasoft.net/exelearning/webquest_mon_classic/webquest_mon_classic/treball_cooperatiu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biusmaximus.com/2015/07/29/new-study-undercuts-ipcc-keynote-finding-87796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38857/water-droplet-by-mbala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BC8C0E-B34C-4865-B4C6-7F94EF01E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918638"/>
            <a:ext cx="7747198" cy="1655762"/>
          </a:xfrm>
        </p:spPr>
        <p:txBody>
          <a:bodyPr/>
          <a:lstStyle/>
          <a:p>
            <a:pPr algn="l"/>
            <a:r>
              <a:rPr lang="en-AU" dirty="0"/>
              <a:t>Using the EUROCORDEX ensemble to examine the impacts of 1.5, 2 and 3 °C global warming on European hydrology</a:t>
            </a:r>
          </a:p>
          <a:p>
            <a:pPr algn="l"/>
            <a:r>
              <a:rPr lang="en-AU" sz="1400" dirty="0"/>
              <a:t>Chantal Donnelly, </a:t>
            </a:r>
            <a:r>
              <a:rPr lang="en-AU" sz="1400" dirty="0" err="1"/>
              <a:t>Wouter</a:t>
            </a:r>
            <a:r>
              <a:rPr lang="en-AU" sz="1400" dirty="0"/>
              <a:t> </a:t>
            </a:r>
            <a:r>
              <a:rPr lang="en-AU" sz="1400" dirty="0" err="1"/>
              <a:t>Greuell</a:t>
            </a:r>
            <a:r>
              <a:rPr lang="en-AU" sz="1400" dirty="0"/>
              <a:t>, </a:t>
            </a:r>
            <a:r>
              <a:rPr lang="en-AU" sz="1400" dirty="0" err="1"/>
              <a:t>Jafet</a:t>
            </a:r>
            <a:r>
              <a:rPr lang="en-AU" sz="1400" dirty="0"/>
              <a:t> Andersson, Dieter Gerten, Giovanna </a:t>
            </a:r>
            <a:r>
              <a:rPr lang="en-AU" sz="1400" dirty="0" err="1"/>
              <a:t>Pisacane</a:t>
            </a:r>
            <a:r>
              <a:rPr lang="en-AU" sz="1400" dirty="0"/>
              <a:t>, Philippe </a:t>
            </a:r>
            <a:r>
              <a:rPr lang="en-AU" sz="1400" dirty="0" err="1"/>
              <a:t>Roudier</a:t>
            </a:r>
            <a:r>
              <a:rPr lang="en-AU" sz="1400" dirty="0"/>
              <a:t>, </a:t>
            </a:r>
            <a:r>
              <a:rPr lang="en-AU" sz="1400" dirty="0" err="1"/>
              <a:t>Fulco</a:t>
            </a:r>
            <a:r>
              <a:rPr lang="en-AU" sz="1400" dirty="0"/>
              <a:t> Ludwig and the teams at SMHI, WUR, PIC, ENEA and AFD.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D1A398B-F0FF-4BC1-A34E-5E72F4CF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816453" cy="16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ADD894F-9891-43EF-808E-38F71120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5" y="4653136"/>
            <a:ext cx="801163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3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4E83-CBB8-4237-B8CD-94A17E7F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74" y="155804"/>
            <a:ext cx="10515600" cy="1325563"/>
          </a:xfrm>
        </p:spPr>
        <p:txBody>
          <a:bodyPr/>
          <a:lstStyle/>
          <a:p>
            <a:r>
              <a:rPr lang="en-AU" dirty="0"/>
              <a:t>Results - Runoff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9F6D1-2EC1-4BE6-B43C-B99B4DF37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55" y="1059647"/>
            <a:ext cx="3600000" cy="36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A8D0A-72F0-40E1-BF3C-EE2777380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40" y="1059647"/>
            <a:ext cx="3600000" cy="36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E7B252-B3AC-4B2B-A28D-C075E092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5" y="1059647"/>
            <a:ext cx="3600000" cy="36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A7760-6DDB-4E49-B6DA-B38D4DC26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55" y="4736315"/>
            <a:ext cx="106394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1456" y="203124"/>
            <a:ext cx="7634287" cy="817563"/>
          </a:xfrm>
        </p:spPr>
        <p:txBody>
          <a:bodyPr/>
          <a:lstStyle/>
          <a:p>
            <a:r>
              <a:rPr lang="sv-SE" dirty="0"/>
              <a:t>Key results for Europe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D5DF0-2651-46E1-9AD3-7DC3ED30AEB4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766098"/>
            <a:ext cx="6389085" cy="444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456" y="96211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Robust increases in total annual P in most of central, western and northern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Negligible or uncertain changes in P in central western and southern Europe and UK, even at the 3°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decreases in P projected around the Iberian coast becoming larger and more widespread with increasing warming.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5932" y="2710395"/>
            <a:ext cx="622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/>
              <a:t>Robust increases in R only smaller regions</a:t>
            </a:r>
            <a:r>
              <a:rPr lang="en-GB" dirty="0"/>
              <a:t>, parts of Sweden and Norway, north-eastern Europe, Austria, the northwest Balkans and Hungary (varying between warming levels)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Negligible changes in R: large parts of France, UK, Spain, Greece and the Balkans = uncertain because individual models can give large positive or negative changes. Runoff changes in these regions should therefore be considered uncertain.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/>
              <a:t>Clear difference </a:t>
            </a:r>
            <a:r>
              <a:rPr lang="en-GB" dirty="0"/>
              <a:t>between the changes to runoff in the 1.5 °C and 3°C scenarios, particularly with </a:t>
            </a:r>
            <a:r>
              <a:rPr lang="en-GB" u="sng" dirty="0"/>
              <a:t>more widespread and intense decreases in runoff </a:t>
            </a:r>
            <a:r>
              <a:rPr lang="en-GB" dirty="0"/>
              <a:t>seen in the already water stressed regions of southern Europe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3563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Interesting</a:t>
            </a:r>
            <a:r>
              <a:rPr lang="sv-SE" dirty="0"/>
              <a:t> </a:t>
            </a:r>
            <a:r>
              <a:rPr lang="sv-SE" dirty="0" err="1"/>
              <a:t>Discussion</a:t>
            </a:r>
            <a:r>
              <a:rPr lang="sv-SE" dirty="0"/>
              <a:t> Points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0024" y="1345688"/>
            <a:ext cx="11071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The method used to define warming levels is ok, until better data becomes available.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/>
              <a:t> Yes, there were differences between 2C impacts calculated using lower and high RCPs, but these differences were less than the differences between 1.5  and 2 C and between 2 and 3 C. </a:t>
            </a:r>
          </a:p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The higher 2C RCP had stronger impacts – Why?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/>
              <a:t>Possibly due to inertia effect of ocean - longer to heat up in the lower emissions ensemble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/>
              <a:t>Temperature difference between ocean and land would be higher for RCP8.5, possibly causing stronger impacts?</a:t>
            </a:r>
          </a:p>
        </p:txBody>
      </p:sp>
      <p:pic>
        <p:nvPicPr>
          <p:cNvPr id="1026" name="Picture 2" descr="C:\Users\a001559\AppData\Local\Microsoft\Windows\Temporary Internet Files\Content.IE5\MGFUJIV0\Thermometer_-_by_D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59" y="4792786"/>
            <a:ext cx="3286424" cy="24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7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858" y="1484785"/>
            <a:ext cx="109823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There is a considerable difference between the impacts on runoff at 1.5 and 2.0 degrees  indicating </a:t>
            </a:r>
            <a:r>
              <a:rPr lang="en-GB" sz="2400" i="1" dirty="0"/>
              <a:t>even a small increase in global warming has an impact of the European water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Impacts are more widespread and intense at 3 C compared to 2 or 1.5C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Worst decreases in runoff are for 3C in southern Europe – </a:t>
            </a:r>
            <a:r>
              <a:rPr lang="sv-SE" sz="2400" u="sng" dirty="0"/>
              <a:t>water supply risks</a:t>
            </a:r>
            <a:endParaRPr lang="en-GB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See both positive and negative impacts: e.g. Increases in northern runoff – hydropower gains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Final Key Messages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8E611C-99CF-4506-B463-0B80CF27D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00" y="4808772"/>
            <a:ext cx="1001254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99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52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B797-E526-4CF4-8340-36531F8A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Hydrological Model Uncertainty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34F1-69F1-4833-A159-573332F28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02" y="2450560"/>
            <a:ext cx="3600000" cy="36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74321B-AD89-4FD2-A1AB-E80EB1366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33" y="2450560"/>
            <a:ext cx="3600000" cy="36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5EFA2-3AAC-4EDE-8D95-08B41ECE3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1" y="245056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9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8276-9FBC-41EF-95D6-48B67E5F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3" y="-286669"/>
            <a:ext cx="10515600" cy="1325563"/>
          </a:xfrm>
        </p:spPr>
        <p:txBody>
          <a:bodyPr/>
          <a:lstStyle/>
          <a:p>
            <a:r>
              <a:rPr lang="en-AU" dirty="0"/>
              <a:t>Results – Low and High flows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651B9F-E170-4353-ABB6-B873C913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41" y="3598257"/>
            <a:ext cx="3060000" cy="30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421BE6-EE76-4281-9A8F-05540097E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93" y="3638874"/>
            <a:ext cx="3060000" cy="30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A7CB7A-2E29-427C-83A7-5C305B78A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93" y="3638874"/>
            <a:ext cx="3060000" cy="306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6D9A33-4D3B-4FEA-8165-CB3484412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41" y="578874"/>
            <a:ext cx="3060000" cy="306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B0BB2A-7D42-425A-8A75-91DE5E112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93" y="578874"/>
            <a:ext cx="3060000" cy="30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2FCBA9-EF48-4690-8757-BD3C5024E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93" y="578874"/>
            <a:ext cx="3060000" cy="306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035499-A849-4698-BED7-1797FD835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608" y="4009895"/>
            <a:ext cx="10506075" cy="2457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8EF132-4548-4846-B571-87BA06144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40" y="1007807"/>
            <a:ext cx="10572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001559\AppData\Local\Microsoft\Windows\Temporary Internet Files\Content.IE5\5LGI6XQA\global_warming_by_rafdomingos[1].jpg">
            <a:extLst>
              <a:ext uri="{FF2B5EF4-FFF2-40B4-BE49-F238E27FC236}">
                <a16:creationId xmlns:a16="http://schemas.microsoft.com/office/drawing/2014/main" id="{1D6DB5BD-2AD8-4936-AA0E-209D5268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01" y="3977771"/>
            <a:ext cx="3170299" cy="25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Research </a:t>
            </a:r>
            <a:r>
              <a:rPr lang="sv-SE" dirty="0" err="1"/>
              <a:t>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40695" y="2837835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endParaRPr lang="en-GB" dirty="0"/>
          </a:p>
          <a:p>
            <a:pPr marL="342900" indent="-342900">
              <a:buAutoNum type="arabicParenBoth"/>
            </a:pPr>
            <a:r>
              <a:rPr lang="en-GB" dirty="0"/>
              <a:t>What are the impacts of a +1.5, +2 and +3°C increase in GMT and the associated changes in precipitation and other climate variables on freshwater flows in Europe?</a:t>
            </a:r>
          </a:p>
          <a:p>
            <a:pPr marL="342900" indent="-342900">
              <a:buAutoNum type="arabicParenBoth"/>
            </a:pPr>
            <a:endParaRPr lang="en-GB" dirty="0"/>
          </a:p>
          <a:p>
            <a:pPr marL="342900" indent="-342900">
              <a:buFontTx/>
              <a:buAutoNum type="arabicParenBoth"/>
            </a:pPr>
            <a:r>
              <a:rPr lang="en-GB" dirty="0"/>
              <a:t>Can we distinguish the differences in the impacts of climate change on water at +1.5, +2 and +3°C increase in GMT? </a:t>
            </a:r>
            <a:r>
              <a:rPr lang="en-GB" i="1" dirty="0"/>
              <a:t>Is our science good enough yet?</a:t>
            </a:r>
          </a:p>
          <a:p>
            <a:pPr marL="342900" indent="-342900">
              <a:buAutoNum type="arabicParenBoth"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DD542-3166-4DA2-89CD-85704D8AF50B}"/>
              </a:ext>
            </a:extLst>
          </p:cNvPr>
          <p:cNvSpPr txBox="1"/>
          <p:nvPr/>
        </p:nvSpPr>
        <p:spPr>
          <a:xfrm>
            <a:off x="838200" y="1690688"/>
            <a:ext cx="106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UNFCC 2015 (COP Paris) "….</a:t>
            </a:r>
            <a:r>
              <a:rPr lang="en-AU" i="1" dirty="0"/>
              <a:t>hold the increase in the global mean temperature (GMT) to well below 2°C above pre-industrial levels and to pursue efforts to limit the temperature increase to 1.5°C</a:t>
            </a:r>
            <a:r>
              <a:rPr lang="en-AU" dirty="0"/>
              <a:t>……” </a:t>
            </a:r>
          </a:p>
        </p:txBody>
      </p:sp>
    </p:spTree>
    <p:extLst>
      <p:ext uri="{BB962C8B-B14F-4D97-AF65-F5344CB8AC3E}">
        <p14:creationId xmlns:p14="http://schemas.microsoft.com/office/powerpoint/2010/main" val="15086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FD9DDE1-0DB9-4DEC-A50E-21371BDC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1829" y="1867015"/>
            <a:ext cx="1283976" cy="1419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29A1C-8264-461A-ABEB-8D950400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18" y="159156"/>
            <a:ext cx="10515600" cy="1325563"/>
          </a:xfrm>
        </p:spPr>
        <p:txBody>
          <a:bodyPr/>
          <a:lstStyle/>
          <a:p>
            <a:r>
              <a:rPr lang="en-AU" dirty="0"/>
              <a:t>Hydrological Climate Impact Modelling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CCED9E-B4B2-41C5-AD4C-F0E5330C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0" y="2030529"/>
            <a:ext cx="1087397" cy="105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8FC7099-DB3E-4594-B3FC-F59D9C50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34" y="2041012"/>
            <a:ext cx="949085" cy="10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9606AE1-0C4C-4275-B54C-DF65173B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71" y="2222659"/>
            <a:ext cx="830378" cy="863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592F338-305E-4354-9DE3-877E1340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81" y="2214869"/>
            <a:ext cx="884781" cy="87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11">
            <a:extLst>
              <a:ext uri="{FF2B5EF4-FFF2-40B4-BE49-F238E27FC236}">
                <a16:creationId xmlns:a16="http://schemas.microsoft.com/office/drawing/2014/main" id="{94B1CEB0-0661-4A46-9B42-45211FFF15A4}"/>
              </a:ext>
            </a:extLst>
          </p:cNvPr>
          <p:cNvSpPr/>
          <p:nvPr/>
        </p:nvSpPr>
        <p:spPr>
          <a:xfrm rot="16200000">
            <a:off x="2080411" y="2507038"/>
            <a:ext cx="159116" cy="391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12">
            <a:extLst>
              <a:ext uri="{FF2B5EF4-FFF2-40B4-BE49-F238E27FC236}">
                <a16:creationId xmlns:a16="http://schemas.microsoft.com/office/drawing/2014/main" id="{40C40629-B92C-424B-8965-C17D9DDBCC16}"/>
              </a:ext>
            </a:extLst>
          </p:cNvPr>
          <p:cNvSpPr/>
          <p:nvPr/>
        </p:nvSpPr>
        <p:spPr>
          <a:xfrm rot="16200000">
            <a:off x="3783181" y="2507038"/>
            <a:ext cx="159116" cy="391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3">
            <a:extLst>
              <a:ext uri="{FF2B5EF4-FFF2-40B4-BE49-F238E27FC236}">
                <a16:creationId xmlns:a16="http://schemas.microsoft.com/office/drawing/2014/main" id="{BFF91AB8-03C2-4B10-B148-1205DF02D6B2}"/>
              </a:ext>
            </a:extLst>
          </p:cNvPr>
          <p:cNvSpPr/>
          <p:nvPr/>
        </p:nvSpPr>
        <p:spPr>
          <a:xfrm rot="16200000">
            <a:off x="5948843" y="2507514"/>
            <a:ext cx="159116" cy="391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04F93-C2F0-40C2-BF18-B1D70184BF74}"/>
              </a:ext>
            </a:extLst>
          </p:cNvPr>
          <p:cNvSpPr txBox="1"/>
          <p:nvPr/>
        </p:nvSpPr>
        <p:spPr>
          <a:xfrm>
            <a:off x="2056036" y="3286759"/>
            <a:ext cx="1296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latin typeface="Aharoni" panose="02010803020104030203" pitchFamily="2" charset="-79"/>
                <a:cs typeface="Aharoni" panose="02010803020104030203" pitchFamily="2" charset="-79"/>
              </a:rPr>
              <a:t>General </a:t>
            </a:r>
            <a:r>
              <a:rPr lang="sv-SE" sz="1400" dirty="0" err="1">
                <a:latin typeface="Aharoni" panose="02010803020104030203" pitchFamily="2" charset="-79"/>
                <a:cs typeface="Aharoni" panose="02010803020104030203" pitchFamily="2" charset="-79"/>
              </a:rPr>
              <a:t>Circulation</a:t>
            </a:r>
            <a:r>
              <a:rPr lang="sv-SE" sz="1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v-SE" sz="1400" dirty="0" err="1">
                <a:latin typeface="Aharoni" panose="02010803020104030203" pitchFamily="2" charset="-79"/>
                <a:cs typeface="Aharoni" panose="02010803020104030203" pitchFamily="2" charset="-79"/>
              </a:rPr>
              <a:t>Models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D0C84F-4197-4881-9402-5AF42A0DF9E5}"/>
              </a:ext>
            </a:extLst>
          </p:cNvPr>
          <p:cNvSpPr txBox="1"/>
          <p:nvPr/>
        </p:nvSpPr>
        <p:spPr>
          <a:xfrm>
            <a:off x="3966731" y="3224393"/>
            <a:ext cx="1386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latin typeface="Aharoni" panose="02010803020104030203" pitchFamily="2" charset="-79"/>
                <a:cs typeface="Aharoni" panose="02010803020104030203" pitchFamily="2" charset="-79"/>
              </a:rPr>
              <a:t>Regional </a:t>
            </a:r>
            <a:r>
              <a:rPr lang="sv-SE" sz="1400" dirty="0" err="1">
                <a:latin typeface="Aharoni" panose="02010803020104030203" pitchFamily="2" charset="-79"/>
                <a:cs typeface="Aharoni" panose="02010803020104030203" pitchFamily="2" charset="-79"/>
              </a:rPr>
              <a:t>Climate</a:t>
            </a:r>
            <a:r>
              <a:rPr lang="sv-SE" sz="1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v-SE" sz="1400" dirty="0" err="1">
                <a:latin typeface="Aharoni" panose="02010803020104030203" pitchFamily="2" charset="-79"/>
                <a:cs typeface="Aharoni" panose="02010803020104030203" pitchFamily="2" charset="-79"/>
              </a:rPr>
              <a:t>Models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F3CAF6-9AC5-4BF1-B268-3BEF59B426C0}"/>
              </a:ext>
            </a:extLst>
          </p:cNvPr>
          <p:cNvSpPr txBox="1"/>
          <p:nvPr/>
        </p:nvSpPr>
        <p:spPr>
          <a:xfrm>
            <a:off x="8611382" y="3286759"/>
            <a:ext cx="103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err="1">
                <a:latin typeface="Aharoni" panose="02010803020104030203" pitchFamily="2" charset="-79"/>
                <a:cs typeface="Aharoni" panose="02010803020104030203" pitchFamily="2" charset="-79"/>
              </a:rPr>
              <a:t>Impact</a:t>
            </a:r>
            <a:r>
              <a:rPr lang="sv-SE" sz="1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v-SE" sz="1400" dirty="0" err="1">
                <a:latin typeface="Aharoni" panose="02010803020104030203" pitchFamily="2" charset="-79"/>
                <a:cs typeface="Aharoni" panose="02010803020104030203" pitchFamily="2" charset="-79"/>
              </a:rPr>
              <a:t>Models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4501E-C38E-4784-BAF0-2F556D2FA444}"/>
              </a:ext>
            </a:extLst>
          </p:cNvPr>
          <p:cNvSpPr txBox="1"/>
          <p:nvPr/>
        </p:nvSpPr>
        <p:spPr>
          <a:xfrm>
            <a:off x="6392902" y="3179037"/>
            <a:ext cx="1179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latin typeface="Aharoni" panose="02010803020104030203" pitchFamily="2" charset="-79"/>
                <a:cs typeface="Aharoni" panose="02010803020104030203" pitchFamily="2" charset="-79"/>
              </a:rPr>
              <a:t>Bias-</a:t>
            </a:r>
            <a:r>
              <a:rPr lang="sv-SE" sz="1400" dirty="0" err="1">
                <a:latin typeface="Aharoni" panose="02010803020104030203" pitchFamily="2" charset="-79"/>
                <a:cs typeface="Aharoni" panose="02010803020104030203" pitchFamily="2" charset="-79"/>
              </a:rPr>
              <a:t>Correction</a:t>
            </a:r>
            <a:r>
              <a:rPr lang="sv-SE" sz="1400" dirty="0"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sv-SE" sz="1400" dirty="0" err="1">
                <a:latin typeface="Aharoni" panose="02010803020104030203" pitchFamily="2" charset="-79"/>
                <a:cs typeface="Aharoni" panose="02010803020104030203" pitchFamily="2" charset="-79"/>
              </a:rPr>
              <a:t>Scaling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Right Arrow 25">
            <a:extLst>
              <a:ext uri="{FF2B5EF4-FFF2-40B4-BE49-F238E27FC236}">
                <a16:creationId xmlns:a16="http://schemas.microsoft.com/office/drawing/2014/main" id="{87EC9A20-F4A4-4569-AB96-4255C675B602}"/>
              </a:ext>
            </a:extLst>
          </p:cNvPr>
          <p:cNvSpPr/>
          <p:nvPr/>
        </p:nvSpPr>
        <p:spPr>
          <a:xfrm>
            <a:off x="7871308" y="2653356"/>
            <a:ext cx="314065" cy="184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84C6A-8CB2-4787-9E15-11F3321911DC}"/>
              </a:ext>
            </a:extLst>
          </p:cNvPr>
          <p:cNvSpPr txBox="1"/>
          <p:nvPr/>
        </p:nvSpPr>
        <p:spPr>
          <a:xfrm>
            <a:off x="854621" y="2053382"/>
            <a:ext cx="94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RCP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C56AE9-0979-4C9F-82B4-56C51F09B1A4}"/>
              </a:ext>
            </a:extLst>
          </p:cNvPr>
          <p:cNvSpPr txBox="1"/>
          <p:nvPr/>
        </p:nvSpPr>
        <p:spPr>
          <a:xfrm>
            <a:off x="468844" y="3244638"/>
            <a:ext cx="1589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Representative Concentration Pathways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B34A6A-A72C-4D94-9E69-D622D49E5021}"/>
              </a:ext>
            </a:extLst>
          </p:cNvPr>
          <p:cNvSpPr txBox="1"/>
          <p:nvPr/>
        </p:nvSpPr>
        <p:spPr>
          <a:xfrm>
            <a:off x="4312117" y="4101189"/>
            <a:ext cx="138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Aharoni" panose="02010803020104030203" pitchFamily="2" charset="-79"/>
                <a:cs typeface="Aharoni" panose="02010803020104030203" pitchFamily="2" charset="-79"/>
              </a:rPr>
              <a:t>Or statistical downscaling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171B2-A29F-4983-B221-8BE1821AECBB}"/>
              </a:ext>
            </a:extLst>
          </p:cNvPr>
          <p:cNvSpPr txBox="1"/>
          <p:nvPr/>
        </p:nvSpPr>
        <p:spPr>
          <a:xfrm>
            <a:off x="8829756" y="4840998"/>
            <a:ext cx="1861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Landuse</a:t>
            </a:r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management changes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57F663D-6751-43C9-9B38-2319D90445E6}"/>
              </a:ext>
            </a:extLst>
          </p:cNvPr>
          <p:cNvSpPr/>
          <p:nvPr/>
        </p:nvSpPr>
        <p:spPr>
          <a:xfrm>
            <a:off x="1069800" y="3999124"/>
            <a:ext cx="7436385" cy="1079653"/>
          </a:xfrm>
          <a:custGeom>
            <a:avLst/>
            <a:gdLst>
              <a:gd name="connsiteX0" fmla="*/ 11017 w 7436385"/>
              <a:gd name="connsiteY0" fmla="*/ 0 h 1079653"/>
              <a:gd name="connsiteX1" fmla="*/ 0 w 7436385"/>
              <a:gd name="connsiteY1" fmla="*/ 1079653 h 1079653"/>
              <a:gd name="connsiteX2" fmla="*/ 7436385 w 7436385"/>
              <a:gd name="connsiteY2" fmla="*/ 1046602 h 107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6385" h="1079653">
                <a:moveTo>
                  <a:pt x="11017" y="0"/>
                </a:moveTo>
                <a:lnTo>
                  <a:pt x="0" y="1079653"/>
                </a:lnTo>
                <a:lnTo>
                  <a:pt x="7436385" y="1046602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1F4604-F5B2-4A5D-B093-127DF77C6156}"/>
              </a:ext>
            </a:extLst>
          </p:cNvPr>
          <p:cNvCxnSpPr/>
          <p:nvPr/>
        </p:nvCxnSpPr>
        <p:spPr>
          <a:xfrm>
            <a:off x="2953518" y="4076525"/>
            <a:ext cx="0" cy="957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B511A9C-F052-40AC-B1FA-C4E657945915}"/>
              </a:ext>
            </a:extLst>
          </p:cNvPr>
          <p:cNvCxnSpPr/>
          <p:nvPr/>
        </p:nvCxnSpPr>
        <p:spPr>
          <a:xfrm flipV="1">
            <a:off x="9251271" y="3917701"/>
            <a:ext cx="0" cy="923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25">
            <a:extLst>
              <a:ext uri="{FF2B5EF4-FFF2-40B4-BE49-F238E27FC236}">
                <a16:creationId xmlns:a16="http://schemas.microsoft.com/office/drawing/2014/main" id="{17466280-E8BF-44AB-A5DC-41B963D8A473}"/>
              </a:ext>
            </a:extLst>
          </p:cNvPr>
          <p:cNvSpPr/>
          <p:nvPr/>
        </p:nvSpPr>
        <p:spPr>
          <a:xfrm>
            <a:off x="9968731" y="2634162"/>
            <a:ext cx="314065" cy="184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BA52E1-5187-4FA9-8298-15175F13C63C}"/>
              </a:ext>
            </a:extLst>
          </p:cNvPr>
          <p:cNvSpPr txBox="1"/>
          <p:nvPr/>
        </p:nvSpPr>
        <p:spPr>
          <a:xfrm>
            <a:off x="10493606" y="3244638"/>
            <a:ext cx="1179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Aharoni" panose="02010803020104030203" pitchFamily="2" charset="-79"/>
                <a:cs typeface="Aharoni" panose="02010803020104030203" pitchFamily="2" charset="-79"/>
              </a:rPr>
              <a:t>Water Indicators for Customers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C804FD9-BB6B-4947-A102-F484FFFA0F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93606" y="2409484"/>
            <a:ext cx="1035103" cy="776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5C525A-53AA-4A2B-8DCE-70F7A7EC4D3E}"/>
              </a:ext>
            </a:extLst>
          </p:cNvPr>
          <p:cNvSpPr txBox="1"/>
          <p:nvPr/>
        </p:nvSpPr>
        <p:spPr>
          <a:xfrm>
            <a:off x="2534418" y="553985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CMIP5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B91DE4-D79A-470C-B117-0E1B3134DD34}"/>
              </a:ext>
            </a:extLst>
          </p:cNvPr>
          <p:cNvSpPr txBox="1"/>
          <p:nvPr/>
        </p:nvSpPr>
        <p:spPr>
          <a:xfrm>
            <a:off x="4312117" y="5539859"/>
            <a:ext cx="152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EuroCordex</a:t>
            </a:r>
            <a:endParaRPr lang="en-A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F2D058-21C4-4969-8D08-9376F69EBD39}"/>
              </a:ext>
            </a:extLst>
          </p:cNvPr>
          <p:cNvSpPr txBox="1"/>
          <p:nvPr/>
        </p:nvSpPr>
        <p:spPr>
          <a:xfrm>
            <a:off x="8611382" y="5608328"/>
            <a:ext cx="124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IMPACT2C</a:t>
            </a:r>
          </a:p>
        </p:txBody>
      </p:sp>
    </p:spTree>
    <p:extLst>
      <p:ext uri="{BB962C8B-B14F-4D97-AF65-F5344CB8AC3E}">
        <p14:creationId xmlns:p14="http://schemas.microsoft.com/office/powerpoint/2010/main" val="55914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90F5D1-33A7-4682-9F20-5031BA0CA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096" y="4730370"/>
            <a:ext cx="5157457" cy="2018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BA94F-BBB0-4BD5-A259-32DF9D53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EURO-CORDEX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62B93-558A-47E7-A9C5-780A6E1FB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684" y="1725167"/>
            <a:ext cx="8077363" cy="4351338"/>
          </a:xfrm>
        </p:spPr>
        <p:txBody>
          <a:bodyPr>
            <a:normAutofit/>
          </a:bodyPr>
          <a:lstStyle/>
          <a:p>
            <a:r>
              <a:rPr lang="en-AU" sz="2400" dirty="0"/>
              <a:t>Coordinated Regional Downscaling Experiment (CORDEX)</a:t>
            </a:r>
          </a:p>
          <a:p>
            <a:r>
              <a:rPr lang="en-AU" sz="2400" dirty="0"/>
              <a:t>Internationally coordinated framework to produce improved regional CC projections for all land regions worldwide</a:t>
            </a:r>
          </a:p>
          <a:p>
            <a:r>
              <a:rPr lang="en-AU" sz="2400" dirty="0"/>
              <a:t>32 European institutions contributing (2018)</a:t>
            </a:r>
          </a:p>
          <a:p>
            <a:r>
              <a:rPr lang="en-AU" sz="2400" dirty="0"/>
              <a:t>0.44</a:t>
            </a:r>
            <a:r>
              <a:rPr lang="en-AU" sz="2400" baseline="30000" dirty="0"/>
              <a:t>o</a:t>
            </a:r>
            <a:r>
              <a:rPr lang="en-AU" sz="2400" dirty="0"/>
              <a:t> runs: 88 runs finished/published 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** Uncertainty from the regional downscaling is significant and for some variables/locations is as significant as GCM uncertainty (e.g. </a:t>
            </a:r>
            <a:r>
              <a:rPr lang="en-AU" sz="2400" dirty="0" err="1"/>
              <a:t>Kjellstrom</a:t>
            </a:r>
            <a:r>
              <a:rPr lang="en-AU" sz="2400" dirty="0"/>
              <a:t> et al 2013)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1913CD-9D9E-46B3-9D07-3488817ABA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967730" y="365125"/>
            <a:ext cx="2720085" cy="27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1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1250-D459-4ADA-B89B-8976EB1B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24" y="111737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/>
              <a:t>How do we quantify a 1.5, 2 or 3 C climate?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98655-E164-454B-B353-DC3D4278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428" y="1649508"/>
            <a:ext cx="5593646" cy="4691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02A12-C35A-4C9C-B581-C067A8229F41}"/>
              </a:ext>
            </a:extLst>
          </p:cNvPr>
          <p:cNvSpPr txBox="1"/>
          <p:nvPr/>
        </p:nvSpPr>
        <p:spPr>
          <a:xfrm>
            <a:off x="6775373" y="6552720"/>
            <a:ext cx="541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err="1"/>
              <a:t>Vautard</a:t>
            </a:r>
            <a:r>
              <a:rPr lang="en-AU" dirty="0"/>
              <a:t> et al. 2014, Env Res. Lett. 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762AF-066E-4A0B-8FC2-5075B02592DA}"/>
              </a:ext>
            </a:extLst>
          </p:cNvPr>
          <p:cNvSpPr txBox="1"/>
          <p:nvPr/>
        </p:nvSpPr>
        <p:spPr>
          <a:xfrm>
            <a:off x="331424" y="1437300"/>
            <a:ext cx="67303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Looking for + 1.5/2/3 C from pre-industrial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Very few climate models have been run to stabilise at +1.5 C, 2 C, 3C, insufficient ensembles.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Large CMIP5 and Euro-</a:t>
            </a:r>
            <a:r>
              <a:rPr lang="en-AU" sz="2000" dirty="0" err="1"/>
              <a:t>Cordex</a:t>
            </a:r>
            <a:r>
              <a:rPr lang="en-AU" sz="2000" dirty="0"/>
              <a:t> ensembles </a:t>
            </a:r>
          </a:p>
          <a:p>
            <a:r>
              <a:rPr lang="en-AU" sz="2000" dirty="0"/>
              <a:t>-&gt; Define a 30 year period centred around the year the GCM reaches the warming threshold</a:t>
            </a:r>
          </a:p>
          <a:p>
            <a:endParaRPr lang="en-AU" sz="2000" dirty="0"/>
          </a:p>
          <a:p>
            <a:r>
              <a:rPr lang="en-AU" sz="2000" i="1" dirty="0"/>
              <a:t>i.e. scenarios that pass the target warming level are used as snapshots in time representing these levels of warming.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4147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we have available to do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026" y="2490675"/>
            <a:ext cx="7751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RCPs 2.6, 4.5 and 8.5,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Subset of 11 GCM/RCM combinations chosen using cluster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5 GCMs, 4 RCMs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Bias-correction (quantile mapping)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5 European/Global hydrological models (VIC, EHYPE, LISFLOOD, LPJML, WBM)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9DDE1-0DB9-4DEC-A50E-21371BDC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4361048"/>
            <a:ext cx="1283976" cy="141974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CCCED9E-B4B2-41C5-AD4C-F0E5330C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91" y="4524562"/>
            <a:ext cx="1087397" cy="105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8FC7099-DB3E-4594-B3FC-F59D9C50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05" y="4535045"/>
            <a:ext cx="949085" cy="10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9606AE1-0C4C-4275-B54C-DF65173B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442" y="4716692"/>
            <a:ext cx="830378" cy="863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592F338-305E-4354-9DE3-877E1340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252" y="4708902"/>
            <a:ext cx="884781" cy="87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11">
            <a:extLst>
              <a:ext uri="{FF2B5EF4-FFF2-40B4-BE49-F238E27FC236}">
                <a16:creationId xmlns:a16="http://schemas.microsoft.com/office/drawing/2014/main" id="{94B1CEB0-0661-4A46-9B42-45211FFF15A4}"/>
              </a:ext>
            </a:extLst>
          </p:cNvPr>
          <p:cNvSpPr/>
          <p:nvPr/>
        </p:nvSpPr>
        <p:spPr>
          <a:xfrm rot="16200000">
            <a:off x="2516782" y="5001071"/>
            <a:ext cx="159116" cy="391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2">
            <a:extLst>
              <a:ext uri="{FF2B5EF4-FFF2-40B4-BE49-F238E27FC236}">
                <a16:creationId xmlns:a16="http://schemas.microsoft.com/office/drawing/2014/main" id="{40C40629-B92C-424B-8965-C17D9DDBCC16}"/>
              </a:ext>
            </a:extLst>
          </p:cNvPr>
          <p:cNvSpPr/>
          <p:nvPr/>
        </p:nvSpPr>
        <p:spPr>
          <a:xfrm rot="16200000">
            <a:off x="4219552" y="5001071"/>
            <a:ext cx="159116" cy="391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3">
            <a:extLst>
              <a:ext uri="{FF2B5EF4-FFF2-40B4-BE49-F238E27FC236}">
                <a16:creationId xmlns:a16="http://schemas.microsoft.com/office/drawing/2014/main" id="{BFF91AB8-03C2-4B10-B148-1205DF02D6B2}"/>
              </a:ext>
            </a:extLst>
          </p:cNvPr>
          <p:cNvSpPr/>
          <p:nvPr/>
        </p:nvSpPr>
        <p:spPr>
          <a:xfrm rot="16200000">
            <a:off x="6385214" y="5001547"/>
            <a:ext cx="159116" cy="391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25">
            <a:extLst>
              <a:ext uri="{FF2B5EF4-FFF2-40B4-BE49-F238E27FC236}">
                <a16:creationId xmlns:a16="http://schemas.microsoft.com/office/drawing/2014/main" id="{87EC9A20-F4A4-4569-AB96-4255C675B602}"/>
              </a:ext>
            </a:extLst>
          </p:cNvPr>
          <p:cNvSpPr/>
          <p:nvPr/>
        </p:nvSpPr>
        <p:spPr>
          <a:xfrm>
            <a:off x="8307679" y="5147389"/>
            <a:ext cx="314065" cy="184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3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9" y="3925512"/>
            <a:ext cx="6124575" cy="23526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AB63BFD-5992-4EA3-AB09-3FAF871718D2}"/>
              </a:ext>
            </a:extLst>
          </p:cNvPr>
          <p:cNvSpPr txBox="1">
            <a:spLocks/>
          </p:cNvSpPr>
          <p:nvPr/>
        </p:nvSpPr>
        <p:spPr>
          <a:xfrm>
            <a:off x="331424" y="1117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/>
              <a:t>How do we quantify a 1.5, 2 or 3 C climate?</a:t>
            </a:r>
            <a:endParaRPr lang="en-AU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8400B7-921F-44EA-AAA7-7FA765FDB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94646"/>
              </p:ext>
            </p:extLst>
          </p:nvPr>
        </p:nvGraphicFramePr>
        <p:xfrm>
          <a:off x="6975416" y="3040655"/>
          <a:ext cx="4933816" cy="3583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211">
                  <a:extLst>
                    <a:ext uri="{9D8B030D-6E8A-4147-A177-3AD203B41FA5}">
                      <a16:colId xmlns:a16="http://schemas.microsoft.com/office/drawing/2014/main" val="3597798269"/>
                    </a:ext>
                  </a:extLst>
                </a:gridCol>
                <a:gridCol w="920479">
                  <a:extLst>
                    <a:ext uri="{9D8B030D-6E8A-4147-A177-3AD203B41FA5}">
                      <a16:colId xmlns:a16="http://schemas.microsoft.com/office/drawing/2014/main" val="3753080445"/>
                    </a:ext>
                  </a:extLst>
                </a:gridCol>
                <a:gridCol w="1094874">
                  <a:extLst>
                    <a:ext uri="{9D8B030D-6E8A-4147-A177-3AD203B41FA5}">
                      <a16:colId xmlns:a16="http://schemas.microsoft.com/office/drawing/2014/main" val="1113524625"/>
                    </a:ext>
                  </a:extLst>
                </a:gridCol>
                <a:gridCol w="854242">
                  <a:extLst>
                    <a:ext uri="{9D8B030D-6E8A-4147-A177-3AD203B41FA5}">
                      <a16:colId xmlns:a16="http://schemas.microsoft.com/office/drawing/2014/main" val="3477796619"/>
                    </a:ext>
                  </a:extLst>
                </a:gridCol>
                <a:gridCol w="757989">
                  <a:extLst>
                    <a:ext uri="{9D8B030D-6E8A-4147-A177-3AD203B41FA5}">
                      <a16:colId xmlns:a16="http://schemas.microsoft.com/office/drawing/2014/main" val="717673129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3084117518"/>
                    </a:ext>
                  </a:extLst>
                </a:gridCol>
              </a:tblGrid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RCP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Driving GCM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RCM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+1.5°C period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+2°C period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+3°C period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186995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2.6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MPI-ESM-LR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CSC-Remo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2035-2064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2071-2100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na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92085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2.6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EC-EARTH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SMHI-RCA4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2028-2057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2071-2100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na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0420311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4.5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MPI-ESM-LR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CSC-Remo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2020-2049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2050-2079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 dirty="0" err="1">
                          <a:effectLst/>
                        </a:rPr>
                        <a:t>na</a:t>
                      </a:r>
                      <a:endParaRPr lang="en-AU" sz="8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926735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4.5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 dirty="0">
                          <a:effectLst/>
                        </a:rPr>
                        <a:t>EC-EARTH</a:t>
                      </a:r>
                      <a:endParaRPr lang="en-AU" sz="8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SMHI-RCA4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2019-2048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2042-2071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 dirty="0" err="1">
                          <a:effectLst/>
                        </a:rPr>
                        <a:t>na</a:t>
                      </a:r>
                      <a:endParaRPr lang="en-AU" sz="8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1753242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4.5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EC-EARTH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KNMI-RACMO22E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2018-2047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2042-2071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na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101971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4.5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Had-GEM-ES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SMHI-RCA4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2007-2036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2023-2053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2055-2084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868948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4.5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IPSL-CM5A-MR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IPSL-WRF331F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2009-2038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2028-2057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2053-2082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481837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8.5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MPI-ESM-LR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CSC-Remo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2014-2043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2030-2059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2053-2082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323905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8.5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EC-EARTH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SMHI-RCA4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2012-2041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2027-2056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2052-2081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077976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8.5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EC-EARTH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KNMI-RACMO22E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2012-2041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2028-2057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2052-2081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747230"/>
                  </a:ext>
                </a:extLst>
              </a:tr>
              <a:tr h="298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8.5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Had-GEM-ES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SMHI-RCA4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2004-2033</a:t>
                      </a:r>
                      <a:endParaRPr lang="en-AU" sz="85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 dirty="0">
                          <a:effectLst/>
                        </a:rPr>
                        <a:t>2016-2045</a:t>
                      </a:r>
                      <a:endParaRPr lang="en-AU" sz="8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50" dirty="0">
                          <a:effectLst/>
                        </a:rPr>
                        <a:t>2037-2066</a:t>
                      </a:r>
                      <a:endParaRPr lang="en-AU" sz="8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6609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A306F7-405F-4AEC-8C58-5145A9FD8C88}"/>
              </a:ext>
            </a:extLst>
          </p:cNvPr>
          <p:cNvSpPr txBox="1"/>
          <p:nvPr/>
        </p:nvSpPr>
        <p:spPr>
          <a:xfrm>
            <a:off x="189999" y="1048078"/>
            <a:ext cx="11370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Which RCPs should we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RCP 2.6 and 4.5: Too few models reach +3 C prior to 2100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RCP 8.5: Models reaching +1.5 C early, initial state </a:t>
            </a:r>
            <a:r>
              <a:rPr lang="en-AU" dirty="0" err="1"/>
              <a:t>uncert</a:t>
            </a:r>
            <a:r>
              <a:rPr lang="en-AU" dirty="0"/>
              <a:t>. very high</a:t>
            </a:r>
          </a:p>
          <a:p>
            <a:endParaRPr lang="en-AU" dirty="0"/>
          </a:p>
          <a:p>
            <a:pPr lvl="4"/>
            <a:r>
              <a:rPr lang="en-AU" dirty="0"/>
              <a:t>For +1.5 C: Only the RCP 2.6 and RCP 4.5 runs are used – Low RCPs (35 ensemble members)</a:t>
            </a:r>
          </a:p>
          <a:p>
            <a:pPr lvl="4"/>
            <a:r>
              <a:rPr lang="en-AU" dirty="0"/>
              <a:t>For 3 C: Only the RCP 8.5 runs are used – High RCP (20 ensemble members)</a:t>
            </a:r>
          </a:p>
          <a:p>
            <a:pPr lvl="4"/>
            <a:r>
              <a:rPr lang="en-AU" dirty="0"/>
              <a:t>For 2 C: Twice, Low RCPs, High RCPs   -&gt; Experiment to evaluate the methodology</a:t>
            </a:r>
          </a:p>
          <a:p>
            <a:pPr lvl="3"/>
            <a:endParaRPr lang="en-AU" dirty="0"/>
          </a:p>
          <a:p>
            <a:endParaRPr lang="en-AU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C59435-DCD9-4D06-878F-E5331F1BDCA8}"/>
              </a:ext>
            </a:extLst>
          </p:cNvPr>
          <p:cNvSpPr/>
          <p:nvPr/>
        </p:nvSpPr>
        <p:spPr>
          <a:xfrm>
            <a:off x="6801853" y="3244178"/>
            <a:ext cx="5229726" cy="21048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6C8651-5503-4ABD-A18A-1809BD342049}"/>
              </a:ext>
            </a:extLst>
          </p:cNvPr>
          <p:cNvSpPr/>
          <p:nvPr/>
        </p:nvSpPr>
        <p:spPr>
          <a:xfrm>
            <a:off x="6801853" y="5348979"/>
            <a:ext cx="5229726" cy="12751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F0FC5-F4C8-4182-AA73-4B5BA0591AB0}"/>
              </a:ext>
            </a:extLst>
          </p:cNvPr>
          <p:cNvSpPr txBox="1"/>
          <p:nvPr/>
        </p:nvSpPr>
        <p:spPr>
          <a:xfrm>
            <a:off x="4672698" y="3925512"/>
            <a:ext cx="19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Low RCPs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1519D-6605-4E8C-96E9-22F06D5A87CF}"/>
              </a:ext>
            </a:extLst>
          </p:cNvPr>
          <p:cNvSpPr txBox="1"/>
          <p:nvPr/>
        </p:nvSpPr>
        <p:spPr>
          <a:xfrm>
            <a:off x="4672697" y="5710290"/>
            <a:ext cx="19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High RCP</a:t>
            </a:r>
          </a:p>
        </p:txBody>
      </p:sp>
    </p:spTree>
    <p:extLst>
      <p:ext uri="{BB962C8B-B14F-4D97-AF65-F5344CB8AC3E}">
        <p14:creationId xmlns:p14="http://schemas.microsoft.com/office/powerpoint/2010/main" val="41834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6E39-AF78-42E7-8991-C00914E8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641540" cy="1325563"/>
          </a:xfrm>
        </p:spPr>
        <p:txBody>
          <a:bodyPr/>
          <a:lstStyle/>
          <a:p>
            <a:r>
              <a:rPr lang="en-AU" dirty="0"/>
              <a:t>What do users want to know about future Water?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A5B12-E0B2-4CBC-8931-BC592733D4B1}"/>
              </a:ext>
            </a:extLst>
          </p:cNvPr>
          <p:cNvSpPr txBox="1"/>
          <p:nvPr/>
        </p:nvSpPr>
        <p:spPr>
          <a:xfrm>
            <a:off x="1013552" y="1828800"/>
            <a:ext cx="10340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Precipitation: Mean annual precipitation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Evapotranspiration: Mean annual evapotranspiration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Runoff: Mean annual runoff (indicative of available water resources, e.g. for agriculture, water supply, navigation, hydropower etc.).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High runoff: Mean annual maximum runoff (indicative of recurring high flows/flood potential)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Low runoff: Mean annual low runoff (mean of annual 10th percentile runoff, indicative of streamflow drought, e.g. for agriculture, water supply, navigation etc. )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r>
              <a:rPr lang="en-AU" dirty="0"/>
              <a:t>6.    Snowpack: Mean annual snow water equivalent (SWE) maximum (indicative of snow storage for hydropower production and tourism)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D3571-A018-4BD0-A420-FBE4B50A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47862" y="1210502"/>
            <a:ext cx="1344138" cy="18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06C652-7ACC-4385-8CF3-79F476D45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27" y="4567156"/>
            <a:ext cx="10706100" cy="222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F8D1F-B48D-467B-B851-AAD996866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6" y="1095492"/>
            <a:ext cx="3600000" cy="36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5A20F-8808-4201-995C-A00E607F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6" y="72539"/>
            <a:ext cx="10515600" cy="1325563"/>
          </a:xfrm>
        </p:spPr>
        <p:txBody>
          <a:bodyPr/>
          <a:lstStyle/>
          <a:p>
            <a:r>
              <a:rPr lang="en-AU" dirty="0"/>
              <a:t>Results - Precipitation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5D89E-38B4-48BA-B6A5-5DC5445E1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77" y="1095492"/>
            <a:ext cx="3600000" cy="36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019D6F-DBF5-4915-99A0-58A85942D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79" y="1095492"/>
            <a:ext cx="3600000" cy="36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102D55-EA15-4A71-8B4C-C4DBEB67B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10" y="2797148"/>
            <a:ext cx="1638536" cy="16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1206</Words>
  <Application>Microsoft Office PowerPoint</Application>
  <PresentationFormat>Widescreen</PresentationFormat>
  <Paragraphs>167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Research Questions</vt:lpstr>
      <vt:lpstr>Hydrological Climate Impact Modelling</vt:lpstr>
      <vt:lpstr>EURO-CORDEX</vt:lpstr>
      <vt:lpstr>How do we quantify a 1.5, 2 or 3 C climate?</vt:lpstr>
      <vt:lpstr>What do we have available to do this?</vt:lpstr>
      <vt:lpstr>PowerPoint Presentation</vt:lpstr>
      <vt:lpstr>What do users want to know about future Water?</vt:lpstr>
      <vt:lpstr>Results - Precipitation</vt:lpstr>
      <vt:lpstr>Results - Runoff</vt:lpstr>
      <vt:lpstr>Key results for Europe</vt:lpstr>
      <vt:lpstr>Some Interesting Discussion Points</vt:lpstr>
      <vt:lpstr>Final Key Messages</vt:lpstr>
      <vt:lpstr>PowerPoint Presentation</vt:lpstr>
      <vt:lpstr>Hydrological Model Uncertainty</vt:lpstr>
      <vt:lpstr>Results – Low and High flows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Donnelly</dc:creator>
  <cp:lastModifiedBy>Chantal Donnelly</cp:lastModifiedBy>
  <cp:revision>25</cp:revision>
  <dcterms:created xsi:type="dcterms:W3CDTF">2018-11-12T01:52:38Z</dcterms:created>
  <dcterms:modified xsi:type="dcterms:W3CDTF">2018-11-29T01:37:54Z</dcterms:modified>
</cp:coreProperties>
</file>