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0" r:id="rId2"/>
    <p:sldId id="353" r:id="rId3"/>
    <p:sldId id="431" r:id="rId4"/>
    <p:sldId id="443" r:id="rId5"/>
    <p:sldId id="432" r:id="rId6"/>
    <p:sldId id="433" r:id="rId7"/>
    <p:sldId id="442" r:id="rId8"/>
    <p:sldId id="434" r:id="rId9"/>
    <p:sldId id="435" r:id="rId10"/>
    <p:sldId id="438" r:id="rId11"/>
    <p:sldId id="436" r:id="rId12"/>
    <p:sldId id="437" r:id="rId13"/>
    <p:sldId id="439" r:id="rId14"/>
    <p:sldId id="441" r:id="rId15"/>
    <p:sldId id="396" r:id="rId1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6">
          <p15:clr>
            <a:srgbClr val="A4A3A4"/>
          </p15:clr>
        </p15:guide>
        <p15:guide id="2" orient="horz" pos="1967">
          <p15:clr>
            <a:srgbClr val="A4A3A4"/>
          </p15:clr>
        </p15:guide>
        <p15:guide id="3" orient="horz" pos="804">
          <p15:clr>
            <a:srgbClr val="A4A3A4"/>
          </p15:clr>
        </p15:guide>
        <p15:guide id="4" pos="2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54A"/>
    <a:srgbClr val="005C3E"/>
    <a:srgbClr val="0000FF"/>
    <a:srgbClr val="F7F7F7"/>
    <a:srgbClr val="DF1995"/>
    <a:srgbClr val="E4002B"/>
    <a:srgbClr val="3FAF6F"/>
    <a:srgbClr val="6D2077"/>
    <a:srgbClr val="FFB81C"/>
    <a:srgbClr val="E8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87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910" y="62"/>
      </p:cViewPr>
      <p:guideLst>
        <p:guide orient="horz" pos="3676"/>
        <p:guide orient="horz" pos="1967"/>
        <p:guide orient="horz" pos="804"/>
        <p:guide pos="2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F3AE43-4B8B-42E2-AD8D-8893E6575599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5623A5-B868-4679-8144-13E28063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BDDD4-07A3-49C3-8D04-6377578ADC4E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8E5230-3F12-4A60-B83A-70DD9883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4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2" name="Rectangle 1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 userDrawn="1"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131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D11830E3-D520-499E-B585-21C01577A13D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134951F0-6E2E-49EC-9F25-EE0AA4A9C204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F4702969-83F7-48C2-9ECA-8E43BD5EF737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E342C208-3115-4DBD-9114-0B8D59D365E1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587A1278-EE95-4AC7-861D-E834167B41F0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1E5854D7-8F4E-48D8-A952-90FE29B5E2C4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05CBCADE-D924-4152-B5BC-9A31DAE31655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6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A2561617-8963-4242-9531-8D628AF0173C}" type="slidenum">
              <a:rPr lang="en-AU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24D93678-8C73-40AE-B009-C35CF91FBCBA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09DE4AD0-0A69-49F9-8AEE-A0B86116A74B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2" name="Group 4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80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1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2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84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13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62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6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9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2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5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6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23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57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6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9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66C5F79B-5943-4E11-8723-925FAF46B8D0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4E2522EF-23C8-4CFF-BB6E-72792D3AB2E2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068B3BDC-8683-43AD-8034-E74997EE6242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FC5CE32E-49CE-4709-BAD5-8C2A85040E30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Presentation title  |  Presenter name  |  Page </a:t>
            </a:r>
            <a:fld id="{04C6CC18-7C41-420C-A026-3139FBA279B0}" type="slidenum">
              <a:rPr lang="en-AU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3" name="Picture 78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76350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 smtClean="0"/>
              <a:t>Presentation title  |  Presenter name  |  Page </a:t>
            </a:r>
            <a:fld id="{9438EBDE-86EA-4B02-9903-C0F010044C90}" type="slidenum">
              <a:rPr lang="en-AU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597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5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0" r:id="rId3"/>
    <p:sldLayoutId id="2147483671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  <p:sldLayoutId id="2147483656" r:id="rId15"/>
    <p:sldLayoutId id="2147483655" r:id="rId16"/>
    <p:sldLayoutId id="2147483672" r:id="rId17"/>
    <p:sldLayoutId id="2147483654" r:id="rId18"/>
    <p:sldLayoutId id="2147483653" r:id="rId19"/>
    <p:sldLayoutId id="2147483673" r:id="rId20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ts val="600"/>
        </a:spcBef>
        <a:spcAft>
          <a:spcPts val="563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238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4218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8392" y="3604637"/>
            <a:ext cx="833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  <a:latin typeface="Calibri" pitchFamily="34" charset="0"/>
              </a:rPr>
              <a:t>Predicting water futures:</a:t>
            </a:r>
            <a:br>
              <a:rPr lang="en-AU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AU" sz="3200" b="1" dirty="0" smtClean="0">
                <a:solidFill>
                  <a:schemeClr val="bg1"/>
                </a:solidFill>
                <a:latin typeface="Calibri" pitchFamily="34" charset="0"/>
              </a:rPr>
              <a:t>cascading ensemble of uncertainties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529" y="5575608"/>
            <a:ext cx="16930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b="1" dirty="0" smtClean="0">
                <a:solidFill>
                  <a:schemeClr val="bg1"/>
                </a:solidFill>
                <a:latin typeface="Calibri" pitchFamily="34" charset="0"/>
              </a:rPr>
              <a:t>CSIRO LAND AND WATER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074" y="6229819"/>
            <a:ext cx="2973378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AU" sz="1200" dirty="0" smtClean="0">
                <a:solidFill>
                  <a:srgbClr val="C00000"/>
                </a:solidFill>
                <a:latin typeface="Calibri" pitchFamily="34" charset="0"/>
              </a:rPr>
              <a:t>Bureau of Meteorology R&amp;D Workshop 2018</a:t>
            </a:r>
          </a:p>
          <a:p>
            <a:pPr>
              <a:spcAft>
                <a:spcPts val="300"/>
              </a:spcAft>
            </a:pPr>
            <a:r>
              <a:rPr lang="en-AU" sz="1200" dirty="0" smtClean="0">
                <a:solidFill>
                  <a:srgbClr val="C00000"/>
                </a:solidFill>
                <a:latin typeface="Calibri" pitchFamily="34" charset="0"/>
              </a:rPr>
              <a:t>Melbourne, 26–30 November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513" y="4860737"/>
            <a:ext cx="192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Calibri" pitchFamily="34" charset="0"/>
              </a:rPr>
              <a:t>Francis Chiew</a:t>
            </a:r>
          </a:p>
        </p:txBody>
      </p:sp>
    </p:spTree>
    <p:extLst>
      <p:ext uri="{BB962C8B-B14F-4D97-AF65-F5344CB8AC3E}">
        <p14:creationId xmlns:p14="http://schemas.microsoft.com/office/powerpoint/2010/main" val="28368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89221" y="1524000"/>
            <a:ext cx="6835578" cy="4466052"/>
            <a:chOff x="981646" y="948922"/>
            <a:chExt cx="7329298" cy="48976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1646" y="948922"/>
              <a:ext cx="7329298" cy="489769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07345" y="3929863"/>
              <a:ext cx="591128" cy="369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56095" y="392986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rgbClr val="0000FF"/>
                  </a:solidFill>
                </a:rPr>
                <a:t>CCAM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632" t="23620" b="21482"/>
          <a:stretch/>
        </p:blipFill>
        <p:spPr>
          <a:xfrm>
            <a:off x="4745632" y="174239"/>
            <a:ext cx="4322780" cy="1139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45632" y="80031"/>
            <a:ext cx="3125380" cy="123417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0676" y="80031"/>
            <a:ext cx="49481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Calibri" pitchFamily="34" charset="0"/>
              </a:rPr>
              <a:t>Climate projection data products used in Australia</a:t>
            </a:r>
            <a:endParaRPr lang="en-AU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9717" y="5423100"/>
            <a:ext cx="1789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[Potter &amp; Chiew, WRR, 2011]</a:t>
            </a:r>
          </a:p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[Potter et al., JHydrol, 2010]</a:t>
            </a:r>
          </a:p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[Chiew et al., SERRA, 2014]</a:t>
            </a:r>
            <a:endParaRPr lang="en-AU" sz="1000" b="1" dirty="0">
              <a:solidFill>
                <a:srgbClr val="005C3E"/>
              </a:solidFill>
              <a:latin typeface="+mn-lt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131569" y="3062815"/>
            <a:ext cx="4540647" cy="2937835"/>
            <a:chOff x="4508390" y="3572402"/>
            <a:chExt cx="4357777" cy="2482671"/>
          </a:xfrm>
        </p:grpSpPr>
        <p:pic>
          <p:nvPicPr>
            <p:cNvPr id="5" name="Picture 4" descr="https://teams.csiro.au/sites/SEACI/SynthesisReport/Lists/Figure%20Register/Attachments/17/SR2_16_v2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8390" y="3578086"/>
              <a:ext cx="4357777" cy="24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17792" y="3572402"/>
              <a:ext cx="923907" cy="109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770830" y="2872375"/>
            <a:ext cx="3328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7030A0"/>
                </a:solidFill>
                <a:latin typeface="Calibri" pitchFamily="34" charset="0"/>
              </a:rPr>
              <a:t>Change in dominant processes</a:t>
            </a:r>
            <a:endParaRPr lang="en-AU" b="1" dirty="0">
              <a:solidFill>
                <a:srgbClr val="7030A0"/>
              </a:solidFill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4852" y="1071699"/>
            <a:ext cx="4044751" cy="1688085"/>
            <a:chOff x="215887" y="729474"/>
            <a:chExt cx="4270481" cy="1782294"/>
          </a:xfrm>
        </p:grpSpPr>
        <p:pic>
          <p:nvPicPr>
            <p:cNvPr id="10" name="Picture 9" descr="https://teams.csiro.au/sites/SEACI/SynthesisReport/Lists/Figure%20Register/Attachments/10/SR2_09_v5.png"/>
            <p:cNvPicPr/>
            <p:nvPr/>
          </p:nvPicPr>
          <p:blipFill>
            <a:blip r:embed="rId3" cstate="print"/>
            <a:srcRect r="4677" b="10670"/>
            <a:stretch>
              <a:fillRect/>
            </a:stretch>
          </p:blipFill>
          <p:spPr bwMode="auto">
            <a:xfrm>
              <a:off x="215887" y="729474"/>
              <a:ext cx="4270481" cy="178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683286" y="994394"/>
              <a:ext cx="715617" cy="2703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2" name="Content Placeholder 4" descr="annual_PQ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6038" r="2951" b="6895"/>
          <a:stretch>
            <a:fillRect/>
          </a:stretch>
        </p:blipFill>
        <p:spPr>
          <a:xfrm>
            <a:off x="4949237" y="1788207"/>
            <a:ext cx="4179011" cy="3427902"/>
          </a:xfrm>
        </p:spPr>
      </p:pic>
      <p:sp>
        <p:nvSpPr>
          <p:cNvPr id="13" name="TextBox 12"/>
          <p:cNvSpPr txBox="1"/>
          <p:nvPr/>
        </p:nvSpPr>
        <p:spPr>
          <a:xfrm>
            <a:off x="5170979" y="1496818"/>
            <a:ext cx="38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7030A0"/>
                </a:solidFill>
                <a:latin typeface="+mn-lt"/>
              </a:rPr>
              <a:t>Changing rainfall-runoff relationship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7632" t="23620" b="21482"/>
          <a:stretch/>
        </p:blipFill>
        <p:spPr>
          <a:xfrm>
            <a:off x="4745632" y="174239"/>
            <a:ext cx="4322780" cy="11399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799098" y="134329"/>
            <a:ext cx="1269314" cy="123417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0676" y="80031"/>
            <a:ext cx="49481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Calibri" pitchFamily="34" charset="0"/>
              </a:rPr>
              <a:t>Hydrologic nonstationarity</a:t>
            </a:r>
            <a:endParaRPr lang="en-AU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821" y="721770"/>
            <a:ext cx="335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7030A0"/>
                </a:solidFill>
                <a:latin typeface="+mn-lt"/>
              </a:rPr>
              <a:t>Millennium drought (1997–2009)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2846" y="5127806"/>
            <a:ext cx="1242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+mn-lt"/>
              </a:rPr>
              <a:t>Annual rainfall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61813" y="2912935"/>
            <a:ext cx="400110" cy="11020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AU" sz="1400" dirty="0" smtClean="0">
                <a:latin typeface="+mn-lt"/>
              </a:rPr>
              <a:t>Annual runoff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41952" y="5507738"/>
            <a:ext cx="1657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[Saft et al., WRR, 2015]</a:t>
            </a:r>
          </a:p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[Saft et al., GRL, 2016]</a:t>
            </a:r>
            <a:endParaRPr lang="en-AU" sz="1000" b="1" dirty="0">
              <a:solidFill>
                <a:srgbClr val="005C3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5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6742" y="2342503"/>
            <a:ext cx="5948977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AU" b="1" dirty="0" smtClean="0">
                <a:solidFill>
                  <a:srgbClr val="C00000"/>
                </a:solidFill>
                <a:latin typeface="+mn-lt"/>
              </a:rPr>
              <a:t>Challenges</a:t>
            </a:r>
          </a:p>
          <a:p>
            <a:pPr marL="182563" indent="-182563">
              <a:spcAft>
                <a:spcPts val="900"/>
              </a:spcAft>
              <a:buFont typeface="Arial" pitchFamily="34" charset="0"/>
              <a:buChar char="•"/>
            </a:pPr>
            <a:r>
              <a:rPr lang="en-AU" sz="1600" dirty="0" smtClean="0">
                <a:solidFill>
                  <a:srgbClr val="C00000"/>
                </a:solidFill>
                <a:latin typeface="+mn-lt"/>
              </a:rPr>
              <a:t>Different rainfall-runoff relationships and dominant processes under different hydrologic regimes.</a:t>
            </a:r>
          </a:p>
          <a:p>
            <a:pPr marL="182563" indent="-182563">
              <a:spcAft>
                <a:spcPts val="900"/>
              </a:spcAft>
              <a:buFont typeface="Arial" pitchFamily="34" charset="0"/>
              <a:buChar char="•"/>
            </a:pPr>
            <a:r>
              <a:rPr lang="en-AU" sz="1600" dirty="0" smtClean="0">
                <a:solidFill>
                  <a:srgbClr val="C00000"/>
                </a:solidFill>
                <a:latin typeface="+mn-lt"/>
              </a:rPr>
              <a:t>Extrapolating to a future under warmer conditions and higher CO</a:t>
            </a:r>
            <a:r>
              <a:rPr lang="en-AU" sz="1600" baseline="-25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AU" sz="1600" dirty="0" smtClean="0">
                <a:solidFill>
                  <a:srgbClr val="C00000"/>
                </a:solidFill>
                <a:latin typeface="+mn-lt"/>
              </a:rPr>
              <a:t> environment not seen in the past.</a:t>
            </a:r>
          </a:p>
          <a:p>
            <a:pPr marL="182563" indent="-182563">
              <a:spcAft>
                <a:spcPts val="900"/>
              </a:spcAft>
              <a:buFont typeface="Arial" pitchFamily="34" charset="0"/>
              <a:buChar char="•"/>
            </a:pPr>
            <a:endParaRPr lang="en-AU" sz="400" dirty="0" smtClean="0">
              <a:latin typeface="+mn-lt"/>
            </a:endParaRPr>
          </a:p>
          <a:p>
            <a:pPr>
              <a:spcAft>
                <a:spcPts val="900"/>
              </a:spcAft>
            </a:pPr>
            <a:r>
              <a:rPr lang="en-AU" b="1" dirty="0" smtClean="0">
                <a:solidFill>
                  <a:srgbClr val="0070C0"/>
                </a:solidFill>
                <a:latin typeface="+mn-lt"/>
              </a:rPr>
              <a:t>Modelling solutions</a:t>
            </a:r>
          </a:p>
          <a:p>
            <a:pPr marL="182563" indent="-182563">
              <a:spcAft>
                <a:spcPts val="900"/>
              </a:spcAft>
              <a:buFont typeface="Arial" pitchFamily="34" charset="0"/>
              <a:buChar char="•"/>
            </a:pPr>
            <a:r>
              <a:rPr lang="en-AU" sz="1600" dirty="0" smtClean="0">
                <a:solidFill>
                  <a:srgbClr val="0070C0"/>
                </a:solidFill>
                <a:latin typeface="+mn-lt"/>
              </a:rPr>
              <a:t>Build the ‘perfect’ landscape hydrological or land surface model.</a:t>
            </a:r>
          </a:p>
          <a:p>
            <a:pPr marL="182563" indent="-182563">
              <a:spcAft>
                <a:spcPts val="900"/>
              </a:spcAft>
              <a:buFont typeface="Arial" pitchFamily="34" charset="0"/>
              <a:buChar char="•"/>
            </a:pPr>
            <a:r>
              <a:rPr lang="en-AU" sz="1600" dirty="0" smtClean="0">
                <a:solidFill>
                  <a:srgbClr val="0070C0"/>
                </a:solidFill>
                <a:latin typeface="+mn-lt"/>
              </a:rPr>
              <a:t>Improve conceptualisations of dominant processes in long dry spells, and simple coupling of carbon and water cycle.</a:t>
            </a:r>
          </a:p>
          <a:p>
            <a:pPr marL="182563" indent="-182563">
              <a:spcAft>
                <a:spcPts val="900"/>
              </a:spcAft>
              <a:buFont typeface="Arial" pitchFamily="34" charset="0"/>
              <a:buChar char="•"/>
            </a:pPr>
            <a:r>
              <a:rPr lang="en-AU" sz="1600" dirty="0" smtClean="0">
                <a:solidFill>
                  <a:srgbClr val="0070C0"/>
                </a:solidFill>
                <a:latin typeface="+mn-lt"/>
              </a:rPr>
              <a:t>Pragmatic fit-for-purpose calibration and parameterisation approaches.</a:t>
            </a:r>
          </a:p>
        </p:txBody>
      </p:sp>
      <p:pic>
        <p:nvPicPr>
          <p:cNvPr id="4" name="Content Placeholder 4" descr="annual_PQ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038" r="2951" b="6895"/>
          <a:stretch>
            <a:fillRect/>
          </a:stretch>
        </p:blipFill>
        <p:spPr>
          <a:xfrm>
            <a:off x="175496" y="1390035"/>
            <a:ext cx="2798588" cy="2043443"/>
          </a:xfrm>
        </p:spPr>
      </p:pic>
      <p:sp>
        <p:nvSpPr>
          <p:cNvPr id="5" name="TextBox 4"/>
          <p:cNvSpPr txBox="1"/>
          <p:nvPr/>
        </p:nvSpPr>
        <p:spPr>
          <a:xfrm>
            <a:off x="79441" y="1070130"/>
            <a:ext cx="3253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7030A0"/>
                </a:solidFill>
                <a:latin typeface="+mn-lt"/>
              </a:rPr>
              <a:t>Changing rainfall-runoff relationship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6416" y="3762051"/>
            <a:ext cx="2566406" cy="2293690"/>
            <a:chOff x="562276" y="3618611"/>
            <a:chExt cx="2566406" cy="22936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341" y="3618611"/>
              <a:ext cx="2310341" cy="22816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76" y="5401027"/>
              <a:ext cx="1072027" cy="51127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103557" y="3746628"/>
            <a:ext cx="1991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[Vaze et al., JHydrol, 2011]</a:t>
            </a:r>
          </a:p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[Chiew et al., SERRA, 2014]</a:t>
            </a:r>
          </a:p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[Chiew et al., PIAHS, 2015]</a:t>
            </a:r>
          </a:p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[Fowler et al., WRR, 2016, 2018]</a:t>
            </a:r>
            <a:endParaRPr lang="en-AU" sz="1000" b="1" dirty="0">
              <a:solidFill>
                <a:srgbClr val="005C3E"/>
              </a:solidFill>
              <a:latin typeface="+mn-lt"/>
            </a:endParaRPr>
          </a:p>
        </p:txBody>
      </p:sp>
      <p:pic>
        <p:nvPicPr>
          <p:cNvPr id="11" name="Picture 2" descr="Panta Rh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74" y="1270586"/>
            <a:ext cx="1317074" cy="14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3263" y="3532336"/>
            <a:ext cx="225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7030A0"/>
                </a:solidFill>
                <a:latin typeface="+mn-lt"/>
              </a:rPr>
              <a:t>Carbon-water coupling under enhanced CO</a:t>
            </a:r>
            <a:r>
              <a:rPr lang="en-AU" sz="1600" b="1" baseline="-25000" dirty="0" smtClean="0">
                <a:solidFill>
                  <a:srgbClr val="7030A0"/>
                </a:solidFill>
                <a:latin typeface="+mn-lt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7632" t="23620" b="21482"/>
          <a:stretch/>
        </p:blipFill>
        <p:spPr>
          <a:xfrm>
            <a:off x="4745632" y="174239"/>
            <a:ext cx="4322780" cy="11399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99098" y="134329"/>
            <a:ext cx="1269314" cy="123417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60547" y="57520"/>
            <a:ext cx="6773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+mn-lt"/>
              </a:rPr>
              <a:t>Extrapolating hydrological models</a:t>
            </a:r>
          </a:p>
          <a:p>
            <a:r>
              <a:rPr lang="en-AU" sz="2800" b="1" dirty="0" smtClean="0">
                <a:solidFill>
                  <a:schemeClr val="accent2"/>
                </a:solidFill>
                <a:latin typeface="+mn-lt"/>
              </a:rPr>
              <a:t>to predict a changing future</a:t>
            </a:r>
          </a:p>
        </p:txBody>
      </p:sp>
    </p:spTree>
    <p:extLst>
      <p:ext uri="{BB962C8B-B14F-4D97-AF65-F5344CB8AC3E}">
        <p14:creationId xmlns:p14="http://schemas.microsoft.com/office/powerpoint/2010/main" val="9914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" y="782456"/>
            <a:ext cx="8237220" cy="5184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46" y="188734"/>
            <a:ext cx="2710722" cy="942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116" y="82921"/>
            <a:ext cx="5973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+mn-lt"/>
              </a:rPr>
              <a:t>Delivering projections of water metrics</a:t>
            </a:r>
          </a:p>
        </p:txBody>
      </p:sp>
    </p:spTree>
    <p:extLst>
      <p:ext uri="{BB962C8B-B14F-4D97-AF65-F5344CB8AC3E}">
        <p14:creationId xmlns:p14="http://schemas.microsoft.com/office/powerpoint/2010/main" val="4049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53348" y="70349"/>
            <a:ext cx="6901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AU" sz="2800" b="1" dirty="0" smtClean="0">
                <a:solidFill>
                  <a:schemeClr val="accent2"/>
                </a:solidFill>
                <a:latin typeface="+mn-lt"/>
              </a:rPr>
              <a:t>Planning and adaptation informed by science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5" y="4618695"/>
            <a:ext cx="3413986" cy="11868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0" b="62243"/>
          <a:stretch/>
        </p:blipFill>
        <p:spPr bwMode="auto">
          <a:xfrm>
            <a:off x="7282668" y="1474958"/>
            <a:ext cx="1645429" cy="1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47" y="1502960"/>
            <a:ext cx="1294805" cy="2071687"/>
          </a:xfrm>
          <a:prstGeom prst="rect">
            <a:avLst/>
          </a:prstGeom>
        </p:spPr>
      </p:pic>
      <p:sp>
        <p:nvSpPr>
          <p:cNvPr id="32" name="TextBox 2"/>
          <p:cNvSpPr txBox="1"/>
          <p:nvPr/>
        </p:nvSpPr>
        <p:spPr>
          <a:xfrm>
            <a:off x="7282668" y="580517"/>
            <a:ext cx="1794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AU" b="1" dirty="0" smtClean="0">
                <a:solidFill>
                  <a:srgbClr val="0070C0"/>
                </a:solidFill>
                <a:latin typeface="+mn-lt"/>
              </a:rPr>
              <a:t>Decision makers in water and related sectors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4138" y="1586291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AU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Communication and partnerships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41233" y="2470619"/>
            <a:ext cx="3147296" cy="2325879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398" y="4215495"/>
            <a:ext cx="377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AU" b="1" dirty="0" smtClean="0">
                <a:solidFill>
                  <a:srgbClr val="C00000"/>
                </a:solidFill>
                <a:latin typeface="+mn-lt"/>
              </a:rPr>
              <a:t>Climate and water projection science</a:t>
            </a:r>
          </a:p>
        </p:txBody>
      </p:sp>
    </p:spTree>
    <p:extLst>
      <p:ext uri="{BB962C8B-B14F-4D97-AF65-F5344CB8AC3E}">
        <p14:creationId xmlns:p14="http://schemas.microsoft.com/office/powerpoint/2010/main" val="37628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>
          <a:xfrm>
            <a:off x="360000" y="2645320"/>
            <a:ext cx="7469550" cy="7200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CSIRO LAND AND WATER</a:t>
            </a:r>
          </a:p>
        </p:txBody>
      </p:sp>
      <p:sp>
        <p:nvSpPr>
          <p:cNvPr id="7" name="Text Placeholder 1"/>
          <p:cNvSpPr>
            <a:spLocks noGrp="1"/>
          </p:cNvSpPr>
          <p:nvPr/>
        </p:nvSpPr>
        <p:spPr bwMode="auto">
          <a:xfrm>
            <a:off x="370757" y="3591584"/>
            <a:ext cx="6361881" cy="15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defRPr sz="16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7"/>
              </a:spcAft>
              <a:buFont typeface="Symbol" pitchFamily="18" charset="2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84647"/>
              </a:buClr>
              <a:buFont typeface="Arial" charset="0"/>
              <a:buNone/>
              <a:tabLst>
                <a:tab pos="266700" algn="l"/>
              </a:tabLst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755650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Char char="–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dirty="0" smtClean="0"/>
              <a:t>CSIRO LAND AND WATER</a:t>
            </a:r>
          </a:p>
          <a:p>
            <a:pPr lvl="1" eaLnBrk="1" hangingPunct="1">
              <a:spcAft>
                <a:spcPts val="563"/>
              </a:spcAft>
            </a:pPr>
            <a:r>
              <a:rPr lang="en-US" dirty="0" smtClean="0"/>
              <a:t>Francis Chiew</a:t>
            </a:r>
            <a:br>
              <a:rPr lang="en-US" dirty="0" smtClean="0"/>
            </a:br>
            <a:r>
              <a:rPr lang="en-US" dirty="0" smtClean="0"/>
              <a:t>CSIRO Science Leader</a:t>
            </a:r>
            <a:br>
              <a:rPr lang="en-US" dirty="0" smtClean="0"/>
            </a:br>
            <a:r>
              <a:rPr lang="en-US" dirty="0" smtClean="0"/>
              <a:t>Research Group Leader (Water Resources Assessment and Prediction)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t</a:t>
            </a:r>
            <a:r>
              <a:rPr lang="en-US" dirty="0" smtClean="0"/>
              <a:t>	+61 2 62465717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m</a:t>
            </a:r>
            <a:r>
              <a:rPr lang="en-US" dirty="0" smtClean="0"/>
              <a:t>	+61 439987877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e</a:t>
            </a:r>
            <a:r>
              <a:rPr lang="en-US" dirty="0" smtClean="0"/>
              <a:t>	francis.chiew@csiro.au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w</a:t>
            </a:r>
            <a:r>
              <a:rPr lang="en-US" dirty="0" smtClean="0"/>
              <a:t>	http://www.csiro.au/people/Francis.Chiew.html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96" y="1388024"/>
            <a:ext cx="8643252" cy="3004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538" y="4230271"/>
            <a:ext cx="197725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  <a:latin typeface="+mn-lt"/>
              </a:rPr>
              <a:t>Greenhouse gas emission scenarios.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  <a:latin typeface="+mn-lt"/>
              </a:rPr>
              <a:t>Time horizons.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1753" y="4366300"/>
            <a:ext cx="49155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C00000"/>
                </a:solidFill>
                <a:latin typeface="+mn-lt"/>
              </a:rPr>
              <a:t>Uncertainty in future rainfall (and climate) projections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C00000"/>
                </a:solidFill>
                <a:latin typeface="+mn-lt"/>
              </a:rPr>
              <a:t>Interpreting and communicating multiple climate projection data sources.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03471" y="5037018"/>
            <a:ext cx="1659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070C0"/>
                </a:solidFill>
                <a:latin typeface="+mn-lt"/>
              </a:rPr>
              <a:t>Climate inputs for hydrological simulations.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56341" y="4692188"/>
            <a:ext cx="1926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2A754A"/>
                </a:solidFill>
                <a:latin typeface="+mn-lt"/>
              </a:rPr>
              <a:t>Extrapolating models to a future that is different from the past.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0675" y="80031"/>
            <a:ext cx="88298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Calibri" pitchFamily="34" charset="0"/>
              </a:rPr>
              <a:t>Predicting water futures:</a:t>
            </a:r>
            <a:br>
              <a:rPr lang="en-AU" sz="2800" b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AU" sz="2800" b="1" dirty="0" smtClean="0">
                <a:solidFill>
                  <a:schemeClr val="accent2"/>
                </a:solidFill>
                <a:latin typeface="Calibri" pitchFamily="34" charset="0"/>
              </a:rPr>
              <a:t>Modelling components and sources of uncertainties</a:t>
            </a:r>
            <a:endParaRPr lang="en-AU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632" t="23620" b="21482"/>
          <a:stretch/>
        </p:blipFill>
        <p:spPr>
          <a:xfrm>
            <a:off x="4745632" y="174239"/>
            <a:ext cx="4322780" cy="1139968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0676" y="80031"/>
            <a:ext cx="44640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Calibri" pitchFamily="34" charset="0"/>
              </a:rPr>
              <a:t>Large uncertainty in future rainfall projections</a:t>
            </a:r>
            <a:endParaRPr lang="en-AU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067"/>
          <a:stretch/>
        </p:blipFill>
        <p:spPr>
          <a:xfrm>
            <a:off x="311246" y="1630340"/>
            <a:ext cx="3990358" cy="3968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241" y="5466303"/>
            <a:ext cx="35242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7030A0"/>
                </a:solidFill>
                <a:latin typeface="+mn-lt"/>
              </a:rPr>
              <a:t>Percentage change in future </a:t>
            </a:r>
            <a:r>
              <a:rPr lang="en-AU" b="1" dirty="0" smtClean="0">
                <a:solidFill>
                  <a:srgbClr val="7030A0"/>
                </a:solidFill>
                <a:latin typeface="+mn-lt"/>
              </a:rPr>
              <a:t>RAINFALL</a:t>
            </a:r>
          </a:p>
          <a:p>
            <a:pPr algn="ctr"/>
            <a:r>
              <a:rPr lang="en-AU" sz="1600" b="1" dirty="0" smtClean="0">
                <a:solidFill>
                  <a:srgbClr val="7030A0"/>
                </a:solidFill>
                <a:latin typeface="+mn-lt"/>
              </a:rPr>
              <a:t>(RCP8.5, 2046–2075)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94864" y="1301290"/>
            <a:ext cx="4240458" cy="4780566"/>
            <a:chOff x="4594864" y="1301290"/>
            <a:chExt cx="4240458" cy="47805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4" r="12680"/>
            <a:stretch/>
          </p:blipFill>
          <p:spPr>
            <a:xfrm>
              <a:off x="4631938" y="1622614"/>
              <a:ext cx="3958477" cy="396185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868343" y="5466303"/>
              <a:ext cx="341394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600" b="1" dirty="0" smtClean="0">
                  <a:solidFill>
                    <a:srgbClr val="7030A0"/>
                  </a:solidFill>
                  <a:latin typeface="+mn-lt"/>
                </a:rPr>
                <a:t>Percentage change in future </a:t>
              </a:r>
              <a:r>
                <a:rPr lang="en-AU" b="1" dirty="0" smtClean="0">
                  <a:solidFill>
                    <a:srgbClr val="7030A0"/>
                  </a:solidFill>
                  <a:latin typeface="+mn-lt"/>
                </a:rPr>
                <a:t>RUNOFF</a:t>
              </a:r>
            </a:p>
            <a:p>
              <a:pPr algn="ctr"/>
              <a:r>
                <a:rPr lang="en-AU" sz="1600" b="1" dirty="0" smtClean="0">
                  <a:solidFill>
                    <a:srgbClr val="7030A0"/>
                  </a:solidFill>
                  <a:latin typeface="+mn-lt"/>
                </a:rPr>
                <a:t>(RCP8.5, 2046–2075)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594864" y="1301290"/>
              <a:ext cx="42404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AU" sz="2800" b="1" dirty="0" smtClean="0">
                  <a:solidFill>
                    <a:schemeClr val="accent2"/>
                  </a:solidFill>
                  <a:latin typeface="Calibri" pitchFamily="34" charset="0"/>
                </a:rPr>
                <a:t>….. amplified in the runoff</a:t>
              </a:r>
              <a:endParaRPr lang="en-AU" sz="2800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1021" y="1461063"/>
            <a:ext cx="3954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7030A0"/>
                </a:solidFill>
                <a:latin typeface="+mn-lt"/>
              </a:rPr>
              <a:t>Projections from 41 CMIP5 (IPCC AR5) GCMs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45632" y="80031"/>
            <a:ext cx="3125380" cy="123417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7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7632" t="23620" b="21482"/>
          <a:stretch/>
        </p:blipFill>
        <p:spPr>
          <a:xfrm>
            <a:off x="4745632" y="174239"/>
            <a:ext cx="4322780" cy="11399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45632" y="80031"/>
            <a:ext cx="3125380" cy="123417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49116" y="57520"/>
            <a:ext cx="4403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+mn-lt"/>
              </a:rPr>
              <a:t>Reducing uncertainty by</a:t>
            </a:r>
            <a:br>
              <a:rPr lang="en-AU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en-AU" sz="2800" b="1" dirty="0" smtClean="0">
                <a:solidFill>
                  <a:schemeClr val="accent2"/>
                </a:solidFill>
                <a:latin typeface="+mn-lt"/>
              </a:rPr>
              <a:t>using</a:t>
            </a:r>
            <a:r>
              <a:rPr lang="en-AU" sz="2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AU" sz="2800" b="1" dirty="0" smtClean="0">
                <a:solidFill>
                  <a:schemeClr val="accent2"/>
                </a:solidFill>
                <a:latin typeface="+mn-lt"/>
              </a:rPr>
              <a:t>only the better GCMs?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968991" y="2007627"/>
            <a:ext cx="2971598" cy="2320793"/>
            <a:chOff x="6526912" y="932379"/>
            <a:chExt cx="2751656" cy="2149912"/>
          </a:xfrm>
        </p:grpSpPr>
        <p:pic>
          <p:nvPicPr>
            <p:cNvPr id="16" name="Picture 591" descr="climate-influenc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728" y="932379"/>
              <a:ext cx="2748840" cy="214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598640" y="1133567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 smtClean="0">
                  <a:solidFill>
                    <a:srgbClr val="C00000"/>
                  </a:solidFill>
                  <a:latin typeface="Calibri" pitchFamily="34" charset="0"/>
                </a:rPr>
                <a:t>ENSO</a:t>
              </a:r>
              <a:endParaRPr lang="en-AU" sz="14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6912" y="1235240"/>
              <a:ext cx="468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 smtClean="0">
                  <a:solidFill>
                    <a:srgbClr val="C00000"/>
                  </a:solidFill>
                  <a:latin typeface="Calibri" pitchFamily="34" charset="0"/>
                </a:rPr>
                <a:t>IOD</a:t>
              </a:r>
              <a:endParaRPr lang="en-AU" sz="14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09030" y="2666212"/>
              <a:ext cx="533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 smtClean="0">
                  <a:solidFill>
                    <a:srgbClr val="C00000"/>
                  </a:solidFill>
                  <a:latin typeface="Calibri" pitchFamily="34" charset="0"/>
                </a:rPr>
                <a:t>SAM</a:t>
              </a:r>
              <a:endParaRPr lang="en-AU" sz="14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3941" y="1985192"/>
              <a:ext cx="4570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 smtClean="0">
                  <a:solidFill>
                    <a:srgbClr val="C00000"/>
                  </a:solidFill>
                  <a:latin typeface="Calibri" pitchFamily="34" charset="0"/>
                </a:rPr>
                <a:t>STR</a:t>
              </a:r>
              <a:endParaRPr lang="en-AU" sz="14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5005" y="1835070"/>
            <a:ext cx="5300133" cy="3368351"/>
            <a:chOff x="491066" y="932379"/>
            <a:chExt cx="5300133" cy="3368351"/>
          </a:xfrm>
        </p:grpSpPr>
        <p:pic>
          <p:nvPicPr>
            <p:cNvPr id="23" name="Picture 22" descr="http://teams.csiro.au/sites/SEACI/SynthesisReport/Lists/Figure%20Register/Attachments/14/SR2_13_v3.png"/>
            <p:cNvPicPr/>
            <p:nvPr/>
          </p:nvPicPr>
          <p:blipFill rotWithShape="1">
            <a:blip r:embed="rId4" cstate="print"/>
            <a:srcRect l="5342" r="9861" b="27850"/>
            <a:stretch/>
          </p:blipFill>
          <p:spPr bwMode="auto">
            <a:xfrm>
              <a:off x="491066" y="932379"/>
              <a:ext cx="5300133" cy="254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770467" y="3482858"/>
              <a:ext cx="400110" cy="76880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AU" sz="1400" b="1" dirty="0" smtClean="0">
                  <a:latin typeface="+mn-lt"/>
                </a:rPr>
                <a:t>All GCMs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1862" y="3483385"/>
              <a:ext cx="400110" cy="63280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AU" sz="1400" dirty="0" smtClean="0">
                  <a:solidFill>
                    <a:srgbClr val="0070C0"/>
                  </a:solidFill>
                  <a:latin typeface="+mn-lt"/>
                </a:rPr>
                <a:t>Rainfall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5393" y="3483747"/>
              <a:ext cx="400110" cy="49629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AU" sz="1400" dirty="0" smtClean="0">
                  <a:solidFill>
                    <a:srgbClr val="0070C0"/>
                  </a:solidFill>
                  <a:latin typeface="+mn-lt"/>
                </a:rPr>
                <a:t>MSLP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27217" y="3482767"/>
              <a:ext cx="400110" cy="36644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AU" sz="1400" dirty="0" smtClean="0">
                  <a:solidFill>
                    <a:srgbClr val="C00000"/>
                  </a:solidFill>
                  <a:latin typeface="+mn-lt"/>
                </a:rPr>
                <a:t>IOD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61556" y="3481492"/>
              <a:ext cx="400110" cy="43082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AU" sz="1400" dirty="0" smtClean="0">
                  <a:solidFill>
                    <a:srgbClr val="C00000"/>
                  </a:solidFill>
                  <a:latin typeface="+mn-lt"/>
                </a:rPr>
                <a:t>SAM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95534" y="3479800"/>
              <a:ext cx="400110" cy="82093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AU" sz="1400" dirty="0" smtClean="0">
                  <a:solidFill>
                    <a:srgbClr val="005C3E"/>
                  </a:solidFill>
                  <a:latin typeface="+mn-lt"/>
                </a:rPr>
                <a:t>P </a:t>
              </a:r>
              <a:r>
                <a:rPr lang="en-AU" sz="1400" dirty="0" err="1" smtClean="0">
                  <a:solidFill>
                    <a:srgbClr val="005C3E"/>
                  </a:solidFill>
                  <a:latin typeface="+mn-lt"/>
                </a:rPr>
                <a:t>vs</a:t>
              </a:r>
              <a:r>
                <a:rPr lang="en-AU" sz="1400" dirty="0" smtClean="0">
                  <a:solidFill>
                    <a:srgbClr val="005C3E"/>
                  </a:solidFill>
                  <a:latin typeface="+mn-lt"/>
                </a:rPr>
                <a:t> ENSO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67838" y="3487763"/>
              <a:ext cx="400110" cy="49629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AU" sz="1400" dirty="0" smtClean="0">
                  <a:solidFill>
                    <a:srgbClr val="C00000"/>
                  </a:solidFill>
                  <a:latin typeface="+mn-lt"/>
                </a:rPr>
                <a:t>ENSO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4829" y="3483501"/>
              <a:ext cx="400110" cy="69108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AU" sz="1400" dirty="0" smtClean="0">
                  <a:solidFill>
                    <a:srgbClr val="005C3E"/>
                  </a:solidFill>
                  <a:latin typeface="+mn-lt"/>
                </a:rPr>
                <a:t>P </a:t>
              </a:r>
              <a:r>
                <a:rPr lang="en-AU" sz="1400" dirty="0" err="1" smtClean="0">
                  <a:solidFill>
                    <a:srgbClr val="005C3E"/>
                  </a:solidFill>
                  <a:latin typeface="+mn-lt"/>
                </a:rPr>
                <a:t>vs</a:t>
              </a:r>
              <a:r>
                <a:rPr lang="en-AU" sz="1400" dirty="0" smtClean="0">
                  <a:solidFill>
                    <a:srgbClr val="005C3E"/>
                  </a:solidFill>
                  <a:latin typeface="+mn-lt"/>
                </a:rPr>
                <a:t> IOD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9342" y="3476713"/>
              <a:ext cx="400110" cy="75546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AU" sz="1400" dirty="0" smtClean="0">
                  <a:solidFill>
                    <a:srgbClr val="005C3E"/>
                  </a:solidFill>
                  <a:latin typeface="+mn-lt"/>
                </a:rPr>
                <a:t>P </a:t>
              </a:r>
              <a:r>
                <a:rPr lang="en-AU" sz="1400" dirty="0" err="1" smtClean="0">
                  <a:solidFill>
                    <a:srgbClr val="005C3E"/>
                  </a:solidFill>
                  <a:latin typeface="+mn-lt"/>
                </a:rPr>
                <a:t>vs</a:t>
              </a:r>
              <a:r>
                <a:rPr lang="en-AU" sz="1400" dirty="0" smtClean="0">
                  <a:solidFill>
                    <a:srgbClr val="005C3E"/>
                  </a:solidFill>
                  <a:latin typeface="+mn-lt"/>
                </a:rPr>
                <a:t> SAM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29233" y="3483458"/>
              <a:ext cx="400110" cy="68345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AU" sz="1400" dirty="0" smtClean="0">
                  <a:solidFill>
                    <a:srgbClr val="005C3E"/>
                  </a:solidFill>
                  <a:latin typeface="+mn-lt"/>
                </a:rPr>
                <a:t>P </a:t>
              </a:r>
              <a:r>
                <a:rPr lang="en-AU" sz="1400" dirty="0" err="1" smtClean="0">
                  <a:solidFill>
                    <a:srgbClr val="005C3E"/>
                  </a:solidFill>
                  <a:latin typeface="+mn-lt"/>
                </a:rPr>
                <a:t>vs</a:t>
              </a:r>
              <a:r>
                <a:rPr lang="en-AU" sz="1400" dirty="0" smtClean="0">
                  <a:solidFill>
                    <a:srgbClr val="005C3E"/>
                  </a:solidFill>
                  <a:latin typeface="+mn-lt"/>
                </a:rPr>
                <a:t> STR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29234" y="3476532"/>
              <a:ext cx="400110" cy="49154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AU" sz="1400" dirty="0" smtClean="0">
                  <a:solidFill>
                    <a:srgbClr val="0070C0"/>
                  </a:solidFill>
                  <a:latin typeface="+mn-lt"/>
                </a:rPr>
                <a:t>Temp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7401" y="1065140"/>
              <a:ext cx="4264309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rtlCol="0">
              <a:spAutoFit/>
            </a:bodyPr>
            <a:lstStyle/>
            <a:p>
              <a:r>
                <a:rPr lang="en-AU" b="1" dirty="0" smtClean="0">
                  <a:solidFill>
                    <a:srgbClr val="0070C0"/>
                  </a:solidFill>
                  <a:latin typeface="+mn-lt"/>
                </a:rPr>
                <a:t>Range of projections from ‘best five’ GCMs</a:t>
              </a:r>
            </a:p>
            <a:p>
              <a:r>
                <a:rPr lang="en-AU" sz="1600" dirty="0" smtClean="0">
                  <a:solidFill>
                    <a:srgbClr val="0070C0"/>
                  </a:solidFill>
                  <a:latin typeface="+mn-lt"/>
                </a:rPr>
                <a:t>[10</a:t>
              </a:r>
              <a:r>
                <a:rPr lang="en-AU" sz="1600" baseline="30000" dirty="0" smtClean="0">
                  <a:solidFill>
                    <a:srgbClr val="0070C0"/>
                  </a:solidFill>
                  <a:latin typeface="+mn-lt"/>
                </a:rPr>
                <a:t>th</a:t>
              </a:r>
              <a:r>
                <a:rPr lang="en-AU" sz="1600" dirty="0" smtClean="0">
                  <a:solidFill>
                    <a:srgbClr val="0070C0"/>
                  </a:solidFill>
                  <a:latin typeface="+mn-lt"/>
                </a:rPr>
                <a:t> percentile, median and 90</a:t>
              </a:r>
              <a:r>
                <a:rPr lang="en-AU" sz="1600" baseline="30000" dirty="0" smtClean="0">
                  <a:solidFill>
                    <a:srgbClr val="0070C0"/>
                  </a:solidFill>
                  <a:latin typeface="+mn-lt"/>
                </a:rPr>
                <a:t>th</a:t>
              </a:r>
              <a:r>
                <a:rPr lang="en-AU" sz="1600" dirty="0" smtClean="0">
                  <a:solidFill>
                    <a:srgbClr val="0070C0"/>
                  </a:solidFill>
                  <a:latin typeface="+mn-lt"/>
                </a:rPr>
                <a:t> percentile]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3390" y="1982545"/>
            <a:ext cx="677108" cy="242944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0070C0"/>
                </a:solidFill>
                <a:latin typeface="+mn-lt"/>
              </a:rPr>
              <a:t>Percentage change in future</a:t>
            </a:r>
            <a:br>
              <a:rPr lang="en-AU" sz="1600" dirty="0" smtClean="0">
                <a:solidFill>
                  <a:srgbClr val="0070C0"/>
                </a:solidFill>
                <a:latin typeface="+mn-lt"/>
              </a:rPr>
            </a:br>
            <a:r>
              <a:rPr lang="en-AU" sz="1600" dirty="0" smtClean="0">
                <a:solidFill>
                  <a:srgbClr val="0070C0"/>
                </a:solidFill>
                <a:latin typeface="+mn-lt"/>
              </a:rPr>
              <a:t>mean annual rainfall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33727" y="4618592"/>
            <a:ext cx="2367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j-lt"/>
              </a:rPr>
              <a:t>[NRM projections technical report, 2015</a:t>
            </a:r>
            <a:r>
              <a:rPr lang="en-AU" sz="1000" b="1" dirty="0">
                <a:solidFill>
                  <a:srgbClr val="005C3E"/>
                </a:solidFill>
                <a:latin typeface="+mj-lt"/>
              </a:rPr>
              <a:t>]</a:t>
            </a:r>
            <a:endParaRPr lang="en-AU" sz="1000" b="1" dirty="0" smtClean="0">
              <a:solidFill>
                <a:srgbClr val="005C3E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j-lt"/>
              </a:rPr>
              <a:t>[Chiew et al., JHydrol, 2009]</a:t>
            </a:r>
          </a:p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j-lt"/>
              </a:rPr>
              <a:t>[Smith &amp; Chandler, ClimChg, 2009]</a:t>
            </a:r>
          </a:p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j-lt"/>
              </a:rPr>
              <a:t>[Kirono et al., MODSIM, 2011]</a:t>
            </a:r>
          </a:p>
        </p:txBody>
      </p:sp>
    </p:spTree>
    <p:extLst>
      <p:ext uri="{BB962C8B-B14F-4D97-AF65-F5344CB8AC3E}">
        <p14:creationId xmlns:p14="http://schemas.microsoft.com/office/powerpoint/2010/main" val="24845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90890" y="619109"/>
            <a:ext cx="4601492" cy="1741398"/>
            <a:chOff x="4853742" y="2494192"/>
            <a:chExt cx="4959965" cy="2015827"/>
          </a:xfrm>
        </p:grpSpPr>
        <p:grpSp>
          <p:nvGrpSpPr>
            <p:cNvPr id="4" name="Group 402"/>
            <p:cNvGrpSpPr/>
            <p:nvPr/>
          </p:nvGrpSpPr>
          <p:grpSpPr>
            <a:xfrm>
              <a:off x="4853742" y="2494192"/>
              <a:ext cx="4959965" cy="2015827"/>
              <a:chOff x="395536" y="1556792"/>
              <a:chExt cx="8090680" cy="2924944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5536" y="1556792"/>
                <a:ext cx="8090680" cy="2924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67544" y="2708920"/>
                <a:ext cx="158417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897886" y="2494192"/>
              <a:ext cx="1270566" cy="56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9" y="1148930"/>
            <a:ext cx="5636956" cy="491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2132" y="798121"/>
            <a:ext cx="480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C00000"/>
                </a:solidFill>
                <a:latin typeface="+mj-lt"/>
              </a:rPr>
              <a:t>Change in mean annual runoff for 1</a:t>
            </a:r>
            <a:r>
              <a:rPr lang="en-AU" b="1" baseline="30000" dirty="0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en-AU" b="1" dirty="0" smtClean="0">
                <a:solidFill>
                  <a:srgbClr val="C00000"/>
                </a:solidFill>
                <a:latin typeface="+mj-lt"/>
              </a:rPr>
              <a:t>C warming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235" y="2388088"/>
            <a:ext cx="1559129" cy="24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931645" y="4906644"/>
            <a:ext cx="2619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j-lt"/>
              </a:rPr>
              <a:t>[Chiew et al., MODSIM, 2017]</a:t>
            </a:r>
          </a:p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j-lt"/>
              </a:rPr>
              <a:t>[Chiew et al., WRR, 2009]</a:t>
            </a:r>
          </a:p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j-lt"/>
              </a:rPr>
              <a:t>[Petheram et al., JHydrometeorol, 2012]</a:t>
            </a:r>
          </a:p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j-lt"/>
              </a:rPr>
              <a:t>[Post et al., JHydrol, 2012]</a:t>
            </a:r>
          </a:p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j-lt"/>
              </a:rPr>
              <a:t>[Teng et al., JHydrometeorol, 2012]</a:t>
            </a:r>
          </a:p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j-lt"/>
              </a:rPr>
              <a:t>[Chiew and Prosser, CSIRO Water Book, 2011]</a:t>
            </a:r>
          </a:p>
        </p:txBody>
      </p:sp>
      <p:pic>
        <p:nvPicPr>
          <p:cNvPr id="13" name="Picture 4" descr="Cover image for the Water book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7227" y="3159162"/>
            <a:ext cx="1425087" cy="1636502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70675" y="80031"/>
            <a:ext cx="6750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Calibri" pitchFamily="34" charset="0"/>
              </a:rPr>
              <a:t>Climate change impact on future runoff</a:t>
            </a:r>
            <a:endParaRPr lang="en-AU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0"/>
          <a:stretch/>
        </p:blipFill>
        <p:spPr>
          <a:xfrm>
            <a:off x="93137" y="2183821"/>
            <a:ext cx="4611151" cy="3472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1"/>
          <a:stretch/>
        </p:blipFill>
        <p:spPr>
          <a:xfrm>
            <a:off x="4337185" y="2157694"/>
            <a:ext cx="4611151" cy="3498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7633" y="2010087"/>
            <a:ext cx="168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5 km resolution</a:t>
            </a:r>
            <a:endParaRPr lang="en-A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9122" y="1991496"/>
            <a:ext cx="206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50 km resolution</a:t>
            </a:r>
            <a:endParaRPr lang="en-AU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7632" t="23620" b="21482"/>
          <a:stretch/>
        </p:blipFill>
        <p:spPr>
          <a:xfrm>
            <a:off x="4745632" y="174239"/>
            <a:ext cx="4322780" cy="11399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64306" y="80031"/>
            <a:ext cx="2106706" cy="123417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0676" y="80031"/>
            <a:ext cx="37324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Calibri" pitchFamily="34" charset="0"/>
              </a:rPr>
              <a:t>Dynamic downscaling</a:t>
            </a:r>
            <a:endParaRPr lang="en-AU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7632" t="23620" b="21482"/>
          <a:stretch/>
        </p:blipFill>
        <p:spPr>
          <a:xfrm>
            <a:off x="4745632" y="174239"/>
            <a:ext cx="4322780" cy="11399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45632" y="80031"/>
            <a:ext cx="3125380" cy="123417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49116" y="57520"/>
            <a:ext cx="2236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+mn-lt"/>
              </a:rPr>
              <a:t>Downscaling?</a:t>
            </a: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9" y="1724630"/>
            <a:ext cx="7994717" cy="330483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165238" y="5162039"/>
            <a:ext cx="2419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2A754A"/>
                </a:solidFill>
                <a:latin typeface="+mj-lt"/>
              </a:rPr>
              <a:t>[Potter et al., 2017]</a:t>
            </a:r>
          </a:p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2A754A"/>
                </a:solidFill>
                <a:latin typeface="+mj-lt"/>
              </a:rPr>
              <a:t>[Hope et al., </a:t>
            </a:r>
            <a:r>
              <a:rPr lang="en-AU" sz="1000" b="1" dirty="0" err="1" smtClean="0">
                <a:solidFill>
                  <a:srgbClr val="2A754A"/>
                </a:solidFill>
                <a:latin typeface="+mj-lt"/>
              </a:rPr>
              <a:t>VicCI</a:t>
            </a:r>
            <a:r>
              <a:rPr lang="en-AU" sz="1000" b="1" dirty="0" smtClean="0">
                <a:solidFill>
                  <a:srgbClr val="2A754A"/>
                </a:solidFill>
                <a:latin typeface="+mj-lt"/>
              </a:rPr>
              <a:t> Synthesis </a:t>
            </a:r>
            <a:r>
              <a:rPr lang="en-AU" sz="1000" b="1" dirty="0">
                <a:solidFill>
                  <a:srgbClr val="2A754A"/>
                </a:solidFill>
                <a:latin typeface="+mj-lt"/>
              </a:rPr>
              <a:t>R</a:t>
            </a:r>
            <a:r>
              <a:rPr lang="en-AU" sz="1000" b="1" dirty="0" smtClean="0">
                <a:solidFill>
                  <a:srgbClr val="2A754A"/>
                </a:solidFill>
                <a:latin typeface="+mj-lt"/>
              </a:rPr>
              <a:t>eport, 2017]</a:t>
            </a:r>
          </a:p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2A754A"/>
                </a:solidFill>
                <a:latin typeface="+mj-lt"/>
              </a:rPr>
              <a:t>[Ekstrom et al., Climate Services, 2016]</a:t>
            </a:r>
          </a:p>
          <a:p>
            <a:pPr>
              <a:lnSpc>
                <a:spcPct val="120000"/>
              </a:lnSpc>
            </a:pPr>
            <a:r>
              <a:rPr lang="en-AU" sz="1000" b="1" dirty="0" smtClean="0">
                <a:solidFill>
                  <a:srgbClr val="2A754A"/>
                </a:solidFill>
                <a:latin typeface="+mj-lt"/>
              </a:rPr>
              <a:t>[Grose et al., AMOS, 2015]</a:t>
            </a:r>
          </a:p>
        </p:txBody>
      </p:sp>
    </p:spTree>
    <p:extLst>
      <p:ext uri="{BB962C8B-B14F-4D97-AF65-F5344CB8AC3E}">
        <p14:creationId xmlns:p14="http://schemas.microsoft.com/office/powerpoint/2010/main" val="6367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9143" y="80031"/>
            <a:ext cx="43877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Calibri" pitchFamily="34" charset="0"/>
              </a:rPr>
              <a:t>Significant bias in downscaled rainfall</a:t>
            </a:r>
            <a:endParaRPr lang="en-AU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5" b="10040"/>
          <a:stretch/>
        </p:blipFill>
        <p:spPr>
          <a:xfrm>
            <a:off x="6631795" y="1898489"/>
            <a:ext cx="1818223" cy="343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02"/>
          <a:stretch/>
        </p:blipFill>
        <p:spPr>
          <a:xfrm>
            <a:off x="659782" y="5442654"/>
            <a:ext cx="7992533" cy="414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8" b="10341"/>
          <a:stretch/>
        </p:blipFill>
        <p:spPr>
          <a:xfrm>
            <a:off x="586916" y="1898489"/>
            <a:ext cx="4806002" cy="34569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9381" y="1535088"/>
            <a:ext cx="5211787" cy="38339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608451" y="5766946"/>
            <a:ext cx="2455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  <a:latin typeface="+mn-lt"/>
              </a:rPr>
              <a:t>Mean annual rainfall (mm)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8309" y="1492336"/>
            <a:ext cx="353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7030A0"/>
                </a:solidFill>
                <a:latin typeface="+mn-lt"/>
              </a:rPr>
              <a:t>Historical simulation (1990–2009)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0512" y="1492336"/>
            <a:ext cx="221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7030A0"/>
                </a:solidFill>
                <a:latin typeface="+mn-lt"/>
              </a:rPr>
              <a:t>Future (2060–2079)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7632" t="23620" b="21482"/>
          <a:stretch/>
        </p:blipFill>
        <p:spPr>
          <a:xfrm>
            <a:off x="4745632" y="174239"/>
            <a:ext cx="4322780" cy="11399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64306" y="80031"/>
            <a:ext cx="2106706" cy="123417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329863" y="4615670"/>
            <a:ext cx="1741075" cy="253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[Potter et al., 2018]</a:t>
            </a:r>
            <a:endParaRPr lang="en-AU" sz="1000" b="1" dirty="0">
              <a:solidFill>
                <a:srgbClr val="005C3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0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latin typeface="Calibri" pitchFamily="34" charset="0"/>
              </a:rPr>
              <a:t>Predicting water futures: cascading ensemble of uncertainties  |  Francis Chiew |  Page </a:t>
            </a:r>
            <a:fld id="{115749AE-AF04-4E97-8B1D-0A4934EE0790}" type="slidenum">
              <a:rPr lang="en-A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0676" y="80031"/>
            <a:ext cx="49481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Calibri" pitchFamily="34" charset="0"/>
              </a:rPr>
              <a:t>Downscaled rainfall inputs underestimate runoff </a:t>
            </a:r>
            <a:endParaRPr lang="en-AU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00082" y="1831223"/>
            <a:ext cx="4305359" cy="4037993"/>
            <a:chOff x="4700082" y="1831223"/>
            <a:chExt cx="4305359" cy="4037993"/>
          </a:xfrm>
        </p:grpSpPr>
        <p:grpSp>
          <p:nvGrpSpPr>
            <p:cNvPr id="5" name="Group 4"/>
            <p:cNvGrpSpPr/>
            <p:nvPr/>
          </p:nvGrpSpPr>
          <p:grpSpPr>
            <a:xfrm>
              <a:off x="4700082" y="1926945"/>
              <a:ext cx="4305359" cy="3923818"/>
              <a:chOff x="1658678" y="156704"/>
              <a:chExt cx="3732028" cy="311027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02" b="49608"/>
              <a:stretch/>
            </p:blipFill>
            <p:spPr>
              <a:xfrm>
                <a:off x="1658678" y="156704"/>
                <a:ext cx="1892595" cy="296218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02" t="49487"/>
              <a:stretch/>
            </p:blipFill>
            <p:spPr>
              <a:xfrm>
                <a:off x="3498111" y="297710"/>
                <a:ext cx="1892595" cy="2969269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807147" y="1834930"/>
              <a:ext cx="1679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7030A0"/>
                  </a:solidFill>
                  <a:latin typeface="+mn-lt"/>
                </a:rPr>
                <a:t>Mean annual Q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77645" y="5490647"/>
              <a:ext cx="50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7030A0"/>
                  </a:solidFill>
                  <a:latin typeface="+mn-lt"/>
                </a:rPr>
                <a:t>Q</a:t>
              </a:r>
              <a:r>
                <a:rPr lang="en-AU" baseline="-25000" dirty="0" smtClean="0">
                  <a:solidFill>
                    <a:srgbClr val="7030A0"/>
                  </a:solidFill>
                  <a:latin typeface="+mn-lt"/>
                </a:rPr>
                <a:t>99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2433" y="1831223"/>
              <a:ext cx="1323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7030A0"/>
                  </a:solidFill>
                  <a:latin typeface="+mn-lt"/>
                </a:rPr>
                <a:t>Days &gt; Q</a:t>
              </a:r>
              <a:r>
                <a:rPr lang="en-AU" baseline="-25000" dirty="0" smtClean="0">
                  <a:solidFill>
                    <a:srgbClr val="7030A0"/>
                  </a:solidFill>
                  <a:latin typeface="+mn-lt"/>
                </a:rPr>
                <a:t>95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38197" y="5499884"/>
              <a:ext cx="1278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7030A0"/>
                  </a:solidFill>
                  <a:latin typeface="+mn-lt"/>
                </a:rPr>
                <a:t>Days &lt; Q</a:t>
              </a:r>
              <a:r>
                <a:rPr lang="en-AU" baseline="-25000" dirty="0" smtClean="0">
                  <a:solidFill>
                    <a:srgbClr val="7030A0"/>
                  </a:solidFill>
                  <a:latin typeface="+mn-lt"/>
                </a:rPr>
                <a:t>5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7632" t="23620" b="21482"/>
          <a:stretch/>
        </p:blipFill>
        <p:spPr>
          <a:xfrm>
            <a:off x="4745632" y="174239"/>
            <a:ext cx="4322780" cy="11399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64306" y="80031"/>
            <a:ext cx="2106706" cy="123417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51432" r="50745" b="4460"/>
          <a:stretch/>
        </p:blipFill>
        <p:spPr>
          <a:xfrm>
            <a:off x="1631583" y="1113546"/>
            <a:ext cx="2441657" cy="2294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4" t="51473" b="3668"/>
          <a:stretch/>
        </p:blipFill>
        <p:spPr>
          <a:xfrm>
            <a:off x="1582096" y="3508379"/>
            <a:ext cx="2672614" cy="23659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7057" y="5750116"/>
            <a:ext cx="1162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+mn-lt"/>
              </a:rPr>
              <a:t>Exceedance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819" y="1755773"/>
            <a:ext cx="1514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7030A0"/>
                </a:solidFill>
                <a:latin typeface="+mn-lt"/>
              </a:rPr>
              <a:t>Downscaled daily</a:t>
            </a:r>
            <a:br>
              <a:rPr lang="en-AU" b="1" dirty="0" smtClean="0">
                <a:solidFill>
                  <a:srgbClr val="7030A0"/>
                </a:solidFill>
                <a:latin typeface="+mn-lt"/>
              </a:rPr>
            </a:br>
            <a:r>
              <a:rPr lang="en-AU" b="1" dirty="0" smtClean="0">
                <a:solidFill>
                  <a:srgbClr val="7030A0"/>
                </a:solidFill>
                <a:latin typeface="+mn-lt"/>
              </a:rPr>
              <a:t>rainfall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845" y="4144378"/>
            <a:ext cx="1514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7030A0"/>
                </a:solidFill>
                <a:latin typeface="+mn-lt"/>
              </a:rPr>
              <a:t>Modelled daily</a:t>
            </a:r>
            <a:br>
              <a:rPr lang="en-AU" b="1" dirty="0" smtClean="0">
                <a:solidFill>
                  <a:srgbClr val="7030A0"/>
                </a:solidFill>
                <a:latin typeface="+mn-lt"/>
              </a:rPr>
            </a:br>
            <a:r>
              <a:rPr lang="en-AU" b="1" dirty="0" smtClean="0">
                <a:solidFill>
                  <a:srgbClr val="7030A0"/>
                </a:solidFill>
                <a:latin typeface="+mn-lt"/>
              </a:rPr>
              <a:t>runoff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2721" y="5256975"/>
            <a:ext cx="13142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[Potter et al., 2018]</a:t>
            </a:r>
          </a:p>
          <a:p>
            <a:pPr>
              <a:lnSpc>
                <a:spcPct val="110000"/>
              </a:lnSpc>
            </a:pPr>
            <a:r>
              <a:rPr lang="en-AU" sz="1000" b="1" dirty="0" smtClean="0">
                <a:solidFill>
                  <a:srgbClr val="005C3E"/>
                </a:solidFill>
                <a:latin typeface="+mn-lt"/>
              </a:rPr>
              <a:t>[Charles et al., 2018]</a:t>
            </a:r>
            <a:endParaRPr lang="en-AU" sz="1000" b="1" dirty="0">
              <a:solidFill>
                <a:srgbClr val="005C3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2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ncisChiew_NCCARFWorkshop_Canberra_12Apr2012">
  <a:themeElements>
    <a:clrScheme name="CSIRO Blue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41B6E6"/>
      </a:accent1>
      <a:accent2>
        <a:srgbClr val="004B87"/>
      </a:accent2>
      <a:accent3>
        <a:srgbClr val="78BE20"/>
      </a:accent3>
      <a:accent4>
        <a:srgbClr val="4A7729"/>
      </a:accent4>
      <a:accent5>
        <a:srgbClr val="00A9CE"/>
      </a:accent5>
      <a:accent6>
        <a:srgbClr val="00313C"/>
      </a:accent6>
      <a:hlink>
        <a:srgbClr val="9FAEE5"/>
      </a:hlink>
      <a:folHlink>
        <a:srgbClr val="1E22AA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FrancisChiew_NCCARFWorkshop_Canberra_12Apr2012</Template>
  <TotalTime>1841</TotalTime>
  <Words>785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FrancisChiew_NCCARFWorkshop_Canberra_12Apr2012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Chiew, Francis (CLW, Black Mountain)</dc:creator>
  <cp:lastModifiedBy>Chiew, Francis (L&amp;W, Black Mountain)</cp:lastModifiedBy>
  <cp:revision>612</cp:revision>
  <dcterms:created xsi:type="dcterms:W3CDTF">2012-04-08T01:54:47Z</dcterms:created>
  <dcterms:modified xsi:type="dcterms:W3CDTF">2018-11-28T06:08:51Z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