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72" r:id="rId11"/>
    <p:sldId id="264" r:id="rId12"/>
    <p:sldId id="266" r:id="rId13"/>
    <p:sldId id="265" r:id="rId14"/>
    <p:sldId id="267" r:id="rId15"/>
    <p:sldId id="268" r:id="rId16"/>
    <p:sldId id="269" r:id="rId17"/>
    <p:sldId id="270" r:id="rId18"/>
    <p:sldId id="271" r:id="rId19"/>
  </p:sldIdLst>
  <p:sldSz cx="10080625" cy="5670550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63" autoAdjust="0"/>
    <p:restoredTop sz="94660"/>
  </p:normalViewPr>
  <p:slideViewPr>
    <p:cSldViewPr>
      <p:cViewPr varScale="1">
        <p:scale>
          <a:sx n="152" d="100"/>
          <a:sy n="152" d="100"/>
        </p:scale>
        <p:origin x="144" y="113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5363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5364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5365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15368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5650" cy="342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15370" name="Text Box 9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 alt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 smtClean="0">
                <a:solidFill>
                  <a:srgbClr val="000000"/>
                </a:solidFill>
                <a:latin typeface="Calibri" charset="0"/>
                <a:cs typeface="DejaVu Sans" charset="0"/>
              </a:defRPr>
            </a:lvl1pPr>
          </a:lstStyle>
          <a:p>
            <a:pPr>
              <a:defRPr/>
            </a:pPr>
            <a:fld id="{763A9D3E-86BE-49C5-9E58-C10F6B5CC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74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B04AF9C-BECD-42B4-8DD4-B19CF01EB0DB}" type="slidenum">
              <a:rPr lang="en-US" alt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8504F6D-9399-43C1-84BE-C6F99B1FAA8C}" type="slidenum">
              <a:rPr lang="en-US" altLang="en-US" sz="1200">
                <a:solidFill>
                  <a:srgbClr val="000000"/>
                </a:solidFill>
                <a:latin typeface="Calibri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</a:t>
            </a:fld>
            <a:endParaRPr lang="en-US" altLang="en-US" sz="1200">
              <a:solidFill>
                <a:srgbClr val="000000"/>
              </a:solidFill>
              <a:latin typeface="Calibri" charset="0"/>
              <a:cs typeface="DejaVu Sans" charset="0"/>
            </a:endParaRPr>
          </a:p>
        </p:txBody>
      </p:sp>
      <p:sp>
        <p:nvSpPr>
          <p:cNvPr id="1638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26510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0CEF5DD-BC1A-4998-B66D-D8A7CD299FBA}" type="slidenum">
              <a:rPr lang="en-US" alt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2</a:t>
            </a:fld>
            <a:endParaRPr lang="en-US" alt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58B2270-881C-4518-9B22-12791D5C71F5}" type="slidenum">
              <a:rPr lang="en-US" altLang="en-US" sz="1200">
                <a:solidFill>
                  <a:srgbClr val="000000"/>
                </a:solidFill>
                <a:latin typeface="Calibri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  <a:latin typeface="Calibri" charset="0"/>
              <a:cs typeface="DejaVu Sans" charset="0"/>
            </a:endParaRPr>
          </a:p>
        </p:txBody>
      </p:sp>
      <p:sp>
        <p:nvSpPr>
          <p:cNvPr id="1741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91341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B04AF9C-BECD-42B4-8DD4-B19CF01EB0DB}" type="slidenum">
              <a:rPr lang="en-US" alt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17</a:t>
            </a:fld>
            <a:endParaRPr lang="en-US" alt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8504F6D-9399-43C1-84BE-C6F99B1FAA8C}" type="slidenum">
              <a:rPr lang="en-US" altLang="en-US" sz="1200">
                <a:solidFill>
                  <a:srgbClr val="000000"/>
                </a:solidFill>
                <a:latin typeface="Calibri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en-US" altLang="en-US" sz="1200">
              <a:solidFill>
                <a:srgbClr val="000000"/>
              </a:solidFill>
              <a:latin typeface="Calibri" charset="0"/>
              <a:cs typeface="DejaVu Sans" charset="0"/>
            </a:endParaRPr>
          </a:p>
        </p:txBody>
      </p:sp>
      <p:sp>
        <p:nvSpPr>
          <p:cNvPr id="1638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9568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948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095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2500" y="225425"/>
            <a:ext cx="2265363" cy="4381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46862" cy="4381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8426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290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1859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74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325563"/>
            <a:ext cx="4456112" cy="3281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325563"/>
            <a:ext cx="4456113" cy="3281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6351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7354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9028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474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036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0426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492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5112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2500" y="225425"/>
            <a:ext cx="2265363" cy="4381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46862" cy="4381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08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668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325563"/>
            <a:ext cx="4456112" cy="3281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325563"/>
            <a:ext cx="4456113" cy="3281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867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926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385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26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414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64625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5563"/>
            <a:ext cx="9064625" cy="328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Sommet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Sommet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Sommet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Sommet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Sommet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Sommet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Sommet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000000"/>
          </a:solidFill>
          <a:latin typeface="Sommet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Arial" charset="0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Arial" charset="0"/>
          <a:ea typeface="+mn-ea"/>
        </a:defRPr>
      </a:lvl3pPr>
      <a:lvl4pPr marL="16002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Arial" charset="0"/>
          <a:ea typeface="+mn-ea"/>
        </a:defRPr>
      </a:lvl4pPr>
      <a:lvl5pPr marL="20574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Arial" charset="0"/>
          <a:ea typeface="+mn-ea"/>
        </a:defRPr>
      </a:lvl5pPr>
      <a:lvl6pPr marL="25146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Arial" charset="0"/>
          <a:ea typeface="+mn-ea"/>
        </a:defRPr>
      </a:lvl6pPr>
      <a:lvl7pPr marL="29718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Arial" charset="0"/>
          <a:ea typeface="+mn-ea"/>
        </a:defRPr>
      </a:lvl7pPr>
      <a:lvl8pPr marL="34290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Arial" charset="0"/>
          <a:ea typeface="+mn-ea"/>
        </a:defRPr>
      </a:lvl8pPr>
      <a:lvl9pPr marL="38862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25425"/>
            <a:ext cx="9064625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325563"/>
            <a:ext cx="9064625" cy="328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Sommet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Sommet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Sommet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Sommet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Sommet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Sommet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Sommet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Sommet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41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2516189" y="1758950"/>
            <a:ext cx="5836492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en-AU" altLang="en-US" sz="4000" b="1" dirty="0">
                <a:solidFill>
                  <a:srgbClr val="000000"/>
                </a:solidFill>
                <a:latin typeface="Calibri" charset="0"/>
              </a:rPr>
              <a:t>Ensemble methods in downscaling projections</a:t>
            </a:r>
            <a:endParaRPr lang="en-US" altLang="en-US" sz="40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456136" y="4146550"/>
            <a:ext cx="4176464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663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rgbClr val="000000"/>
                </a:solidFill>
              </a:rPr>
              <a:t>Jason Evans</a:t>
            </a:r>
          </a:p>
          <a:p>
            <a:pPr algn="ctr" eaLnBrk="1" hangingPunct="1">
              <a:spcBef>
                <a:spcPts val="663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Jason.evans@unsw.edu.au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76" y="98971"/>
            <a:ext cx="4874072" cy="12052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How do we select a subset with the desired </a:t>
            </a:r>
            <a:r>
              <a:rPr lang="en-AU" b="1" dirty="0"/>
              <a:t>properties of a climate projection ensemble?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Historical simulated climate is centred on observed </a:t>
            </a:r>
            <a:r>
              <a:rPr lang="en-AU" sz="2400" dirty="0" smtClean="0"/>
              <a:t>climate</a:t>
            </a:r>
            <a:endParaRPr lang="en-A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Ensemble spread reflects internal </a:t>
            </a:r>
            <a:r>
              <a:rPr lang="en-AU" sz="2400" dirty="0" smtClean="0"/>
              <a:t>(inter-annual) variability </a:t>
            </a:r>
            <a:r>
              <a:rPr lang="en-AU" sz="2400" dirty="0"/>
              <a:t>of the real </a:t>
            </a:r>
            <a:r>
              <a:rPr lang="en-AU" sz="2400" dirty="0" smtClean="0"/>
              <a:t>climate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Climatic extremes are captured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Future projections span overall uncertainty in climate sensitivity (embodied in future temperature and precipitation changes)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04008" y="1467123"/>
            <a:ext cx="665118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chemeClr val="tx1"/>
                </a:solidFill>
              </a:rPr>
              <a:t>Consider bias and interdependence</a:t>
            </a:r>
            <a:endParaRPr lang="en-AU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4088" y="2475235"/>
            <a:ext cx="614944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chemeClr val="tx1"/>
                </a:solidFill>
              </a:rPr>
              <a:t>Appropriate performance metrics</a:t>
            </a:r>
            <a:endParaRPr lang="en-AU" sz="3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7985" y="5072605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00" dirty="0">
                <a:solidFill>
                  <a:schemeClr val="tx1"/>
                </a:solidFill>
              </a:rPr>
              <a:t>Evans, J. P., Ji, F., Abramowitz, G., &amp; </a:t>
            </a:r>
            <a:r>
              <a:rPr lang="en-AU" sz="700" dirty="0" err="1">
                <a:solidFill>
                  <a:schemeClr val="tx1"/>
                </a:solidFill>
              </a:rPr>
              <a:t>Ekström</a:t>
            </a:r>
            <a:r>
              <a:rPr lang="en-AU" sz="700" dirty="0">
                <a:solidFill>
                  <a:schemeClr val="tx1"/>
                </a:solidFill>
              </a:rPr>
              <a:t>, M. (2013). Optimally choosing small ensemble members to produce robust climate simulations. Environmental Research Letters, 8(4), 044050. https://doi.org/10.1088/1748-9326/8/4/044050</a:t>
            </a:r>
          </a:p>
          <a:p>
            <a:r>
              <a:rPr lang="en-AU" sz="700" dirty="0">
                <a:solidFill>
                  <a:schemeClr val="tx1"/>
                </a:solidFill>
              </a:rPr>
              <a:t>Herger, N., Abramowitz, G., </a:t>
            </a:r>
            <a:r>
              <a:rPr lang="en-AU" sz="700" dirty="0" err="1">
                <a:solidFill>
                  <a:schemeClr val="tx1"/>
                </a:solidFill>
              </a:rPr>
              <a:t>Knutti</a:t>
            </a:r>
            <a:r>
              <a:rPr lang="en-AU" sz="700" dirty="0">
                <a:solidFill>
                  <a:schemeClr val="tx1"/>
                </a:solidFill>
              </a:rPr>
              <a:t>, R., </a:t>
            </a:r>
            <a:r>
              <a:rPr lang="en-AU" sz="700" dirty="0" err="1">
                <a:solidFill>
                  <a:schemeClr val="tx1"/>
                </a:solidFill>
              </a:rPr>
              <a:t>Angélil</a:t>
            </a:r>
            <a:r>
              <a:rPr lang="en-AU" sz="700" dirty="0">
                <a:solidFill>
                  <a:schemeClr val="tx1"/>
                </a:solidFill>
              </a:rPr>
              <a:t>, O., Lehmann, K., &amp; Sanderson, B. M. (2018). Selecting a climate model subset to optimise key ensemble properties. Earth Syst. </a:t>
            </a:r>
            <a:r>
              <a:rPr lang="en-AU" sz="700" dirty="0" err="1">
                <a:solidFill>
                  <a:schemeClr val="tx1"/>
                </a:solidFill>
              </a:rPr>
              <a:t>Dynam</a:t>
            </a:r>
            <a:r>
              <a:rPr lang="en-AU" sz="700" dirty="0">
                <a:solidFill>
                  <a:schemeClr val="tx1"/>
                </a:solidFill>
              </a:rPr>
              <a:t>., 9(1), 135–151. https://doi.org/10.5194/esd-9-135-2018</a:t>
            </a:r>
          </a:p>
        </p:txBody>
      </p:sp>
    </p:spTree>
    <p:extLst>
      <p:ext uri="{BB962C8B-B14F-4D97-AF65-F5344CB8AC3E}">
        <p14:creationId xmlns:p14="http://schemas.microsoft.com/office/powerpoint/2010/main" val="45185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How do we select a subset with the desired </a:t>
            </a:r>
            <a:r>
              <a:rPr lang="en-AU" b="1" dirty="0"/>
              <a:t>properties of a climate projection ensemble?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Historical simulated climate is centred on observed </a:t>
            </a:r>
            <a:r>
              <a:rPr lang="en-AU" sz="2400" dirty="0" smtClean="0"/>
              <a:t>climate</a:t>
            </a:r>
            <a:endParaRPr lang="en-A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Ensemble spread reflects internal </a:t>
            </a:r>
            <a:r>
              <a:rPr lang="en-AU" sz="2400" dirty="0" smtClean="0"/>
              <a:t>(inter-annual) variability </a:t>
            </a:r>
            <a:r>
              <a:rPr lang="en-AU" sz="2400" dirty="0"/>
              <a:t>of the real </a:t>
            </a:r>
            <a:r>
              <a:rPr lang="en-AU" sz="2400" dirty="0" smtClean="0"/>
              <a:t>climate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Climatic extremes are captured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Future projections span overall uncertainty in climate sensitivity (embodied in future temperature and precipitation changes)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04008" y="1467123"/>
            <a:ext cx="665118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chemeClr val="tx1"/>
                </a:solidFill>
              </a:rPr>
              <a:t>Consider bias and interdependence</a:t>
            </a:r>
            <a:endParaRPr lang="en-AU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4088" y="2475235"/>
            <a:ext cx="614944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chemeClr val="tx1"/>
                </a:solidFill>
              </a:rPr>
              <a:t>Appropriate performance metrics</a:t>
            </a:r>
            <a:endParaRPr lang="en-AU" sz="3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4008" y="3411339"/>
            <a:ext cx="4261103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chemeClr val="tx1"/>
                </a:solidFill>
              </a:rPr>
              <a:t>Consider GCM spread</a:t>
            </a:r>
            <a:endParaRPr lang="en-AU" sz="3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7985" y="5072605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00" dirty="0" err="1">
                <a:solidFill>
                  <a:schemeClr val="tx1"/>
                </a:solidFill>
              </a:rPr>
              <a:t>McSweeney</a:t>
            </a:r>
            <a:r>
              <a:rPr lang="en-AU" sz="700" dirty="0">
                <a:solidFill>
                  <a:schemeClr val="tx1"/>
                </a:solidFill>
              </a:rPr>
              <a:t>, C. F., Jones, R. G., &amp; Booth, B. B. B. (2012). Selecting Ensemble Members to Provide Regional Climate Change Information. Journal of Climate, 25(20), 7100–7121. https://doi.org/10.1175/JCLI-D-11-00526.1</a:t>
            </a:r>
          </a:p>
          <a:p>
            <a:r>
              <a:rPr lang="en-AU" sz="700" dirty="0" err="1">
                <a:solidFill>
                  <a:schemeClr val="tx1"/>
                </a:solidFill>
              </a:rPr>
              <a:t>Whetton</a:t>
            </a:r>
            <a:r>
              <a:rPr lang="en-AU" sz="700" dirty="0">
                <a:solidFill>
                  <a:schemeClr val="tx1"/>
                </a:solidFill>
              </a:rPr>
              <a:t>, P., Hennessy, K., Clarke, J., </a:t>
            </a:r>
            <a:r>
              <a:rPr lang="en-AU" sz="700" dirty="0" err="1">
                <a:solidFill>
                  <a:schemeClr val="tx1"/>
                </a:solidFill>
              </a:rPr>
              <a:t>McInnes</a:t>
            </a:r>
            <a:r>
              <a:rPr lang="en-AU" sz="700" dirty="0">
                <a:solidFill>
                  <a:schemeClr val="tx1"/>
                </a:solidFill>
              </a:rPr>
              <a:t>, K., &amp; Kent, D. (2012). Use of Representative Climate Futures in impact and adaptation assessment. Climatic Change, 115(3–4), 433–442. https://doi.org/10.1007/s10584-012-0471-z</a:t>
            </a:r>
          </a:p>
        </p:txBody>
      </p:sp>
    </p:spTree>
    <p:extLst>
      <p:ext uri="{BB962C8B-B14F-4D97-AF65-F5344CB8AC3E}">
        <p14:creationId xmlns:p14="http://schemas.microsoft.com/office/powerpoint/2010/main" val="33743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How do we select a subset with the desired </a:t>
            </a:r>
            <a:r>
              <a:rPr lang="en-AU" b="1" dirty="0"/>
              <a:t>properties of a climate projection ensemble?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To </a:t>
            </a:r>
            <a:r>
              <a:rPr lang="en-AU" sz="2400" dirty="0" smtClean="0"/>
              <a:t>use the minimum resources </a:t>
            </a:r>
            <a:r>
              <a:rPr lang="en-AU" sz="2400" dirty="0" smtClean="0"/>
              <a:t>required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0" indent="0"/>
            <a:r>
              <a:rPr lang="en-AU" sz="2400" dirty="0" smtClean="0"/>
              <a:t>That is, want to identify an ensemble sub-set that retains as muc</a:t>
            </a:r>
            <a:r>
              <a:rPr lang="en-AU" sz="2400" dirty="0" smtClean="0"/>
              <a:t>h information as possible from the full ensemble, and satisfies previously stated conditions.</a:t>
            </a:r>
          </a:p>
          <a:p>
            <a:pPr marL="0" indent="0"/>
            <a:endParaRPr lang="en-AU" sz="2400" dirty="0"/>
          </a:p>
          <a:p>
            <a:pPr marL="0" indent="0"/>
            <a:r>
              <a:rPr lang="en-AU" sz="2400" dirty="0" smtClean="0"/>
              <a:t>Related to model interdependence.</a:t>
            </a:r>
            <a:endParaRPr lang="en-AU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A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87985" y="5072605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00" dirty="0">
                <a:solidFill>
                  <a:schemeClr val="tx1"/>
                </a:solidFill>
              </a:rPr>
              <a:t>Herger, N., Abramowitz, G., </a:t>
            </a:r>
            <a:r>
              <a:rPr lang="en-AU" sz="700" dirty="0" err="1">
                <a:solidFill>
                  <a:schemeClr val="tx1"/>
                </a:solidFill>
              </a:rPr>
              <a:t>Knutti</a:t>
            </a:r>
            <a:r>
              <a:rPr lang="en-AU" sz="700" dirty="0">
                <a:solidFill>
                  <a:schemeClr val="tx1"/>
                </a:solidFill>
              </a:rPr>
              <a:t>, R., </a:t>
            </a:r>
            <a:r>
              <a:rPr lang="en-AU" sz="700" dirty="0" err="1">
                <a:solidFill>
                  <a:schemeClr val="tx1"/>
                </a:solidFill>
              </a:rPr>
              <a:t>Angélil</a:t>
            </a:r>
            <a:r>
              <a:rPr lang="en-AU" sz="700" dirty="0">
                <a:solidFill>
                  <a:schemeClr val="tx1"/>
                </a:solidFill>
              </a:rPr>
              <a:t>, O., Lehmann, K., &amp; Sanderson, B. M. (2018). Selecting a climate model subset to optimise key ensemble properties. Earth Syst. </a:t>
            </a:r>
            <a:r>
              <a:rPr lang="en-AU" sz="700" dirty="0" err="1">
                <a:solidFill>
                  <a:schemeClr val="tx1"/>
                </a:solidFill>
              </a:rPr>
              <a:t>Dynam</a:t>
            </a:r>
            <a:r>
              <a:rPr lang="en-AU" sz="700" dirty="0">
                <a:solidFill>
                  <a:schemeClr val="tx1"/>
                </a:solidFill>
              </a:rPr>
              <a:t>., 9(1), 135–151. https://doi.org/10.5194/esd-9-135-2018</a:t>
            </a:r>
          </a:p>
          <a:p>
            <a:r>
              <a:rPr lang="en-AU" sz="700" dirty="0">
                <a:solidFill>
                  <a:schemeClr val="tx1"/>
                </a:solidFill>
              </a:rPr>
              <a:t>Sanderson, B. M., </a:t>
            </a:r>
            <a:r>
              <a:rPr lang="en-AU" sz="700" dirty="0" err="1">
                <a:solidFill>
                  <a:schemeClr val="tx1"/>
                </a:solidFill>
              </a:rPr>
              <a:t>Knutti</a:t>
            </a:r>
            <a:r>
              <a:rPr lang="en-AU" sz="700" dirty="0">
                <a:solidFill>
                  <a:schemeClr val="tx1"/>
                </a:solidFill>
              </a:rPr>
              <a:t>, R., &amp; Caldwell, P. (2015). Addressing Interdependency in a </a:t>
            </a:r>
            <a:r>
              <a:rPr lang="en-AU" sz="700" dirty="0" err="1">
                <a:solidFill>
                  <a:schemeClr val="tx1"/>
                </a:solidFill>
              </a:rPr>
              <a:t>Multimodel</a:t>
            </a:r>
            <a:r>
              <a:rPr lang="en-AU" sz="700" dirty="0">
                <a:solidFill>
                  <a:schemeClr val="tx1"/>
                </a:solidFill>
              </a:rPr>
              <a:t> Ensemble by Interpolation of Model Properties. Journal of Climate, 28(13), 5150–5170. https://doi.org/10.1175/JCLI-D-14-00361.1</a:t>
            </a:r>
          </a:p>
        </p:txBody>
      </p:sp>
    </p:spTree>
    <p:extLst>
      <p:ext uri="{BB962C8B-B14F-4D97-AF65-F5344CB8AC3E}">
        <p14:creationId xmlns:p14="http://schemas.microsoft.com/office/powerpoint/2010/main" val="43886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25425"/>
            <a:ext cx="9064625" cy="475861"/>
          </a:xfrm>
        </p:spPr>
        <p:txBody>
          <a:bodyPr/>
          <a:lstStyle/>
          <a:p>
            <a:r>
              <a:rPr lang="en-AU" b="1" dirty="0"/>
              <a:t>Proposed Regional projection ensemble creation process</a:t>
            </a:r>
          </a:p>
        </p:txBody>
      </p:sp>
      <p:sp>
        <p:nvSpPr>
          <p:cNvPr id="4" name="Freeform 3"/>
          <p:cNvSpPr>
            <a:spLocks noChangeAspect="1"/>
          </p:cNvSpPr>
          <p:nvPr/>
        </p:nvSpPr>
        <p:spPr>
          <a:xfrm>
            <a:off x="686711" y="938443"/>
            <a:ext cx="2341440" cy="1496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800" i="0" u="none" strike="noStrike" kern="1200" dirty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Lohit Hindi" pitchFamily="2"/>
              </a:rPr>
              <a:t>GCM climate projection ensemble</a:t>
            </a:r>
          </a:p>
        </p:txBody>
      </p:sp>
      <p:sp>
        <p:nvSpPr>
          <p:cNvPr id="5" name="Freeform 4"/>
          <p:cNvSpPr>
            <a:spLocks noChangeAspect="1"/>
          </p:cNvSpPr>
          <p:nvPr/>
        </p:nvSpPr>
        <p:spPr>
          <a:xfrm>
            <a:off x="3978912" y="1059043"/>
            <a:ext cx="2323800" cy="1162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B4E2B8"/>
          </a:solidFill>
          <a:ln w="0">
            <a:solidFill>
              <a:srgbClr val="808080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6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Lohit Hindi" pitchFamily="2"/>
              </a:rPr>
              <a:t>Collection of RCMs</a:t>
            </a:r>
          </a:p>
        </p:txBody>
      </p:sp>
      <p:sp>
        <p:nvSpPr>
          <p:cNvPr id="6" name="Freeform 5"/>
          <p:cNvSpPr>
            <a:spLocks noChangeAspect="1"/>
          </p:cNvSpPr>
          <p:nvPr/>
        </p:nvSpPr>
        <p:spPr>
          <a:xfrm>
            <a:off x="3028152" y="3646003"/>
            <a:ext cx="880559" cy="8802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Lohit Hindi" pitchFamily="2"/>
            </a:endParaRPr>
          </a:p>
        </p:txBody>
      </p:sp>
      <p:sp>
        <p:nvSpPr>
          <p:cNvPr id="7" name="Freeform 6"/>
          <p:cNvSpPr>
            <a:spLocks noChangeAspect="1"/>
          </p:cNvSpPr>
          <p:nvPr/>
        </p:nvSpPr>
        <p:spPr>
          <a:xfrm>
            <a:off x="686711" y="2907283"/>
            <a:ext cx="2341440" cy="19367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800" i="0" u="none" strike="noStrike" kern="1200" dirty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Lohit Hindi" pitchFamily="2"/>
              </a:rPr>
              <a:t>Chosen GCM simulations</a:t>
            </a:r>
          </a:p>
        </p:txBody>
      </p:sp>
      <p:sp>
        <p:nvSpPr>
          <p:cNvPr id="8" name="Freeform 7"/>
          <p:cNvSpPr>
            <a:spLocks noChangeAspect="1"/>
          </p:cNvSpPr>
          <p:nvPr/>
        </p:nvSpPr>
        <p:spPr>
          <a:xfrm>
            <a:off x="6250152" y="3647443"/>
            <a:ext cx="950400" cy="8802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B4E2B8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Lohit Hindi" pitchFamily="2"/>
            </a:endParaRPr>
          </a:p>
        </p:txBody>
      </p:sp>
      <p:sp>
        <p:nvSpPr>
          <p:cNvPr id="9" name="Freeform 8"/>
          <p:cNvSpPr>
            <a:spLocks noChangeAspect="1"/>
          </p:cNvSpPr>
          <p:nvPr/>
        </p:nvSpPr>
        <p:spPr>
          <a:xfrm>
            <a:off x="1320671" y="2434962"/>
            <a:ext cx="897839" cy="472321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Lohit Hindi" pitchFamily="2"/>
            </a:endParaRPr>
          </a:p>
        </p:txBody>
      </p:sp>
      <p:sp>
        <p:nvSpPr>
          <p:cNvPr id="10" name="Freeform 9"/>
          <p:cNvSpPr>
            <a:spLocks noChangeAspect="1"/>
          </p:cNvSpPr>
          <p:nvPr/>
        </p:nvSpPr>
        <p:spPr>
          <a:xfrm>
            <a:off x="3926352" y="3123306"/>
            <a:ext cx="2323800" cy="17207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B4E2B8"/>
          </a:solidFill>
          <a:ln w="0">
            <a:solidFill>
              <a:srgbClr val="808080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600" b="0" i="0" u="none" strike="noStrike" kern="1200" dirty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Lohit Hindi" pitchFamily="2"/>
              </a:rPr>
              <a:t>Chosen RCMs</a:t>
            </a:r>
          </a:p>
        </p:txBody>
      </p:sp>
      <p:sp>
        <p:nvSpPr>
          <p:cNvPr id="11" name="Freeform 10"/>
          <p:cNvSpPr>
            <a:spLocks noChangeAspect="1"/>
          </p:cNvSpPr>
          <p:nvPr/>
        </p:nvSpPr>
        <p:spPr>
          <a:xfrm>
            <a:off x="4683432" y="2221122"/>
            <a:ext cx="897839" cy="902185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B4E2B8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Lohit Hindi" pitchFamily="2"/>
            </a:endParaRPr>
          </a:p>
        </p:txBody>
      </p:sp>
      <p:sp>
        <p:nvSpPr>
          <p:cNvPr id="12" name="Freeform 11"/>
          <p:cNvSpPr>
            <a:spLocks noChangeAspect="1"/>
          </p:cNvSpPr>
          <p:nvPr/>
        </p:nvSpPr>
        <p:spPr>
          <a:xfrm>
            <a:off x="7208345" y="2590482"/>
            <a:ext cx="2253600" cy="22536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FFFF"/>
          </a:solidFill>
          <a:ln w="0">
            <a:solidFill>
              <a:srgbClr val="808080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8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Lohit Hindi" pitchFamily="2"/>
              </a:rPr>
              <a:t>Regional climate projection ensemble</a:t>
            </a:r>
          </a:p>
        </p:txBody>
      </p:sp>
    </p:spTree>
    <p:extLst>
      <p:ext uri="{BB962C8B-B14F-4D97-AF65-F5344CB8AC3E}">
        <p14:creationId xmlns:p14="http://schemas.microsoft.com/office/powerpoint/2010/main" val="3829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25425"/>
            <a:ext cx="9064625" cy="475861"/>
          </a:xfrm>
        </p:spPr>
        <p:txBody>
          <a:bodyPr/>
          <a:lstStyle/>
          <a:p>
            <a:r>
              <a:rPr lang="en-AU" b="1" dirty="0" smtClean="0"/>
              <a:t>Proposed Regional projection ensemble creation process</a:t>
            </a:r>
            <a:endParaRPr lang="en-AU" b="1" dirty="0"/>
          </a:p>
        </p:txBody>
      </p:sp>
      <p:sp>
        <p:nvSpPr>
          <p:cNvPr id="4" name="Freeform 3"/>
          <p:cNvSpPr>
            <a:spLocks noChangeAspect="1"/>
          </p:cNvSpPr>
          <p:nvPr/>
        </p:nvSpPr>
        <p:spPr>
          <a:xfrm>
            <a:off x="686711" y="938443"/>
            <a:ext cx="2341440" cy="1496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800" i="0" u="none" strike="noStrike" kern="1200" dirty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Lohit Hindi" pitchFamily="2"/>
              </a:rPr>
              <a:t>GCM climate projection ensemble</a:t>
            </a:r>
          </a:p>
        </p:txBody>
      </p:sp>
      <p:sp>
        <p:nvSpPr>
          <p:cNvPr id="5" name="Freeform 4"/>
          <p:cNvSpPr>
            <a:spLocks noChangeAspect="1"/>
          </p:cNvSpPr>
          <p:nvPr/>
        </p:nvSpPr>
        <p:spPr>
          <a:xfrm>
            <a:off x="3978912" y="1059043"/>
            <a:ext cx="2323800" cy="1162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B4E2B8"/>
          </a:solidFill>
          <a:ln w="0">
            <a:solidFill>
              <a:srgbClr val="808080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6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Lohit Hindi" pitchFamily="2"/>
              </a:rPr>
              <a:t>Collection of RCMs</a:t>
            </a:r>
          </a:p>
        </p:txBody>
      </p:sp>
      <p:sp>
        <p:nvSpPr>
          <p:cNvPr id="6" name="Freeform 5"/>
          <p:cNvSpPr>
            <a:spLocks noChangeAspect="1"/>
          </p:cNvSpPr>
          <p:nvPr/>
        </p:nvSpPr>
        <p:spPr>
          <a:xfrm>
            <a:off x="3028152" y="3646003"/>
            <a:ext cx="880559" cy="8802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Lohit Hindi" pitchFamily="2"/>
            </a:endParaRPr>
          </a:p>
        </p:txBody>
      </p:sp>
      <p:sp>
        <p:nvSpPr>
          <p:cNvPr id="7" name="Freeform 6"/>
          <p:cNvSpPr>
            <a:spLocks noChangeAspect="1"/>
          </p:cNvSpPr>
          <p:nvPr/>
        </p:nvSpPr>
        <p:spPr>
          <a:xfrm>
            <a:off x="686711" y="2907283"/>
            <a:ext cx="2341440" cy="19367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R="0" lvl="0" algn="ctr" rtl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  <a:tabLst/>
            </a:pPr>
            <a:r>
              <a:rPr lang="en-GB" sz="1600" b="1" i="0" u="none" strike="noStrike" kern="120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Lohit Hindi" pitchFamily="2"/>
              </a:rPr>
              <a:t> Eliminate poor performers</a:t>
            </a:r>
          </a:p>
          <a:p>
            <a:pPr marR="0" lvl="0" algn="ctr" rtl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  <a:tabLst/>
            </a:pPr>
            <a:r>
              <a:rPr lang="en-GB" sz="1600" b="1" dirty="0" smtClean="0">
                <a:solidFill>
                  <a:schemeClr val="tx1"/>
                </a:solidFill>
                <a:latin typeface="Arial" pitchFamily="18"/>
                <a:ea typeface="Arial Unicode MS" pitchFamily="2"/>
                <a:cs typeface="Lohit Hindi" pitchFamily="2"/>
              </a:rPr>
              <a:t> Consider model interdependence</a:t>
            </a:r>
          </a:p>
          <a:p>
            <a:pPr marR="0" lvl="0" algn="ctr" rtl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  <a:tabLst/>
            </a:pPr>
            <a:r>
              <a:rPr lang="en-GB" sz="1600" b="1" i="0" u="none" strike="noStrike" kern="120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Lohit Hindi" pitchFamily="2"/>
              </a:rPr>
              <a:t> Span climate sensitivity range</a:t>
            </a:r>
            <a:endParaRPr lang="en-GB" sz="1600" b="1" i="0" u="none" strike="noStrike" kern="1200" dirty="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Lohit Hindi" pitchFamily="2"/>
            </a:endParaRPr>
          </a:p>
        </p:txBody>
      </p:sp>
      <p:sp>
        <p:nvSpPr>
          <p:cNvPr id="8" name="Freeform 7"/>
          <p:cNvSpPr>
            <a:spLocks noChangeAspect="1"/>
          </p:cNvSpPr>
          <p:nvPr/>
        </p:nvSpPr>
        <p:spPr>
          <a:xfrm>
            <a:off x="6250152" y="3647443"/>
            <a:ext cx="950400" cy="8802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B4E2B8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Lohit Hindi" pitchFamily="2"/>
            </a:endParaRPr>
          </a:p>
        </p:txBody>
      </p:sp>
      <p:sp>
        <p:nvSpPr>
          <p:cNvPr id="9" name="Freeform 8"/>
          <p:cNvSpPr>
            <a:spLocks noChangeAspect="1"/>
          </p:cNvSpPr>
          <p:nvPr/>
        </p:nvSpPr>
        <p:spPr>
          <a:xfrm>
            <a:off x="1320671" y="2434962"/>
            <a:ext cx="897839" cy="472321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Lohit Hindi" pitchFamily="2"/>
            </a:endParaRPr>
          </a:p>
        </p:txBody>
      </p:sp>
      <p:sp>
        <p:nvSpPr>
          <p:cNvPr id="10" name="Freeform 9"/>
          <p:cNvSpPr>
            <a:spLocks noChangeAspect="1"/>
          </p:cNvSpPr>
          <p:nvPr/>
        </p:nvSpPr>
        <p:spPr>
          <a:xfrm>
            <a:off x="3926352" y="3123306"/>
            <a:ext cx="2323800" cy="17207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B4E2B8"/>
          </a:solidFill>
          <a:ln w="0">
            <a:solidFill>
              <a:srgbClr val="808080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600" b="0" i="0" u="none" strike="noStrike" kern="1200" dirty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Lohit Hindi" pitchFamily="2"/>
              </a:rPr>
              <a:t>Chosen RCMs</a:t>
            </a:r>
          </a:p>
        </p:txBody>
      </p:sp>
      <p:sp>
        <p:nvSpPr>
          <p:cNvPr id="11" name="Freeform 10"/>
          <p:cNvSpPr>
            <a:spLocks noChangeAspect="1"/>
          </p:cNvSpPr>
          <p:nvPr/>
        </p:nvSpPr>
        <p:spPr>
          <a:xfrm>
            <a:off x="4683432" y="2221122"/>
            <a:ext cx="897839" cy="902185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B4E2B8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Lohit Hindi" pitchFamily="2"/>
            </a:endParaRPr>
          </a:p>
        </p:txBody>
      </p:sp>
      <p:sp>
        <p:nvSpPr>
          <p:cNvPr id="12" name="Freeform 11"/>
          <p:cNvSpPr>
            <a:spLocks noChangeAspect="1"/>
          </p:cNvSpPr>
          <p:nvPr/>
        </p:nvSpPr>
        <p:spPr>
          <a:xfrm>
            <a:off x="7208345" y="2590482"/>
            <a:ext cx="2253600" cy="22536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FFFF"/>
          </a:solidFill>
          <a:ln w="0">
            <a:solidFill>
              <a:srgbClr val="808080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8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Lohit Hindi" pitchFamily="2"/>
              </a:rPr>
              <a:t>Regional climate projection ensemble</a:t>
            </a:r>
          </a:p>
        </p:txBody>
      </p:sp>
    </p:spTree>
    <p:extLst>
      <p:ext uri="{BB962C8B-B14F-4D97-AF65-F5344CB8AC3E}">
        <p14:creationId xmlns:p14="http://schemas.microsoft.com/office/powerpoint/2010/main" val="84057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25425"/>
            <a:ext cx="9064625" cy="475861"/>
          </a:xfrm>
        </p:spPr>
        <p:txBody>
          <a:bodyPr/>
          <a:lstStyle/>
          <a:p>
            <a:r>
              <a:rPr lang="en-AU" b="1" dirty="0" smtClean="0"/>
              <a:t>Proposed Regional projection ensemble creation process</a:t>
            </a:r>
            <a:endParaRPr lang="en-AU" b="1" dirty="0"/>
          </a:p>
        </p:txBody>
      </p:sp>
      <p:sp>
        <p:nvSpPr>
          <p:cNvPr id="4" name="Freeform 3"/>
          <p:cNvSpPr>
            <a:spLocks noChangeAspect="1"/>
          </p:cNvSpPr>
          <p:nvPr/>
        </p:nvSpPr>
        <p:spPr>
          <a:xfrm>
            <a:off x="686216" y="938443"/>
            <a:ext cx="2341440" cy="1496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800" i="0" u="none" strike="noStrike" kern="1200" dirty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Lohit Hindi" pitchFamily="2"/>
              </a:rPr>
              <a:t>GCM climate projection ensemble</a:t>
            </a:r>
          </a:p>
        </p:txBody>
      </p:sp>
      <p:sp>
        <p:nvSpPr>
          <p:cNvPr id="5" name="Freeform 4"/>
          <p:cNvSpPr>
            <a:spLocks noChangeAspect="1"/>
          </p:cNvSpPr>
          <p:nvPr/>
        </p:nvSpPr>
        <p:spPr>
          <a:xfrm>
            <a:off x="3978912" y="1059043"/>
            <a:ext cx="2323800" cy="1162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B4E2B8"/>
          </a:solidFill>
          <a:ln w="0">
            <a:solidFill>
              <a:srgbClr val="808080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6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Lohit Hindi" pitchFamily="2"/>
              </a:rPr>
              <a:t>Collection of RCMs</a:t>
            </a:r>
          </a:p>
        </p:txBody>
      </p:sp>
      <p:sp>
        <p:nvSpPr>
          <p:cNvPr id="6" name="Freeform 5"/>
          <p:cNvSpPr>
            <a:spLocks noChangeAspect="1"/>
          </p:cNvSpPr>
          <p:nvPr/>
        </p:nvSpPr>
        <p:spPr>
          <a:xfrm>
            <a:off x="3028152" y="3646003"/>
            <a:ext cx="880559" cy="8802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Lohit Hindi" pitchFamily="2"/>
            </a:endParaRPr>
          </a:p>
        </p:txBody>
      </p:sp>
      <p:sp>
        <p:nvSpPr>
          <p:cNvPr id="7" name="Freeform 6"/>
          <p:cNvSpPr>
            <a:spLocks noChangeAspect="1"/>
          </p:cNvSpPr>
          <p:nvPr/>
        </p:nvSpPr>
        <p:spPr>
          <a:xfrm>
            <a:off x="686711" y="2907283"/>
            <a:ext cx="2341440" cy="19367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R="0" lvl="0" algn="ctr" rtl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  <a:tabLst/>
            </a:pPr>
            <a:r>
              <a:rPr lang="en-GB" sz="1600" b="1" i="0" u="none" strike="noStrike" kern="120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Lohit Hindi" pitchFamily="2"/>
              </a:rPr>
              <a:t> Eliminate poor performers</a:t>
            </a:r>
          </a:p>
          <a:p>
            <a:pPr marR="0" lvl="0" algn="ctr" rtl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  <a:tabLst/>
            </a:pPr>
            <a:r>
              <a:rPr lang="en-GB" sz="1600" b="1" dirty="0" smtClean="0">
                <a:solidFill>
                  <a:schemeClr val="tx1"/>
                </a:solidFill>
                <a:latin typeface="Arial" pitchFamily="18"/>
                <a:ea typeface="Arial Unicode MS" pitchFamily="2"/>
                <a:cs typeface="Lohit Hindi" pitchFamily="2"/>
              </a:rPr>
              <a:t> Consider model interdependence</a:t>
            </a:r>
          </a:p>
          <a:p>
            <a:pPr marR="0" lvl="0" algn="ctr" rtl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  <a:tabLst/>
            </a:pPr>
            <a:r>
              <a:rPr lang="en-GB" sz="1600" b="1" i="0" u="none" strike="noStrike" kern="120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Lohit Hindi" pitchFamily="2"/>
              </a:rPr>
              <a:t> Span climate sensitivity range</a:t>
            </a:r>
            <a:endParaRPr lang="en-GB" sz="1600" b="1" i="0" u="none" strike="noStrike" kern="1200" dirty="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Lohit Hindi" pitchFamily="2"/>
            </a:endParaRPr>
          </a:p>
        </p:txBody>
      </p:sp>
      <p:sp>
        <p:nvSpPr>
          <p:cNvPr id="8" name="Freeform 7"/>
          <p:cNvSpPr>
            <a:spLocks noChangeAspect="1"/>
          </p:cNvSpPr>
          <p:nvPr/>
        </p:nvSpPr>
        <p:spPr>
          <a:xfrm>
            <a:off x="6250152" y="3647443"/>
            <a:ext cx="950400" cy="8802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B4E2B8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Lohit Hindi" pitchFamily="2"/>
            </a:endParaRPr>
          </a:p>
        </p:txBody>
      </p:sp>
      <p:sp>
        <p:nvSpPr>
          <p:cNvPr id="9" name="Freeform 8"/>
          <p:cNvSpPr>
            <a:spLocks noChangeAspect="1"/>
          </p:cNvSpPr>
          <p:nvPr/>
        </p:nvSpPr>
        <p:spPr>
          <a:xfrm>
            <a:off x="1320671" y="2434962"/>
            <a:ext cx="897839" cy="472321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Lohit Hindi" pitchFamily="2"/>
            </a:endParaRPr>
          </a:p>
        </p:txBody>
      </p:sp>
      <p:sp>
        <p:nvSpPr>
          <p:cNvPr id="10" name="Freeform 9"/>
          <p:cNvSpPr>
            <a:spLocks noChangeAspect="1"/>
          </p:cNvSpPr>
          <p:nvPr/>
        </p:nvSpPr>
        <p:spPr>
          <a:xfrm>
            <a:off x="3926352" y="3123306"/>
            <a:ext cx="2323800" cy="17207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B4E2B8"/>
          </a:solidFill>
          <a:ln w="0">
            <a:solidFill>
              <a:srgbClr val="808080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lvl="0" algn="ctr" hangingPunct="0">
              <a:spcBef>
                <a:spcPts val="600"/>
              </a:spcBef>
              <a:spcAft>
                <a:spcPts val="0"/>
              </a:spcAft>
              <a:buFont typeface="Times New Roman" pitchFamily="16" charset="0"/>
              <a:buAutoNum type="arabicPeriod"/>
            </a:pPr>
            <a:r>
              <a:rPr lang="en-GB" sz="1400" b="1" dirty="0">
                <a:solidFill>
                  <a:srgbClr val="000000"/>
                </a:solidFill>
                <a:latin typeface="Arial" pitchFamily="18"/>
                <a:ea typeface="Arial Unicode MS" pitchFamily="2"/>
                <a:cs typeface="Lohit Hindi" pitchFamily="2"/>
              </a:rPr>
              <a:t>Eliminate poor performers</a:t>
            </a:r>
          </a:p>
          <a:p>
            <a:pPr lvl="0" algn="ctr" hangingPunct="0">
              <a:spcBef>
                <a:spcPts val="600"/>
              </a:spcBef>
              <a:spcAft>
                <a:spcPts val="0"/>
              </a:spcAft>
              <a:buFont typeface="Times New Roman" pitchFamily="16" charset="0"/>
              <a:buAutoNum type="arabicPeriod"/>
            </a:pPr>
            <a:r>
              <a:rPr lang="en-GB" sz="1400" b="1" dirty="0" smtClean="0">
                <a:solidFill>
                  <a:srgbClr val="000000"/>
                </a:solidFill>
                <a:latin typeface="Arial" pitchFamily="18"/>
                <a:ea typeface="Arial Unicode MS" pitchFamily="2"/>
                <a:cs typeface="Lohit Hindi" pitchFamily="2"/>
              </a:rPr>
              <a:t> Model </a:t>
            </a:r>
            <a:r>
              <a:rPr lang="en-GB" sz="1400" b="1" dirty="0">
                <a:solidFill>
                  <a:srgbClr val="000000"/>
                </a:solidFill>
                <a:latin typeface="Arial" pitchFamily="18"/>
                <a:ea typeface="Arial Unicode MS" pitchFamily="2"/>
                <a:cs typeface="Lohit Hindi" pitchFamily="2"/>
              </a:rPr>
              <a:t>interdependence</a:t>
            </a:r>
          </a:p>
        </p:txBody>
      </p:sp>
      <p:sp>
        <p:nvSpPr>
          <p:cNvPr id="11" name="Freeform 10"/>
          <p:cNvSpPr>
            <a:spLocks noChangeAspect="1"/>
          </p:cNvSpPr>
          <p:nvPr/>
        </p:nvSpPr>
        <p:spPr>
          <a:xfrm>
            <a:off x="4683432" y="2221122"/>
            <a:ext cx="897839" cy="902185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B4E2B8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Lohit Hindi" pitchFamily="2"/>
            </a:endParaRPr>
          </a:p>
        </p:txBody>
      </p:sp>
      <p:sp>
        <p:nvSpPr>
          <p:cNvPr id="12" name="Freeform 11"/>
          <p:cNvSpPr>
            <a:spLocks noChangeAspect="1"/>
          </p:cNvSpPr>
          <p:nvPr/>
        </p:nvSpPr>
        <p:spPr>
          <a:xfrm>
            <a:off x="7208345" y="2590482"/>
            <a:ext cx="2253600" cy="22536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FFFF"/>
          </a:solidFill>
          <a:ln w="0">
            <a:solidFill>
              <a:srgbClr val="808080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8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Lohit Hindi" pitchFamily="2"/>
              </a:rPr>
              <a:t>Regional climate projection ensemble</a:t>
            </a:r>
          </a:p>
        </p:txBody>
      </p:sp>
    </p:spTree>
    <p:extLst>
      <p:ext uri="{BB962C8B-B14F-4D97-AF65-F5344CB8AC3E}">
        <p14:creationId xmlns:p14="http://schemas.microsoft.com/office/powerpoint/2010/main" val="380561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25425"/>
            <a:ext cx="9064625" cy="475861"/>
          </a:xfrm>
        </p:spPr>
        <p:txBody>
          <a:bodyPr/>
          <a:lstStyle/>
          <a:p>
            <a:r>
              <a:rPr lang="en-AU" b="1" dirty="0" smtClean="0"/>
              <a:t>Proposed Regional projection ensemble creation process</a:t>
            </a:r>
            <a:endParaRPr lang="en-AU" b="1" dirty="0"/>
          </a:p>
        </p:txBody>
      </p:sp>
      <p:sp>
        <p:nvSpPr>
          <p:cNvPr id="4" name="Freeform 3"/>
          <p:cNvSpPr>
            <a:spLocks noChangeAspect="1"/>
          </p:cNvSpPr>
          <p:nvPr/>
        </p:nvSpPr>
        <p:spPr>
          <a:xfrm>
            <a:off x="686711" y="938443"/>
            <a:ext cx="2341440" cy="1496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800" i="0" u="none" strike="noStrike" kern="1200" dirty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Lohit Hindi" pitchFamily="2"/>
              </a:rPr>
              <a:t>GCM climate projection ensemble</a:t>
            </a:r>
          </a:p>
        </p:txBody>
      </p:sp>
      <p:sp>
        <p:nvSpPr>
          <p:cNvPr id="5" name="Freeform 4"/>
          <p:cNvSpPr>
            <a:spLocks noChangeAspect="1"/>
          </p:cNvSpPr>
          <p:nvPr/>
        </p:nvSpPr>
        <p:spPr>
          <a:xfrm>
            <a:off x="3978912" y="1059043"/>
            <a:ext cx="2323800" cy="1162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B4E2B8"/>
          </a:solidFill>
          <a:ln w="0">
            <a:solidFill>
              <a:srgbClr val="808080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6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Lohit Hindi" pitchFamily="2"/>
              </a:rPr>
              <a:t>Collection of RCMs</a:t>
            </a:r>
          </a:p>
        </p:txBody>
      </p:sp>
      <p:sp>
        <p:nvSpPr>
          <p:cNvPr id="6" name="Freeform 5"/>
          <p:cNvSpPr>
            <a:spLocks noChangeAspect="1"/>
          </p:cNvSpPr>
          <p:nvPr/>
        </p:nvSpPr>
        <p:spPr>
          <a:xfrm>
            <a:off x="3028152" y="3646003"/>
            <a:ext cx="880559" cy="8802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Lohit Hindi" pitchFamily="2"/>
            </a:endParaRPr>
          </a:p>
        </p:txBody>
      </p:sp>
      <p:sp>
        <p:nvSpPr>
          <p:cNvPr id="7" name="Freeform 6"/>
          <p:cNvSpPr>
            <a:spLocks noChangeAspect="1"/>
          </p:cNvSpPr>
          <p:nvPr/>
        </p:nvSpPr>
        <p:spPr>
          <a:xfrm>
            <a:off x="686711" y="2907283"/>
            <a:ext cx="2341440" cy="19367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R="0" lvl="0" algn="ctr" rtl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  <a:tabLst/>
            </a:pPr>
            <a:r>
              <a:rPr lang="en-GB" sz="1600" b="1" i="0" u="none" strike="noStrike" kern="120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Lohit Hindi" pitchFamily="2"/>
              </a:rPr>
              <a:t> Eliminate poor performers</a:t>
            </a:r>
          </a:p>
          <a:p>
            <a:pPr marR="0" lvl="0" algn="ctr" rtl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  <a:tabLst/>
            </a:pPr>
            <a:r>
              <a:rPr lang="en-GB" sz="1600" b="1" dirty="0" smtClean="0">
                <a:solidFill>
                  <a:schemeClr val="tx1"/>
                </a:solidFill>
                <a:latin typeface="Arial" pitchFamily="18"/>
                <a:ea typeface="Arial Unicode MS" pitchFamily="2"/>
                <a:cs typeface="Lohit Hindi" pitchFamily="2"/>
              </a:rPr>
              <a:t> Consider model interdependence</a:t>
            </a:r>
          </a:p>
          <a:p>
            <a:pPr marR="0" lvl="0" algn="ctr" rtl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AutoNum type="arabicPeriod"/>
              <a:tabLst/>
            </a:pPr>
            <a:r>
              <a:rPr lang="en-GB" sz="1600" b="1" i="0" u="none" strike="noStrike" kern="120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Lohit Hindi" pitchFamily="2"/>
              </a:rPr>
              <a:t> Span climate sensitivity range</a:t>
            </a:r>
            <a:endParaRPr lang="en-GB" sz="1600" b="1" i="0" u="none" strike="noStrike" kern="1200" dirty="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Lohit Hindi" pitchFamily="2"/>
            </a:endParaRPr>
          </a:p>
        </p:txBody>
      </p:sp>
      <p:sp>
        <p:nvSpPr>
          <p:cNvPr id="8" name="Freeform 7"/>
          <p:cNvSpPr>
            <a:spLocks noChangeAspect="1"/>
          </p:cNvSpPr>
          <p:nvPr/>
        </p:nvSpPr>
        <p:spPr>
          <a:xfrm>
            <a:off x="6250152" y="3647443"/>
            <a:ext cx="950400" cy="8802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B4E2B8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Lohit Hindi" pitchFamily="2"/>
            </a:endParaRPr>
          </a:p>
        </p:txBody>
      </p:sp>
      <p:sp>
        <p:nvSpPr>
          <p:cNvPr id="9" name="Freeform 8"/>
          <p:cNvSpPr>
            <a:spLocks noChangeAspect="1"/>
          </p:cNvSpPr>
          <p:nvPr/>
        </p:nvSpPr>
        <p:spPr>
          <a:xfrm>
            <a:off x="1320671" y="2434962"/>
            <a:ext cx="897839" cy="472321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Lohit Hindi" pitchFamily="2"/>
            </a:endParaRPr>
          </a:p>
        </p:txBody>
      </p:sp>
      <p:sp>
        <p:nvSpPr>
          <p:cNvPr id="10" name="Freeform 9"/>
          <p:cNvSpPr>
            <a:spLocks noChangeAspect="1"/>
          </p:cNvSpPr>
          <p:nvPr/>
        </p:nvSpPr>
        <p:spPr>
          <a:xfrm>
            <a:off x="3926352" y="3123306"/>
            <a:ext cx="2323800" cy="17207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B4E2B8"/>
          </a:solidFill>
          <a:ln w="0">
            <a:solidFill>
              <a:srgbClr val="808080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lvl="0" algn="ctr" hangingPunct="0">
              <a:spcBef>
                <a:spcPts val="600"/>
              </a:spcBef>
              <a:spcAft>
                <a:spcPts val="0"/>
              </a:spcAft>
              <a:buFont typeface="Times New Roman" pitchFamily="16" charset="0"/>
              <a:buAutoNum type="arabicPeriod"/>
            </a:pPr>
            <a:r>
              <a:rPr lang="en-GB" sz="1400" b="1" dirty="0">
                <a:solidFill>
                  <a:srgbClr val="000000"/>
                </a:solidFill>
                <a:latin typeface="Arial" pitchFamily="18"/>
                <a:ea typeface="Arial Unicode MS" pitchFamily="2"/>
                <a:cs typeface="Lohit Hindi" pitchFamily="2"/>
              </a:rPr>
              <a:t>Eliminate poor performers</a:t>
            </a:r>
          </a:p>
          <a:p>
            <a:pPr lvl="0" algn="ctr" hangingPunct="0">
              <a:spcBef>
                <a:spcPts val="600"/>
              </a:spcBef>
              <a:spcAft>
                <a:spcPts val="0"/>
              </a:spcAft>
              <a:buFont typeface="Times New Roman" pitchFamily="16" charset="0"/>
              <a:buAutoNum type="arabicPeriod"/>
            </a:pPr>
            <a:r>
              <a:rPr lang="en-GB" sz="1400" b="1" dirty="0" smtClean="0">
                <a:solidFill>
                  <a:srgbClr val="000000"/>
                </a:solidFill>
                <a:latin typeface="Arial" pitchFamily="18"/>
                <a:ea typeface="Arial Unicode MS" pitchFamily="2"/>
                <a:cs typeface="Lohit Hindi" pitchFamily="2"/>
              </a:rPr>
              <a:t> Model </a:t>
            </a:r>
            <a:r>
              <a:rPr lang="en-GB" sz="1400" b="1" dirty="0">
                <a:solidFill>
                  <a:srgbClr val="000000"/>
                </a:solidFill>
                <a:latin typeface="Arial" pitchFamily="18"/>
                <a:ea typeface="Arial Unicode MS" pitchFamily="2"/>
                <a:cs typeface="Lohit Hindi" pitchFamily="2"/>
              </a:rPr>
              <a:t>interdependence</a:t>
            </a:r>
          </a:p>
        </p:txBody>
      </p:sp>
      <p:sp>
        <p:nvSpPr>
          <p:cNvPr id="11" name="Freeform 10"/>
          <p:cNvSpPr>
            <a:spLocks noChangeAspect="1"/>
          </p:cNvSpPr>
          <p:nvPr/>
        </p:nvSpPr>
        <p:spPr>
          <a:xfrm>
            <a:off x="4683432" y="2221122"/>
            <a:ext cx="897839" cy="902185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B4E2B8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Lohit Hindi" pitchFamily="2"/>
            </a:endParaRPr>
          </a:p>
        </p:txBody>
      </p:sp>
      <p:sp>
        <p:nvSpPr>
          <p:cNvPr id="12" name="Freeform 11"/>
          <p:cNvSpPr>
            <a:spLocks noChangeAspect="1"/>
          </p:cNvSpPr>
          <p:nvPr/>
        </p:nvSpPr>
        <p:spPr>
          <a:xfrm>
            <a:off x="7208345" y="2590482"/>
            <a:ext cx="2253600" cy="22536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FFFF"/>
          </a:solidFill>
          <a:ln w="0">
            <a:solidFill>
              <a:srgbClr val="808080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800" b="1" i="0" u="none" strike="noStrike" kern="1200" dirty="0" smtClean="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Lohit Hindi" pitchFamily="2"/>
              </a:rPr>
              <a:t>Use a structured sparse matrix</a:t>
            </a:r>
            <a:endParaRPr lang="en-GB" sz="2800" b="1" i="0" u="none" strike="noStrike" kern="1200" dirty="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8175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2516189" y="1758950"/>
            <a:ext cx="5836492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800"/>
              </a:spcBef>
              <a:buClrTx/>
              <a:buFontTx/>
              <a:buNone/>
            </a:pPr>
            <a:r>
              <a:rPr lang="en-AU" altLang="en-US" sz="4000" b="1" dirty="0" smtClean="0">
                <a:solidFill>
                  <a:srgbClr val="000000"/>
                </a:solidFill>
                <a:latin typeface="Calibri" charset="0"/>
              </a:rPr>
              <a:t>Thank you for your attention</a:t>
            </a:r>
            <a:endParaRPr lang="en-US" altLang="en-US" sz="40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719832" y="4146550"/>
            <a:ext cx="864096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663"/>
              </a:spcBef>
              <a:buClrTx/>
              <a:buFontTx/>
              <a:buNone/>
            </a:pPr>
            <a:r>
              <a:rPr lang="en-AU" altLang="en-US" sz="2800" b="1" dirty="0">
                <a:solidFill>
                  <a:srgbClr val="000000"/>
                </a:solidFill>
              </a:rPr>
              <a:t>Ensemble methods in downscaling projections</a:t>
            </a:r>
          </a:p>
          <a:p>
            <a:pPr algn="ctr" eaLnBrk="1" hangingPunct="1">
              <a:spcBef>
                <a:spcPts val="663"/>
              </a:spcBef>
              <a:buClrTx/>
              <a:buFontTx/>
              <a:buNone/>
            </a:pPr>
            <a:r>
              <a:rPr lang="en-US" altLang="en-US" sz="2800" dirty="0" smtClean="0">
                <a:solidFill>
                  <a:srgbClr val="000000"/>
                </a:solidFill>
              </a:rPr>
              <a:t>Jason </a:t>
            </a:r>
            <a:r>
              <a:rPr lang="en-US" altLang="en-US" sz="2800" dirty="0" smtClean="0">
                <a:solidFill>
                  <a:srgbClr val="000000"/>
                </a:solidFill>
              </a:rPr>
              <a:t>Evans</a:t>
            </a:r>
          </a:p>
          <a:p>
            <a:pPr algn="ctr" eaLnBrk="1" hangingPunct="1">
              <a:spcBef>
                <a:spcPts val="663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</a:rPr>
              <a:t>Jason.evans@unsw.edu.au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76" y="98971"/>
            <a:ext cx="4874072" cy="12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73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503237" y="225425"/>
            <a:ext cx="9070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en-US" altLang="en-US" sz="4400" b="1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225425"/>
            <a:ext cx="9064625" cy="449610"/>
          </a:xfrm>
        </p:spPr>
        <p:txBody>
          <a:bodyPr/>
          <a:lstStyle/>
          <a:p>
            <a:r>
              <a:rPr lang="en-AU" b="1" dirty="0"/>
              <a:t>Regional Climate Modelling</a:t>
            </a:r>
          </a:p>
        </p:txBody>
      </p:sp>
      <p:sp>
        <p:nvSpPr>
          <p:cNvPr id="5" name="Freeform 4"/>
          <p:cNvSpPr/>
          <p:nvPr/>
        </p:nvSpPr>
        <p:spPr>
          <a:xfrm>
            <a:off x="647824" y="963067"/>
            <a:ext cx="2341440" cy="1496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800" b="1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Lohit Hindi" pitchFamily="2"/>
              </a:rPr>
              <a:t>GCM climate projection ensemble</a:t>
            </a:r>
          </a:p>
        </p:txBody>
      </p:sp>
      <p:sp>
        <p:nvSpPr>
          <p:cNvPr id="6" name="Freeform 5"/>
          <p:cNvSpPr/>
          <p:nvPr/>
        </p:nvSpPr>
        <p:spPr>
          <a:xfrm>
            <a:off x="3992945" y="1083667"/>
            <a:ext cx="2323800" cy="1162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B4E2B8"/>
          </a:solidFill>
          <a:ln w="0">
            <a:solidFill>
              <a:srgbClr val="808080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6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Lohit Hindi" pitchFamily="2"/>
              </a:rPr>
              <a:t>Collection of RCMs</a:t>
            </a:r>
          </a:p>
        </p:txBody>
      </p:sp>
      <p:sp>
        <p:nvSpPr>
          <p:cNvPr id="8" name="Freeform 7"/>
          <p:cNvSpPr/>
          <p:nvPr/>
        </p:nvSpPr>
        <p:spPr>
          <a:xfrm>
            <a:off x="3042185" y="3670627"/>
            <a:ext cx="880559" cy="8802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Lohit Hindi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00744" y="3372187"/>
            <a:ext cx="2341440" cy="14965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800" b="1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Lohit Hindi" pitchFamily="2"/>
              </a:rPr>
              <a:t>Chosen GCM simulations</a:t>
            </a:r>
          </a:p>
        </p:txBody>
      </p:sp>
      <p:sp>
        <p:nvSpPr>
          <p:cNvPr id="10" name="Freeform 9"/>
          <p:cNvSpPr/>
          <p:nvPr/>
        </p:nvSpPr>
        <p:spPr>
          <a:xfrm>
            <a:off x="6264185" y="3672067"/>
            <a:ext cx="950400" cy="8802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B4E2B8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Lohit Hindi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34704" y="2459586"/>
            <a:ext cx="897839" cy="912599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Lohit Hindi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940385" y="3548227"/>
            <a:ext cx="2323800" cy="1162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B4E2B8"/>
          </a:solidFill>
          <a:ln w="0">
            <a:solidFill>
              <a:srgbClr val="808080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6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Lohit Hindi" pitchFamily="2"/>
              </a:rPr>
              <a:t>Chosen RCMs</a:t>
            </a:r>
          </a:p>
        </p:txBody>
      </p:sp>
      <p:sp>
        <p:nvSpPr>
          <p:cNvPr id="13" name="Freeform 12"/>
          <p:cNvSpPr/>
          <p:nvPr/>
        </p:nvSpPr>
        <p:spPr>
          <a:xfrm>
            <a:off x="4697465" y="2245746"/>
            <a:ext cx="897839" cy="130248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B4E2B8"/>
          </a:solidFill>
          <a:ln w="0">
            <a:solidFill>
              <a:srgbClr val="808080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solidFill>
                <a:schemeClr val="tx1"/>
              </a:solidFill>
              <a:latin typeface="Arial" pitchFamily="18"/>
              <a:ea typeface="Arial Unicode MS" pitchFamily="2"/>
              <a:cs typeface="Lohit Hindi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210437" y="2615106"/>
            <a:ext cx="2253600" cy="22536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CFFFF"/>
          </a:solidFill>
          <a:ln w="0">
            <a:solidFill>
              <a:srgbClr val="808080"/>
            </a:solidFill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800" b="0" i="0" u="none" strike="noStrike" kern="1200">
                <a:ln>
                  <a:noFill/>
                </a:ln>
                <a:solidFill>
                  <a:schemeClr val="tx1"/>
                </a:solidFill>
                <a:latin typeface="Arial" pitchFamily="18"/>
                <a:ea typeface="Arial Unicode MS" pitchFamily="2"/>
                <a:cs typeface="Lohit Hindi" pitchFamily="2"/>
              </a:rPr>
              <a:t>Regional climate projection ensemble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What are the desired properties of a climate projection ensemble?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Historical simulated climate is centred on observed climate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Ensemble spread reflects internal </a:t>
            </a:r>
            <a:r>
              <a:rPr lang="en-AU" sz="2400" dirty="0" smtClean="0"/>
              <a:t>(inter-annual) variability </a:t>
            </a:r>
            <a:r>
              <a:rPr lang="en-AU" sz="2400" dirty="0"/>
              <a:t>of the real </a:t>
            </a:r>
            <a:r>
              <a:rPr lang="en-AU" sz="2400" dirty="0" smtClean="0"/>
              <a:t>climate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Climatic extremes are captured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Future projections span overall uncertainty in climate sensitivity (embodied in future temperature and precipitation changes)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To use the minimum resources required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4098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25425"/>
            <a:ext cx="9064625" cy="737642"/>
          </a:xfrm>
        </p:spPr>
        <p:txBody>
          <a:bodyPr/>
          <a:lstStyle/>
          <a:p>
            <a:r>
              <a:rPr lang="en-AU" b="1" dirty="0" smtClean="0"/>
              <a:t>Some Past </a:t>
            </a:r>
            <a:r>
              <a:rPr lang="en-AU" b="1" dirty="0" smtClean="0"/>
              <a:t>Regional Climate Projections projects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165225"/>
            <a:ext cx="9064625" cy="3758282"/>
          </a:xfrm>
        </p:spPr>
        <p:txBody>
          <a:bodyPr numCol="2"/>
          <a:lstStyle/>
          <a:p>
            <a:r>
              <a:rPr lang="en-AU" sz="2000" b="1" dirty="0" smtClean="0"/>
              <a:t>Prudence</a:t>
            </a:r>
            <a:r>
              <a:rPr lang="en-AU" sz="2000" dirty="0" smtClean="0"/>
              <a:t> </a:t>
            </a:r>
            <a:r>
              <a:rPr lang="en-AU" sz="1600" dirty="0" smtClean="0"/>
              <a:t>(2001-2004; Europe)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 smtClean="0"/>
              <a:t>1 GCM x 9 RCMs (50km)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 smtClean="0"/>
              <a:t>Convenience</a:t>
            </a:r>
          </a:p>
          <a:p>
            <a:pPr marL="0" indent="0"/>
            <a:r>
              <a:rPr lang="en-AU" sz="2000" b="1" dirty="0"/>
              <a:t>RMIP </a:t>
            </a:r>
            <a:r>
              <a:rPr lang="en-AU" sz="1600" dirty="0"/>
              <a:t>(</a:t>
            </a:r>
            <a:r>
              <a:rPr lang="en-AU" sz="1600" dirty="0" smtClean="0"/>
              <a:t>2003-2013; </a:t>
            </a:r>
            <a:r>
              <a:rPr lang="en-AU" sz="1600" dirty="0"/>
              <a:t>Asia)</a:t>
            </a:r>
            <a:endParaRPr lang="en-AU" sz="16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 smtClean="0"/>
              <a:t>1 GCM x 5 RCMs (50km)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 smtClean="0"/>
              <a:t>Convenience</a:t>
            </a:r>
            <a:endParaRPr lang="en-AU" sz="2000" dirty="0" smtClean="0"/>
          </a:p>
          <a:p>
            <a:pPr marL="0" indent="0"/>
            <a:r>
              <a:rPr lang="en-AU" sz="2000" b="1" dirty="0" smtClean="0"/>
              <a:t>Ensembles</a:t>
            </a:r>
            <a:r>
              <a:rPr lang="en-AU" sz="2000" dirty="0" smtClean="0"/>
              <a:t> </a:t>
            </a:r>
            <a:r>
              <a:rPr lang="en-AU" sz="1600" dirty="0" smtClean="0"/>
              <a:t>(2004-2009; Europe)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 smtClean="0"/>
              <a:t>6 GCM x 10 RCM (25km)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 smtClean="0"/>
              <a:t>Convenience/unordered sparse </a:t>
            </a:r>
            <a:r>
              <a:rPr lang="en-AU" sz="2000" dirty="0" smtClean="0"/>
              <a:t>matrix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AU" sz="2000" dirty="0" smtClean="0"/>
          </a:p>
          <a:p>
            <a:pPr marL="0" indent="0"/>
            <a:r>
              <a:rPr lang="en-AU" sz="2000" b="1" dirty="0" smtClean="0"/>
              <a:t>NARCCAP</a:t>
            </a:r>
            <a:r>
              <a:rPr lang="en-AU" sz="2000" dirty="0" smtClean="0"/>
              <a:t> </a:t>
            </a:r>
            <a:r>
              <a:rPr lang="en-AU" sz="1600" dirty="0" smtClean="0"/>
              <a:t>(2006-2010; North America)</a:t>
            </a:r>
            <a:endParaRPr lang="en-AU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 smtClean="0"/>
              <a:t>4 GCM x 6 RCM (50km)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 smtClean="0"/>
              <a:t>Structured sparse </a:t>
            </a:r>
            <a:r>
              <a:rPr lang="en-AU" sz="2000" dirty="0" smtClean="0"/>
              <a:t>matrix</a:t>
            </a:r>
          </a:p>
          <a:p>
            <a:pPr marL="0" indent="0"/>
            <a:r>
              <a:rPr lang="en-AU" sz="2000" b="1" dirty="0" err="1" smtClean="0"/>
              <a:t>Tas</a:t>
            </a:r>
            <a:r>
              <a:rPr lang="en-AU" sz="2000" b="1" dirty="0" smtClean="0"/>
              <a:t> Futures </a:t>
            </a:r>
            <a:r>
              <a:rPr lang="en-AU" sz="1600" dirty="0" smtClean="0"/>
              <a:t>(2006-2010; Tasmania)</a:t>
            </a:r>
            <a:endParaRPr lang="en-AU" sz="20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 smtClean="0"/>
              <a:t>6 GCM x 1 RCM (14km)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 smtClean="0"/>
              <a:t>Performance / convenience</a:t>
            </a:r>
          </a:p>
          <a:p>
            <a:pPr marL="0" indent="0"/>
            <a:r>
              <a:rPr lang="en-AU" sz="2000" b="1" dirty="0" smtClean="0"/>
              <a:t>NARCliM </a:t>
            </a:r>
            <a:r>
              <a:rPr lang="en-AU" sz="1600" dirty="0" smtClean="0"/>
              <a:t>(2011-2014; SE Australia)</a:t>
            </a:r>
            <a:endParaRPr lang="en-AU" sz="20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 smtClean="0"/>
              <a:t>4 GCM x 3 RCM (10km)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 smtClean="0"/>
              <a:t>Performance / independence / span GCM climate sensitivity </a:t>
            </a:r>
            <a:endParaRPr lang="en-AU" sz="2000" dirty="0" smtClean="0"/>
          </a:p>
          <a:p>
            <a:pPr marL="0" indent="0"/>
            <a:endParaRPr lang="en-AU" sz="2000" dirty="0" smtClean="0"/>
          </a:p>
          <a:p>
            <a:pPr marL="0" indent="0"/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29471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25425"/>
            <a:ext cx="9064625" cy="737642"/>
          </a:xfrm>
        </p:spPr>
        <p:txBody>
          <a:bodyPr/>
          <a:lstStyle/>
          <a:p>
            <a:r>
              <a:rPr lang="en-AU" b="1" dirty="0" smtClean="0"/>
              <a:t>CORDEX domains</a:t>
            </a:r>
            <a:endParaRPr lang="en-AU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92" y="1650821"/>
            <a:ext cx="9052239" cy="236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4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Euro-CORDEX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325563"/>
            <a:ext cx="4492191" cy="32813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2000" dirty="0"/>
              <a:t>14 GCMs &amp; 10 RCMs </a:t>
            </a:r>
            <a:endParaRPr lang="en-AU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 smtClean="0"/>
              <a:t>RCP8.5 </a:t>
            </a:r>
            <a:r>
              <a:rPr lang="en-AU" sz="2000" dirty="0"/>
              <a:t>is </a:t>
            </a:r>
            <a:r>
              <a:rPr lang="en-AU" sz="2000" dirty="0" smtClean="0"/>
              <a:t>40/38 </a:t>
            </a:r>
            <a:r>
              <a:rPr lang="en-AU" sz="2000" dirty="0"/>
              <a:t>member ensemble:  RCP4.5 is </a:t>
            </a:r>
            <a:r>
              <a:rPr lang="en-AU" sz="2000" dirty="0" smtClean="0"/>
              <a:t>33/25: </a:t>
            </a:r>
            <a:r>
              <a:rPr lang="en-AU" sz="2000" dirty="0"/>
              <a:t>RCP2.6 is 16/16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/>
              <a:t>Resolution is </a:t>
            </a:r>
            <a:r>
              <a:rPr lang="en-AU" sz="2000" dirty="0" smtClean="0"/>
              <a:t>50km/12km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 smtClean="0"/>
              <a:t>Convenience / sparse </a:t>
            </a:r>
            <a:r>
              <a:rPr lang="en-AU" sz="2000" dirty="0"/>
              <a:t>matrix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2000" dirty="0"/>
          </a:p>
          <a:p>
            <a:endParaRPr lang="en-A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511735" y="5139531"/>
            <a:ext cx="3047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chemeClr val="tx1"/>
                </a:solidFill>
              </a:rPr>
              <a:t>https://euro-cordex.net/index.php.en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995430" y="1303187"/>
            <a:ext cx="4726880" cy="1768395"/>
            <a:chOff x="3070448" y="1138887"/>
            <a:chExt cx="6624736" cy="265584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6096" y="1138887"/>
              <a:ext cx="6573440" cy="155734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r="-780"/>
            <a:stretch/>
          </p:blipFill>
          <p:spPr>
            <a:xfrm>
              <a:off x="3070448" y="2662941"/>
              <a:ext cx="6624736" cy="1131791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048470" y="3109589"/>
            <a:ext cx="4686343" cy="1763639"/>
            <a:chOff x="479326" y="2118911"/>
            <a:chExt cx="7081266" cy="265739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326" y="2118911"/>
              <a:ext cx="7062374" cy="153018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l="673" t="1516" r="-941" b="-1516"/>
            <a:stretch/>
          </p:blipFill>
          <p:spPr>
            <a:xfrm>
              <a:off x="479326" y="3644515"/>
              <a:ext cx="7081266" cy="1131791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5904408" y="234014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dirty="0" smtClean="0">
                <a:solidFill>
                  <a:schemeClr val="tx1"/>
                </a:solidFill>
              </a:rPr>
              <a:t>50km</a:t>
            </a:r>
            <a:endParaRPr lang="en-AU" sz="18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4408" y="423398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dirty="0" smtClean="0">
                <a:solidFill>
                  <a:schemeClr val="tx1"/>
                </a:solidFill>
              </a:rPr>
              <a:t>12km</a:t>
            </a:r>
            <a:endParaRPr lang="en-A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3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Med-CORDEX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325563"/>
            <a:ext cx="3744986" cy="32813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2000" dirty="0"/>
              <a:t>Uses coupled regional ocean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/>
              <a:t>6 GCMs and 10 RCMs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/>
              <a:t>RCP8.5 has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/>
              <a:t>11 member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/>
              <a:t>ensemble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/>
              <a:t>50km </a:t>
            </a:r>
            <a:r>
              <a:rPr lang="en-AU" sz="2000" dirty="0" smtClean="0"/>
              <a:t>resolution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 smtClean="0"/>
              <a:t>Convenience / ordered matrix</a:t>
            </a:r>
            <a:endParaRPr lang="en-AU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183" y="1552227"/>
            <a:ext cx="5326680" cy="2828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5758" y="5139531"/>
            <a:ext cx="3159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chemeClr val="tx1"/>
                </a:solidFill>
              </a:rPr>
              <a:t>https://www.medcordex.eu/index.php</a:t>
            </a:r>
            <a:r>
              <a:rPr lang="en-AU" sz="1400" dirty="0" smtClean="0">
                <a:solidFill>
                  <a:schemeClr val="tx1"/>
                </a:solidFill>
              </a:rPr>
              <a:t>/</a:t>
            </a:r>
            <a:endParaRPr lang="en-A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225425"/>
            <a:ext cx="9064625" cy="665634"/>
          </a:xfrm>
        </p:spPr>
        <p:txBody>
          <a:bodyPr/>
          <a:lstStyle/>
          <a:p>
            <a:r>
              <a:rPr lang="en-AU" b="1" dirty="0" smtClean="0"/>
              <a:t>North America CORDEX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325563"/>
            <a:ext cx="4489850" cy="32813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2000" dirty="0"/>
              <a:t>6 GCMs &amp; </a:t>
            </a:r>
            <a:r>
              <a:rPr lang="en-AU" sz="2000" dirty="0" smtClean="0"/>
              <a:t>7 RCMs</a:t>
            </a:r>
            <a:endParaRPr lang="en-A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/>
              <a:t>RCP8.5 is 14 member ensemble: RCP4.5 is 6 member ensemble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/>
              <a:t>Resolutions: 50km &amp; </a:t>
            </a:r>
            <a:r>
              <a:rPr lang="en-AU" sz="2000" dirty="0" smtClean="0"/>
              <a:t>25km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000" dirty="0" smtClean="0"/>
              <a:t>Convenience / GCMs span range of climate sensitivity / structured sparse matrix</a:t>
            </a:r>
            <a:endParaRPr lang="en-AU" sz="2000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088" y="1035075"/>
            <a:ext cx="4592739" cy="3842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8434" y="5139531"/>
            <a:ext cx="1874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chemeClr val="tx1"/>
                </a:solidFill>
              </a:rPr>
              <a:t>https://na-cordex.org/</a:t>
            </a:r>
          </a:p>
        </p:txBody>
      </p:sp>
    </p:spTree>
    <p:extLst>
      <p:ext uri="{BB962C8B-B14F-4D97-AF65-F5344CB8AC3E}">
        <p14:creationId xmlns:p14="http://schemas.microsoft.com/office/powerpoint/2010/main" val="28087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CORDEX-</a:t>
            </a:r>
            <a:r>
              <a:rPr lang="en-AU" b="1" dirty="0" err="1" smtClean="0"/>
              <a:t>AustralAsia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325563"/>
            <a:ext cx="3744986" cy="3281362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AU" sz="2000" dirty="0" smtClean="0"/>
              <a:t>10 </a:t>
            </a:r>
            <a:r>
              <a:rPr lang="en-AU" sz="2000" dirty="0"/>
              <a:t>GCMs &amp; </a:t>
            </a:r>
            <a:r>
              <a:rPr lang="en-AU" sz="2000" dirty="0" smtClean="0"/>
              <a:t>5 </a:t>
            </a:r>
            <a:r>
              <a:rPr lang="en-AU" sz="2000" dirty="0"/>
              <a:t>RCMs </a:t>
            </a:r>
            <a:r>
              <a:rPr lang="en-AU" sz="2000" dirty="0" smtClean="0"/>
              <a:t>+ SDM</a:t>
            </a:r>
            <a:endParaRPr lang="en-AU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sz="2000" dirty="0"/>
              <a:t>RCP8.5 is </a:t>
            </a:r>
            <a:r>
              <a:rPr lang="en-AU" sz="2000" dirty="0" smtClean="0"/>
              <a:t>19 </a:t>
            </a:r>
            <a:r>
              <a:rPr lang="en-AU" sz="2000" dirty="0"/>
              <a:t>member </a:t>
            </a:r>
            <a:r>
              <a:rPr lang="en-AU" sz="2000" dirty="0" smtClean="0"/>
              <a:t>ensemble; RCP4.5 is 12 member ensemble 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AU" sz="2000" dirty="0" smtClean="0"/>
              <a:t>Resolution </a:t>
            </a:r>
            <a:r>
              <a:rPr lang="en-AU" sz="2000" dirty="0"/>
              <a:t>is </a:t>
            </a:r>
            <a:r>
              <a:rPr lang="en-AU" sz="2000" dirty="0" smtClean="0"/>
              <a:t>50km</a:t>
            </a:r>
            <a:endParaRPr lang="en-AU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AU" sz="2000" dirty="0" smtClean="0"/>
              <a:t>Convenience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232" y="1683147"/>
            <a:ext cx="5616031" cy="275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Sommet"/>
        <a:ea typeface="ＭＳ Ｐゴシック"/>
        <a:cs typeface=""/>
      </a:majorFont>
      <a:minorFont>
        <a:latin typeface="Somme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vans" id="{C48D9C07-DC9B-4DA8-862C-C21BD0567840}" vid="{A245E445-1B44-4969-B8AF-5E9B62682E56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Sommet"/>
        <a:ea typeface="ＭＳ Ｐゴシック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NSW_CCRC_16-9_presentation" id="{6C46DFAF-67E8-4C9C-A5EF-A237CF8FD497}" vid="{D74A28B1-A31B-4BE7-92EC-FDCB4594EEB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3011</TotalTime>
  <Words>931</Words>
  <Application>Microsoft Office PowerPoint</Application>
  <PresentationFormat>Custom</PresentationFormat>
  <Paragraphs>135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 Unicode MS</vt:lpstr>
      <vt:lpstr>ＭＳ Ｐゴシック</vt:lpstr>
      <vt:lpstr>Arial</vt:lpstr>
      <vt:lpstr>Calibri</vt:lpstr>
      <vt:lpstr>DejaVu Sans</vt:lpstr>
      <vt:lpstr>Lohit Hindi</vt:lpstr>
      <vt:lpstr>Sommet</vt:lpstr>
      <vt:lpstr>Times New Roman</vt:lpstr>
      <vt:lpstr>Office Theme</vt:lpstr>
      <vt:lpstr>1_Office Theme</vt:lpstr>
      <vt:lpstr>PowerPoint Presentation</vt:lpstr>
      <vt:lpstr>Regional Climate Modelling</vt:lpstr>
      <vt:lpstr>What are the desired properties of a climate projection ensemble?</vt:lpstr>
      <vt:lpstr>Some Past Regional Climate Projections projects</vt:lpstr>
      <vt:lpstr>CORDEX domains</vt:lpstr>
      <vt:lpstr>Euro-CORDEX</vt:lpstr>
      <vt:lpstr>Med-CORDEX</vt:lpstr>
      <vt:lpstr>North America CORDEX</vt:lpstr>
      <vt:lpstr>CORDEX-AustralAsia</vt:lpstr>
      <vt:lpstr>How do we select a subset with the desired properties of a climate projection ensemble?</vt:lpstr>
      <vt:lpstr>How do we select a subset with the desired properties of a climate projection ensemble?</vt:lpstr>
      <vt:lpstr>How do we select a subset with the desired properties of a climate projection ensemble?</vt:lpstr>
      <vt:lpstr>Proposed Regional projection ensemble creation process</vt:lpstr>
      <vt:lpstr>Proposed Regional projection ensemble creation process</vt:lpstr>
      <vt:lpstr>Proposed Regional projection ensemble creation process</vt:lpstr>
      <vt:lpstr>Proposed Regional projection ensemble creation process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UNSW_CCRC16-9</dc:title>
  <dc:creator>Jason</dc:creator>
  <cp:lastModifiedBy>Jason</cp:lastModifiedBy>
  <cp:revision>51</cp:revision>
  <cp:lastPrinted>1601-01-01T00:00:00Z</cp:lastPrinted>
  <dcterms:created xsi:type="dcterms:W3CDTF">2015-06-09T09:41:20Z</dcterms:created>
  <dcterms:modified xsi:type="dcterms:W3CDTF">2018-11-15T05:10:21Z</dcterms:modified>
</cp:coreProperties>
</file>