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0"/>
  </p:notesMasterIdLst>
  <p:sldIdLst>
    <p:sldId id="319" r:id="rId2"/>
    <p:sldId id="338" r:id="rId3"/>
    <p:sldId id="330" r:id="rId4"/>
    <p:sldId id="331" r:id="rId5"/>
    <p:sldId id="281" r:id="rId6"/>
    <p:sldId id="279" r:id="rId7"/>
    <p:sldId id="286" r:id="rId8"/>
    <p:sldId id="324" r:id="rId9"/>
    <p:sldId id="337" r:id="rId10"/>
    <p:sldId id="315" r:id="rId11"/>
    <p:sldId id="321" r:id="rId12"/>
    <p:sldId id="316" r:id="rId13"/>
    <p:sldId id="323" r:id="rId14"/>
    <p:sldId id="317" r:id="rId15"/>
    <p:sldId id="310" r:id="rId16"/>
    <p:sldId id="311" r:id="rId17"/>
    <p:sldId id="318" r:id="rId18"/>
    <p:sldId id="333" r:id="rId19"/>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sa Paproth" initials="TP" lastIdx="2" clrIdx="0">
    <p:extLst>
      <p:ext uri="{19B8F6BF-5375-455C-9EA6-DF929625EA0E}">
        <p15:presenceInfo xmlns:p15="http://schemas.microsoft.com/office/powerpoint/2012/main" userId="104894b4022ba6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p:restoredTop sz="61410" autoAdjust="0"/>
  </p:normalViewPr>
  <p:slideViewPr>
    <p:cSldViewPr snapToGrid="0" snapToObjects="1">
      <p:cViewPr varScale="1">
        <p:scale>
          <a:sx n="27" d="100"/>
          <a:sy n="27" d="100"/>
        </p:scale>
        <p:origin x="1542" y="60"/>
      </p:cViewPr>
      <p:guideLst>
        <p:guide orient="horz" pos="2160"/>
        <p:guide pos="3840"/>
      </p:guideLst>
    </p:cSldViewPr>
  </p:slideViewPr>
  <p:notesTextViewPr>
    <p:cViewPr>
      <p:scale>
        <a:sx n="1" d="1"/>
        <a:sy n="1" d="1"/>
      </p:scale>
      <p:origin x="0" y="0"/>
    </p:cViewPr>
  </p:notesTextViewPr>
  <p:sorterViewPr>
    <p:cViewPr>
      <p:scale>
        <a:sx n="100" d="100"/>
        <a:sy n="100" d="100"/>
      </p:scale>
      <p:origin x="0" y="-40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6D8CF49-054D-44DB-A0DA-976CFC531018}" type="datetimeFigureOut">
              <a:rPr lang="en-AU" smtClean="0"/>
              <a:t>28/11/2018</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19C196E-B98F-4C9B-85DC-EFBE29A5DA7A}" type="slidenum">
              <a:rPr lang="en-AU" smtClean="0"/>
              <a:t>‹#›</a:t>
            </a:fld>
            <a:endParaRPr lang="en-AU"/>
          </a:p>
        </p:txBody>
      </p:sp>
    </p:spTree>
    <p:extLst>
      <p:ext uri="{BB962C8B-B14F-4D97-AF65-F5344CB8AC3E}">
        <p14:creationId xmlns:p14="http://schemas.microsoft.com/office/powerpoint/2010/main" val="376986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Recent Studies have shown that the baseline climate is changing as the assumption of a stationary climate has been challenged by the recent persistently dry conditions over Victoria.</a:t>
            </a:r>
          </a:p>
          <a:p>
            <a:endParaRPr lang="en-AU"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chemeClr val="bg1">
                    <a:lumMod val="10000"/>
                  </a:schemeClr>
                </a:solidFill>
              </a:rPr>
              <a:t>Similarly, research undertaken during SEACI and VicCI pointed out that baseline selection poses a significant source of uncertainty in defining the exact magnitude of the projected changes in Victoria’s climate.</a:t>
            </a:r>
            <a:endParaRPr lang="en-AU" sz="1000" dirty="0"/>
          </a:p>
          <a:p>
            <a:endParaRPr lang="en-AU" sz="1000" dirty="0"/>
          </a:p>
          <a:p>
            <a:r>
              <a:rPr lang="en-AU" sz="1000" dirty="0"/>
              <a:t>These concerns lead to questions about how best to characterise the baseline climate for Victoria.</a:t>
            </a:r>
          </a:p>
          <a:p>
            <a:endParaRPr lang="en-AU" dirty="0"/>
          </a:p>
        </p:txBody>
      </p:sp>
      <p:sp>
        <p:nvSpPr>
          <p:cNvPr id="4" name="Slide Number Placeholder 3"/>
          <p:cNvSpPr>
            <a:spLocks noGrp="1"/>
          </p:cNvSpPr>
          <p:nvPr>
            <p:ph type="sldNum" sz="quarter" idx="5"/>
          </p:nvPr>
        </p:nvSpPr>
        <p:spPr/>
        <p:txBody>
          <a:bodyPr/>
          <a:lstStyle/>
          <a:p>
            <a:fld id="{E19C196E-B98F-4C9B-85DC-EFBE29A5DA7A}" type="slidenum">
              <a:rPr lang="en-AU" smtClean="0"/>
              <a:t>1</a:t>
            </a:fld>
            <a:endParaRPr lang="en-AU"/>
          </a:p>
        </p:txBody>
      </p:sp>
    </p:spTree>
    <p:extLst>
      <p:ext uri="{BB962C8B-B14F-4D97-AF65-F5344CB8AC3E}">
        <p14:creationId xmlns:p14="http://schemas.microsoft.com/office/powerpoint/2010/main" val="1382225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analyse how unusual is the recent decline, we applied a sophisticated statistical methods called bootstrapping.</a:t>
            </a:r>
          </a:p>
          <a:p>
            <a:endParaRPr lang="en-AU" dirty="0"/>
          </a:p>
          <a:p>
            <a:r>
              <a:rPr lang="en-AU" dirty="0"/>
              <a:t>Now we</a:t>
            </a:r>
            <a:r>
              <a:rPr lang="en-AU" baseline="0" dirty="0"/>
              <a:t> are going to look how unusual is the recent rainfall decline</a:t>
            </a:r>
          </a:p>
          <a:p>
            <a:r>
              <a:rPr lang="en-AU" baseline="0" dirty="0"/>
              <a:t>The distribution of anomalies of rainfall for the recent 20 years period </a:t>
            </a:r>
            <a:r>
              <a:rPr lang="en-AU" baseline="0" dirty="0" err="1"/>
              <a:t>wrt</a:t>
            </a:r>
            <a:r>
              <a:rPr lang="en-AU" baseline="0" dirty="0"/>
              <a:t> to earlier 60 years by chance is shown as PDF.</a:t>
            </a:r>
          </a:p>
          <a:p>
            <a:endParaRPr lang="en-AU" baseline="0" dirty="0"/>
          </a:p>
          <a:p>
            <a:r>
              <a:rPr lang="en-AU" baseline="0" dirty="0"/>
              <a:t>It is extremely unlikely to obtain the observed change by chance only, hence is very unusual. But we don't know for sure how much is due to the natural variability or due to the climate change </a:t>
            </a:r>
            <a:endParaRPr lang="en-AU" dirty="0"/>
          </a:p>
          <a:p>
            <a:endParaRPr lang="en-AU" dirty="0"/>
          </a:p>
          <a:p>
            <a:r>
              <a:rPr lang="en-AU" dirty="0"/>
              <a:t>This result suggests that the latest part of the rainfall record may be statistically different from the entire instrumental record and implies that the climate baseline may have shifted</a:t>
            </a:r>
          </a:p>
          <a:p>
            <a:endParaRPr lang="en-AU" dirty="0"/>
          </a:p>
          <a:p>
            <a:r>
              <a:rPr lang="en-AU" dirty="0"/>
              <a:t>This change</a:t>
            </a:r>
            <a:r>
              <a:rPr lang="en-AU" baseline="0" dirty="0"/>
              <a:t> in rainfall is due to :</a:t>
            </a:r>
          </a:p>
          <a:p>
            <a:r>
              <a:rPr lang="en-AU" baseline="0" dirty="0"/>
              <a:t>External forcing including GHGs plus </a:t>
            </a:r>
          </a:p>
          <a:p>
            <a:r>
              <a:rPr lang="en-AU" baseline="0" dirty="0"/>
              <a:t>Internal variability.</a:t>
            </a:r>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C196E-B98F-4C9B-85DC-EFBE29A5DA7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B809FF-8773-42B9-8B4A-1EF266992ED2}" type="datetime1">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29/11/2018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29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19C196E-B98F-4C9B-85DC-EFBE29A5DA7A}" type="slidenum">
              <a:rPr lang="en-AU" smtClean="0"/>
              <a:t>11</a:t>
            </a:fld>
            <a:endParaRPr lang="en-AU"/>
          </a:p>
        </p:txBody>
      </p:sp>
    </p:spTree>
    <p:extLst>
      <p:ext uri="{BB962C8B-B14F-4D97-AF65-F5344CB8AC3E}">
        <p14:creationId xmlns:p14="http://schemas.microsoft.com/office/powerpoint/2010/main" val="247639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a:solidFill>
                  <a:schemeClr val="tx1"/>
                </a:solidFill>
                <a:effectLst/>
                <a:latin typeface="+mn-lt"/>
                <a:ea typeface="+mn-ea"/>
                <a:cs typeface="+mn-cs"/>
              </a:rPr>
              <a:t>rainfall anomalies in %. </a:t>
            </a:r>
          </a:p>
          <a:p>
            <a:r>
              <a:rPr lang="en-US" sz="1000" b="0" i="0" kern="1200" dirty="0">
                <a:solidFill>
                  <a:schemeClr val="tx1"/>
                </a:solidFill>
                <a:effectLst/>
                <a:latin typeface="+mn-lt"/>
                <a:ea typeface="+mn-ea"/>
                <a:cs typeface="+mn-cs"/>
              </a:rPr>
              <a:t>The light-blue bars represent the distribution of changes between the 24 pre-industrial periods. </a:t>
            </a:r>
          </a:p>
          <a:p>
            <a:r>
              <a:rPr lang="en-US" sz="1000" b="0" i="0" kern="1200" dirty="0">
                <a:solidFill>
                  <a:schemeClr val="tx1"/>
                </a:solidFill>
                <a:effectLst/>
                <a:latin typeface="+mn-lt"/>
                <a:ea typeface="+mn-ea"/>
                <a:cs typeface="+mn-cs"/>
              </a:rPr>
              <a:t>The light-blue bars therefore represent changes that can arise from internal climate variability alone. </a:t>
            </a:r>
          </a:p>
          <a:p>
            <a:r>
              <a:rPr lang="en-US" sz="1000" b="0" i="0" kern="1200" dirty="0">
                <a:solidFill>
                  <a:schemeClr val="tx1"/>
                </a:solidFill>
                <a:effectLst/>
                <a:latin typeface="+mn-lt"/>
                <a:ea typeface="+mn-ea"/>
                <a:cs typeface="+mn-cs"/>
              </a:rPr>
              <a:t>The boxplots represent the changes for 20-years average rainfall relative to 500 years average of pre-industrial values. </a:t>
            </a:r>
          </a:p>
          <a:p>
            <a:r>
              <a:rPr lang="en-US" sz="1000" b="0" i="0" kern="1200" dirty="0">
                <a:solidFill>
                  <a:schemeClr val="tx1"/>
                </a:solidFill>
                <a:effectLst/>
                <a:latin typeface="+mn-lt"/>
                <a:ea typeface="+mn-ea"/>
                <a:cs typeface="+mn-cs"/>
              </a:rPr>
              <a:t>The whiskers indicate the 5th and the 95th percentiles, the boxplot the 25th and 75th percentiles, and the median is indicated by the vertical line in the boxes. </a:t>
            </a:r>
            <a:endParaRPr lang="en-AU" sz="1000" dirty="0"/>
          </a:p>
          <a:p>
            <a:r>
              <a:rPr lang="en-US" sz="1000" b="0" i="0" kern="1200" dirty="0">
                <a:solidFill>
                  <a:schemeClr val="tx1"/>
                </a:solidFill>
                <a:effectLst/>
                <a:latin typeface="+mn-lt"/>
                <a:ea typeface="+mn-ea"/>
                <a:cs typeface="+mn-cs"/>
              </a:rPr>
              <a:t>All changes are relative to 25 different pre-industrial periods. </a:t>
            </a:r>
            <a:endParaRPr lang="en-AU" sz="1000" dirty="0"/>
          </a:p>
          <a:p>
            <a:endParaRPr lang="en-AU" sz="1000" dirty="0"/>
          </a:p>
          <a:p>
            <a:r>
              <a:rPr lang="en-AU" sz="1000" dirty="0"/>
              <a:t>Multi-Model Median shows the rainfall decline is </a:t>
            </a:r>
          </a:p>
          <a:p>
            <a:r>
              <a:rPr lang="en-AU" sz="1000" dirty="0"/>
              <a:t>XX</a:t>
            </a:r>
            <a:r>
              <a:rPr lang="en-AU" sz="1000" baseline="0" dirty="0"/>
              <a:t> % of standard deviation of </a:t>
            </a:r>
            <a:r>
              <a:rPr lang="en-AU" sz="1000" baseline="0" dirty="0" err="1"/>
              <a:t>piControl</a:t>
            </a:r>
            <a:r>
              <a:rPr lang="en-AU" sz="1000" baseline="0" dirty="0"/>
              <a:t> Variability</a:t>
            </a:r>
            <a:endParaRPr lang="en-AU"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100*yrly_df_sel_20Yrs.median()/</a:t>
            </a:r>
            <a:r>
              <a:rPr lang="en-AU" sz="1000" dirty="0" err="1"/>
              <a:t>np.std</a:t>
            </a:r>
            <a:r>
              <a:rPr lang="en-AU" sz="1000" dirty="0"/>
              <a:t>(</a:t>
            </a:r>
            <a:r>
              <a:rPr lang="en-AU" sz="1000" dirty="0" err="1"/>
              <a:t>pi_yrly_norm</a:t>
            </a:r>
            <a:r>
              <a:rPr lang="en-AU" sz="1000" dirty="0"/>
              <a:t>)</a:t>
            </a:r>
          </a:p>
          <a:p>
            <a:endParaRPr lang="en-AU" sz="1000" dirty="0"/>
          </a:p>
          <a:p>
            <a:r>
              <a:rPr lang="en-AU" sz="1000" dirty="0"/>
              <a:t>1977-1996:  -0.477309</a:t>
            </a:r>
          </a:p>
          <a:p>
            <a:r>
              <a:rPr lang="en-AU" sz="1000" b="1" dirty="0">
                <a:solidFill>
                  <a:srgbClr val="00B050"/>
                </a:solidFill>
              </a:rPr>
              <a:t>1997-2016:  -50.029255 </a:t>
            </a:r>
          </a:p>
          <a:p>
            <a:r>
              <a:rPr lang="en-AU" sz="1000" dirty="0"/>
              <a:t>2011-2030: -99.202293 </a:t>
            </a:r>
          </a:p>
          <a:p>
            <a:r>
              <a:rPr lang="en-AU" sz="1000" b="1" dirty="0"/>
              <a:t>2017-2036: -132.782525 </a:t>
            </a:r>
          </a:p>
          <a:p>
            <a:r>
              <a:rPr lang="en-AU" sz="1000" dirty="0"/>
              <a:t>2041-2060: -158.647129 </a:t>
            </a:r>
          </a:p>
          <a:p>
            <a:r>
              <a:rPr lang="en-AU" sz="1000" b="1" dirty="0"/>
              <a:t>2061-2080: -339.643667 </a:t>
            </a:r>
          </a:p>
          <a:p>
            <a:r>
              <a:rPr lang="en-AU" sz="1000" b="1" dirty="0"/>
              <a:t>2081-2100:-394.887549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C196E-B98F-4C9B-85DC-EFBE29A5DA7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78514-3CCB-404A-9E55-23486F589260}" type="datetime1">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28/11/2018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386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9C196E-B98F-4C9B-85DC-EFBE29A5DA7A}" type="slidenum">
              <a:rPr lang="en-AU" smtClean="0"/>
              <a:t>13</a:t>
            </a:fld>
            <a:endParaRPr lang="en-AU"/>
          </a:p>
        </p:txBody>
      </p:sp>
    </p:spTree>
    <p:extLst>
      <p:ext uri="{BB962C8B-B14F-4D97-AF65-F5344CB8AC3E}">
        <p14:creationId xmlns:p14="http://schemas.microsoft.com/office/powerpoint/2010/main" val="228083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0"/>
              </a:spcBef>
              <a:buFont typeface="Wingdings" panose="05000000000000000000" pitchFamily="2" charset="2"/>
              <a:buNone/>
            </a:pPr>
            <a:r>
              <a:rPr lang="en-AU" sz="2300" dirty="0">
                <a:solidFill>
                  <a:schemeClr val="bg1">
                    <a:lumMod val="10000"/>
                  </a:schemeClr>
                </a:solidFill>
              </a:rPr>
              <a:t>84% of models show a decline in response to greenhouse gases increases</a:t>
            </a:r>
          </a:p>
          <a:p>
            <a:pPr marL="0" lvl="1">
              <a:spcBef>
                <a:spcPts val="0"/>
              </a:spcBef>
              <a:buFont typeface="Wingdings" panose="05000000000000000000" pitchFamily="2" charset="2"/>
              <a:buNone/>
            </a:pPr>
            <a:r>
              <a:rPr lang="en-AU" sz="2300" dirty="0">
                <a:solidFill>
                  <a:schemeClr val="bg1">
                    <a:lumMod val="10000"/>
                  </a:schemeClr>
                </a:solidFill>
              </a:rPr>
              <a:t>But this is partially, but not totally, offset by net effect of natural forcing, internal variability and other human-forcing factors</a:t>
            </a:r>
          </a:p>
          <a:p>
            <a:pPr marL="0" lvl="1">
              <a:spcBef>
                <a:spcPts val="0"/>
              </a:spcBef>
              <a:buFont typeface="Wingdings" panose="05000000000000000000" pitchFamily="2" charset="2"/>
              <a:buNone/>
            </a:pPr>
            <a:r>
              <a:rPr lang="en-AU" sz="2300" dirty="0">
                <a:solidFill>
                  <a:schemeClr val="bg1">
                    <a:lumMod val="10000"/>
                  </a:schemeClr>
                </a:solidFill>
              </a:rPr>
              <a:t>Drying is approximately 50% of standard deviation of variability</a:t>
            </a:r>
          </a:p>
          <a:p>
            <a:endParaRPr lang="en-AU" dirty="0"/>
          </a:p>
        </p:txBody>
      </p:sp>
      <p:sp>
        <p:nvSpPr>
          <p:cNvPr id="4" name="Slide Number Placeholder 3"/>
          <p:cNvSpPr>
            <a:spLocks noGrp="1"/>
          </p:cNvSpPr>
          <p:nvPr>
            <p:ph type="sldNum" sz="quarter" idx="5"/>
          </p:nvPr>
        </p:nvSpPr>
        <p:spPr/>
        <p:txBody>
          <a:bodyPr/>
          <a:lstStyle/>
          <a:p>
            <a:fld id="{E19C196E-B98F-4C9B-85DC-EFBE29A5DA7A}" type="slidenum">
              <a:rPr lang="en-AU" smtClean="0"/>
              <a:t>14</a:t>
            </a:fld>
            <a:endParaRPr lang="en-AU"/>
          </a:p>
        </p:txBody>
      </p:sp>
    </p:spTree>
    <p:extLst>
      <p:ext uri="{BB962C8B-B14F-4D97-AF65-F5344CB8AC3E}">
        <p14:creationId xmlns:p14="http://schemas.microsoft.com/office/powerpoint/2010/main" val="194175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19C196E-B98F-4C9B-85DC-EFBE29A5DA7A}" type="slidenum">
              <a:rPr lang="en-AU" smtClean="0"/>
              <a:t>15</a:t>
            </a:fld>
            <a:endParaRPr lang="en-AU"/>
          </a:p>
        </p:txBody>
      </p:sp>
    </p:spTree>
    <p:extLst>
      <p:ext uri="{BB962C8B-B14F-4D97-AF65-F5344CB8AC3E}">
        <p14:creationId xmlns:p14="http://schemas.microsoft.com/office/powerpoint/2010/main" val="258932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800" dirty="0">
                <a:latin typeface="+mn-lt"/>
              </a:rPr>
              <a:t>Rainfall in e.g. 2020 is a function of natural climate variability and a human-forced signal (from e.g. greenhouse gas increases)</a:t>
            </a:r>
          </a:p>
          <a:p>
            <a:r>
              <a:rPr lang="en-AU" sz="800" dirty="0">
                <a:latin typeface="+mn-lt"/>
              </a:rPr>
              <a:t>We can't accurately predict the rainfall in 2020, but we do know something about the statistics of what rainfall might occur in 2020</a:t>
            </a:r>
          </a:p>
          <a:p>
            <a:r>
              <a:rPr lang="en-AU" sz="800" dirty="0">
                <a:latin typeface="+mn-lt"/>
              </a:rPr>
              <a:t>We can approximate the statistics of rainfall in 2020 by the statistics of rainfall over e.g., 1900-2017</a:t>
            </a:r>
          </a:p>
          <a:p>
            <a:r>
              <a:rPr lang="en-AU" sz="800" dirty="0">
                <a:latin typeface="+mn-lt"/>
              </a:rPr>
              <a:t>However, anthropogenic climate change has lowered rainfall in Victoria, and so the early historical record gives an overoptimistic sense of how much rainfall we might get in 2020</a:t>
            </a:r>
          </a:p>
          <a:p>
            <a:r>
              <a:rPr lang="en-AU" sz="800" dirty="0">
                <a:latin typeface="+mn-lt"/>
              </a:rPr>
              <a:t>What historical period or baseline would provide a more appropriate representation of the range of possibilities for Victoria rainfall in 2020?</a:t>
            </a:r>
          </a:p>
          <a:p>
            <a:endParaRPr lang="en-AU" sz="800" dirty="0">
              <a:latin typeface="+mn-lt"/>
            </a:endParaRPr>
          </a:p>
          <a:p>
            <a:r>
              <a:rPr lang="en-AU" sz="800" dirty="0">
                <a:latin typeface="+mn-lt"/>
              </a:rPr>
              <a:t>We could try using a recent record only, e.g. 1997-2017, because it includes the impact of climate change on Victorian rainfall </a:t>
            </a:r>
          </a:p>
          <a:p>
            <a:r>
              <a:rPr lang="en-AU" sz="800" dirty="0">
                <a:latin typeface="+mn-lt"/>
              </a:rPr>
              <a:t>But using 1997-2017 alone will omit important aspects of the climate variability experienced previously during 1910-1996</a:t>
            </a:r>
          </a:p>
          <a:p>
            <a:endParaRPr lang="en-AU" sz="800" dirty="0">
              <a:latin typeface="+mn-lt"/>
            </a:endParaRPr>
          </a:p>
          <a:p>
            <a:r>
              <a:rPr lang="en-US" sz="800" dirty="0">
                <a:solidFill>
                  <a:srgbClr val="080808"/>
                </a:solidFill>
                <a:latin typeface="+mn-lt"/>
              </a:rPr>
              <a:t>One way of reconciling these issues is to use scaling factors:</a:t>
            </a:r>
          </a:p>
          <a:p>
            <a:r>
              <a:rPr lang="en-US" sz="800" dirty="0">
                <a:solidFill>
                  <a:srgbClr val="080808"/>
                </a:solidFill>
                <a:latin typeface="+mn-lt"/>
              </a:rPr>
              <a:t>Calculate decile rainfall amounts for years 1997-2017 say: D1*, D2*, </a:t>
            </a:r>
            <a:r>
              <a:rPr lang="mr-IN" sz="800" dirty="0">
                <a:solidFill>
                  <a:srgbClr val="080808"/>
                </a:solidFill>
                <a:latin typeface="+mn-lt"/>
              </a:rPr>
              <a:t>…</a:t>
            </a:r>
            <a:r>
              <a:rPr lang="en-AU" sz="800" dirty="0">
                <a:solidFill>
                  <a:srgbClr val="080808"/>
                </a:solidFill>
                <a:latin typeface="+mn-lt"/>
              </a:rPr>
              <a:t>, D10*</a:t>
            </a:r>
          </a:p>
          <a:p>
            <a:r>
              <a:rPr lang="en-AU" sz="800" dirty="0">
                <a:solidFill>
                  <a:srgbClr val="080808"/>
                </a:solidFill>
                <a:latin typeface="+mn-lt"/>
              </a:rPr>
              <a:t>Then calculate decile rainfall amounts for 1900-1996: </a:t>
            </a:r>
            <a:r>
              <a:rPr lang="en-US" sz="800" dirty="0">
                <a:solidFill>
                  <a:srgbClr val="080808"/>
                </a:solidFill>
                <a:latin typeface="+mn-lt"/>
              </a:rPr>
              <a:t>D1, D2, </a:t>
            </a:r>
            <a:r>
              <a:rPr lang="mr-IN" sz="800" dirty="0">
                <a:solidFill>
                  <a:srgbClr val="080808"/>
                </a:solidFill>
                <a:latin typeface="+mn-lt"/>
              </a:rPr>
              <a:t>…</a:t>
            </a:r>
            <a:r>
              <a:rPr lang="en-AU" sz="800" dirty="0">
                <a:solidFill>
                  <a:srgbClr val="080808"/>
                </a:solidFill>
                <a:latin typeface="+mn-lt"/>
              </a:rPr>
              <a:t>, D10</a:t>
            </a:r>
          </a:p>
          <a:p>
            <a:r>
              <a:rPr lang="en-AU" sz="800" dirty="0">
                <a:solidFill>
                  <a:srgbClr val="080808"/>
                </a:solidFill>
                <a:latin typeface="+mn-lt"/>
              </a:rPr>
              <a:t>Then find the scaling factors SF1, </a:t>
            </a:r>
            <a:r>
              <a:rPr lang="mr-IN" sz="800" dirty="0">
                <a:solidFill>
                  <a:srgbClr val="080808"/>
                </a:solidFill>
                <a:latin typeface="+mn-lt"/>
              </a:rPr>
              <a:t>…</a:t>
            </a:r>
            <a:r>
              <a:rPr lang="en-AU" sz="800" dirty="0">
                <a:solidFill>
                  <a:srgbClr val="080808"/>
                </a:solidFill>
                <a:latin typeface="+mn-lt"/>
              </a:rPr>
              <a:t>, SF10 for each decile, where SF1=</a:t>
            </a:r>
            <a:r>
              <a:rPr lang="en-US" sz="800" dirty="0">
                <a:solidFill>
                  <a:srgbClr val="080808"/>
                </a:solidFill>
                <a:latin typeface="+mn-lt"/>
              </a:rPr>
              <a:t>D1*/D1 etc.</a:t>
            </a:r>
          </a:p>
          <a:p>
            <a:endParaRPr lang="en-US" sz="800" dirty="0">
              <a:solidFill>
                <a:srgbClr val="080808"/>
              </a:solidFill>
              <a:latin typeface="+mn-lt"/>
            </a:endParaRPr>
          </a:p>
          <a:p>
            <a:r>
              <a:rPr lang="en-US" sz="800" dirty="0">
                <a:solidFill>
                  <a:srgbClr val="080808"/>
                </a:solidFill>
                <a:latin typeface="+mn-lt"/>
              </a:rPr>
              <a:t>The standard method is optimal if the deviations in the Scaling Factors from 1.0 are due to permanent climate change. However, some of the deviations are likely due to natural climate variability.  We know, for example, that the best estimate of conditions in 2020 for example, is not 1997-2017, because climate in 2020 will have further changed since this period. It would be better if we used a multi-decadal period </a:t>
            </a:r>
            <a:r>
              <a:rPr lang="en-US" sz="800" dirty="0" err="1">
                <a:solidFill>
                  <a:srgbClr val="080808"/>
                </a:solidFill>
                <a:latin typeface="+mn-lt"/>
              </a:rPr>
              <a:t>centred</a:t>
            </a:r>
            <a:r>
              <a:rPr lang="en-US" sz="800" dirty="0">
                <a:solidFill>
                  <a:srgbClr val="080808"/>
                </a:solidFill>
                <a:latin typeface="+mn-lt"/>
              </a:rPr>
              <a:t> on 2020.</a:t>
            </a:r>
          </a:p>
          <a:p>
            <a:endParaRPr lang="en-US" sz="800" dirty="0">
              <a:solidFill>
                <a:srgbClr val="080808"/>
              </a:solidFill>
              <a:latin typeface="+mn-lt"/>
            </a:endParaRPr>
          </a:p>
          <a:p>
            <a:r>
              <a:rPr lang="en-US" sz="800" dirty="0">
                <a:latin typeface="+mn-lt"/>
              </a:rPr>
              <a:t>It is impossible to create a distribution centered on 2020 using observations, because observations for years 2019 and beyond do not yet exist. However, they do exist in climate models out to 2100 and beyond, under different scenarios for future greenhouse gas concentrations.  This gives us the potential to assess the scaling method described above, to see how well it captures a more accurate representation of the rainfall distribution for 2020, e.g. a 20-year period </a:t>
            </a:r>
            <a:r>
              <a:rPr lang="en-US" sz="800" dirty="0" err="1">
                <a:latin typeface="+mn-lt"/>
              </a:rPr>
              <a:t>centred</a:t>
            </a:r>
            <a:r>
              <a:rPr lang="en-US" sz="800" dirty="0">
                <a:latin typeface="+mn-lt"/>
              </a:rPr>
              <a:t> on 2020.</a:t>
            </a:r>
            <a:endParaRPr lang="en-AU" sz="800" dirty="0">
              <a:solidFill>
                <a:srgbClr val="080808"/>
              </a:solidFill>
              <a:latin typeface="+mn-lt"/>
            </a:endParaRPr>
          </a:p>
          <a:p>
            <a:r>
              <a:rPr lang="en-US" sz="800" dirty="0">
                <a:solidFill>
                  <a:srgbClr val="080808"/>
                </a:solidFill>
                <a:latin typeface="+mn-lt"/>
              </a:rPr>
              <a:t>To find out we will:</a:t>
            </a:r>
          </a:p>
          <a:p>
            <a:pPr>
              <a:buFont typeface="Arial" panose="020B0604020202020204" pitchFamily="34" charset="0"/>
              <a:buChar char="•"/>
            </a:pPr>
            <a:r>
              <a:rPr lang="en-US" sz="800" dirty="0">
                <a:solidFill>
                  <a:srgbClr val="080808"/>
                </a:solidFill>
                <a:latin typeface="+mn-lt"/>
              </a:rPr>
              <a:t>make use of projected changes in climate models, as well as historical data, to obtain scaling factors based on climate model projections for e.g., 2019-2025.</a:t>
            </a:r>
          </a:p>
          <a:p>
            <a:pPr>
              <a:buFont typeface="Arial" panose="020B0604020202020204" pitchFamily="34" charset="0"/>
              <a:buChar char="•"/>
            </a:pPr>
            <a:r>
              <a:rPr lang="en-US" sz="800" dirty="0">
                <a:solidFill>
                  <a:srgbClr val="080808"/>
                </a:solidFill>
                <a:latin typeface="+mn-lt"/>
              </a:rPr>
              <a:t>apply these new scaling factors to the observed data.</a:t>
            </a:r>
          </a:p>
          <a:p>
            <a:pPr>
              <a:buFont typeface="Arial" panose="020B0604020202020204" pitchFamily="34" charset="0"/>
              <a:buChar char="•"/>
            </a:pPr>
            <a:r>
              <a:rPr lang="en-US" sz="800" dirty="0">
                <a:solidFill>
                  <a:srgbClr val="080808"/>
                </a:solidFill>
                <a:latin typeface="+mn-lt"/>
              </a:rPr>
              <a:t>assess the performance of the new approach.</a:t>
            </a:r>
          </a:p>
          <a:p>
            <a:pPr>
              <a:buFont typeface="Arial" panose="020B0604020202020204" pitchFamily="34" charset="0"/>
              <a:buChar char="•"/>
            </a:pPr>
            <a:endParaRPr lang="en-AU" sz="800" dirty="0">
              <a:solidFill>
                <a:srgbClr val="080808"/>
              </a:solidFill>
              <a:latin typeface="+mn-lt"/>
            </a:endParaRPr>
          </a:p>
          <a:p>
            <a:endParaRPr lang="en-US" sz="800" dirty="0">
              <a:latin typeface="+mn-lt"/>
            </a:endParaRPr>
          </a:p>
          <a:p>
            <a:endParaRPr lang="en-US" sz="800" dirty="0">
              <a:solidFill>
                <a:srgbClr val="080808"/>
              </a:solidFill>
              <a:latin typeface="+mn-lt"/>
            </a:endParaRPr>
          </a:p>
          <a:p>
            <a:endParaRPr lang="en-AU" sz="800" dirty="0">
              <a:latin typeface="+mn-lt"/>
            </a:endParaRPr>
          </a:p>
          <a:p>
            <a:endParaRPr lang="en-AU" sz="800" dirty="0">
              <a:latin typeface="+mn-lt"/>
            </a:endParaRPr>
          </a:p>
          <a:p>
            <a:endParaRPr lang="en-AU" sz="800" dirty="0">
              <a:latin typeface="+mn-lt"/>
            </a:endParaRPr>
          </a:p>
          <a:p>
            <a:endParaRPr lang="en-AU" dirty="0"/>
          </a:p>
        </p:txBody>
      </p:sp>
      <p:sp>
        <p:nvSpPr>
          <p:cNvPr id="4" name="Slide Number Placeholder 3"/>
          <p:cNvSpPr>
            <a:spLocks noGrp="1"/>
          </p:cNvSpPr>
          <p:nvPr>
            <p:ph type="sldNum" sz="quarter" idx="5"/>
          </p:nvPr>
        </p:nvSpPr>
        <p:spPr/>
        <p:txBody>
          <a:bodyPr/>
          <a:lstStyle/>
          <a:p>
            <a:fld id="{E19C196E-B98F-4C9B-85DC-EFBE29A5DA7A}" type="slidenum">
              <a:rPr lang="en-AU" smtClean="0"/>
              <a:t>16</a:t>
            </a:fld>
            <a:endParaRPr lang="en-AU"/>
          </a:p>
        </p:txBody>
      </p:sp>
    </p:spTree>
    <p:extLst>
      <p:ext uri="{BB962C8B-B14F-4D97-AF65-F5344CB8AC3E}">
        <p14:creationId xmlns:p14="http://schemas.microsoft.com/office/powerpoint/2010/main" val="540999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19C196E-B98F-4C9B-85DC-EFBE29A5DA7A}" type="slidenum">
              <a:rPr lang="en-AU" smtClean="0"/>
              <a:t>17</a:t>
            </a:fld>
            <a:endParaRPr lang="en-AU"/>
          </a:p>
        </p:txBody>
      </p:sp>
    </p:spTree>
    <p:extLst>
      <p:ext uri="{BB962C8B-B14F-4D97-AF65-F5344CB8AC3E}">
        <p14:creationId xmlns:p14="http://schemas.microsoft.com/office/powerpoint/2010/main" val="3228989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A variety of earlier studies addressing this issue, some dating back to the first half of the century</a:t>
            </a:r>
          </a:p>
          <a:p>
            <a:r>
              <a:rPr lang="en-AU" sz="1000" dirty="0"/>
              <a:t>These studies found that the WMO-recommended 30-yr normals, even updated every 10 </a:t>
            </a:r>
            <a:r>
              <a:rPr lang="en-AU" sz="1000" dirty="0" err="1"/>
              <a:t>yr</a:t>
            </a:r>
            <a:r>
              <a:rPr lang="en-AU" sz="1000" dirty="0"/>
              <a:t>, are no longer generally useful for the design, planning, and decision-making purposes for which they were intended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They not only have little relevance to the future climate, but are more and more often unrepresentative of the current climate. This is a direct result of rapid changes in the global climate over approximately the last 30 </a:t>
            </a:r>
            <a:r>
              <a:rPr lang="en-AU" sz="1000" dirty="0" err="1"/>
              <a:t>yr</a:t>
            </a:r>
            <a:r>
              <a:rPr lang="en-AU" sz="1000" dirty="0"/>
              <a:t> that most climate scientists agree will continue well into the future.</a:t>
            </a:r>
          </a:p>
          <a:p>
            <a:endParaRPr lang="en-AU"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C196E-B98F-4C9B-85DC-EFBE29A5DA7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319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aseline="0" dirty="0">
                <a:latin typeface="Calibri" panose="020F0502020204030204" pitchFamily="34" charset="0"/>
              </a:rPr>
              <a:t>Here is the outline of today's talk.</a:t>
            </a:r>
            <a:endParaRPr lang="en-AU" sz="1200" dirty="0">
              <a:solidFill>
                <a:schemeClr val="bg1">
                  <a:lumMod val="10000"/>
                </a:schemeClr>
              </a:solidFill>
            </a:endParaRPr>
          </a:p>
        </p:txBody>
      </p:sp>
      <p:sp>
        <p:nvSpPr>
          <p:cNvPr id="4" name="Slide Number Placeholder 3"/>
          <p:cNvSpPr>
            <a:spLocks noGrp="1"/>
          </p:cNvSpPr>
          <p:nvPr>
            <p:ph type="sldNum" sz="quarter" idx="5"/>
          </p:nvPr>
        </p:nvSpPr>
        <p:spPr/>
        <p:txBody>
          <a:bodyPr/>
          <a:lstStyle/>
          <a:p>
            <a:fld id="{E19C196E-B98F-4C9B-85DC-EFBE29A5DA7A}" type="slidenum">
              <a:rPr lang="en-AU" smtClean="0"/>
              <a:t>2</a:t>
            </a:fld>
            <a:endParaRPr lang="en-AU"/>
          </a:p>
        </p:txBody>
      </p:sp>
    </p:spTree>
    <p:extLst>
      <p:ext uri="{BB962C8B-B14F-4D97-AF65-F5344CB8AC3E}">
        <p14:creationId xmlns:p14="http://schemas.microsoft.com/office/powerpoint/2010/main" val="10500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aseline="0" dirty="0">
                <a:latin typeface="Calibri" panose="020F0502020204030204" pitchFamily="34" charset="0"/>
              </a:rPr>
              <a:t>If the climate is stationary and has no trends, then it would only be a matter of sampling a long enough period (e.g. full historical record) to determine the baseline climate with an assumption that the same will continue in the future.</a:t>
            </a:r>
          </a:p>
          <a:p>
            <a:r>
              <a:rPr lang="en-AU" sz="1200" dirty="0">
                <a:solidFill>
                  <a:schemeClr val="bg1">
                    <a:lumMod val="10000"/>
                  </a:schemeClr>
                </a:solidFill>
              </a:rPr>
              <a:t>However, it is not the case and hence ..</a:t>
            </a:r>
          </a:p>
        </p:txBody>
      </p:sp>
      <p:sp>
        <p:nvSpPr>
          <p:cNvPr id="4" name="Slide Number Placeholder 3"/>
          <p:cNvSpPr>
            <a:spLocks noGrp="1"/>
          </p:cNvSpPr>
          <p:nvPr>
            <p:ph type="sldNum" sz="quarter" idx="5"/>
          </p:nvPr>
        </p:nvSpPr>
        <p:spPr/>
        <p:txBody>
          <a:bodyPr/>
          <a:lstStyle/>
          <a:p>
            <a:fld id="{E19C196E-B98F-4C9B-85DC-EFBE29A5DA7A}" type="slidenum">
              <a:rPr lang="en-AU" smtClean="0"/>
              <a:t>3</a:t>
            </a:fld>
            <a:endParaRPr lang="en-AU"/>
          </a:p>
        </p:txBody>
      </p:sp>
    </p:spTree>
    <p:extLst>
      <p:ext uri="{BB962C8B-B14F-4D97-AF65-F5344CB8AC3E}">
        <p14:creationId xmlns:p14="http://schemas.microsoft.com/office/powerpoint/2010/main" val="1757918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WMO/IPCC/CSIRO/BoM: It is not robust under conditions of rapid changes in climate or of sustained trends.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If tracking climate change, then it makes sense to use a fixed baseline and reference all change to that climatology (generally covering a period of good observations, or alternatively a 'pre-industrial'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DELWP: Victorian rainfall trends include a known influence from climate change, thus this recent period could be representative of the best baseline to 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However, the projected rainfall reductions for 2030 across the region are smaller than the observed declines over the last decades.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Similarly using post 1997 alone will omit important aspects of the climate variability experienced previously during 1900 – 1996.</a:t>
            </a:r>
          </a:p>
          <a:p>
            <a:r>
              <a:rPr lang="en-GB" sz="1000" kern="1200" dirty="0">
                <a:solidFill>
                  <a:schemeClr val="tx1"/>
                </a:solidFill>
                <a:effectLst/>
                <a:latin typeface="+mn-lt"/>
                <a:ea typeface="+mn-ea"/>
                <a:cs typeface="+mn-cs"/>
              </a:rPr>
              <a:t>One way of reconciling these issues is to use scaling factors based on deciles SF1= D1*(post 1997)/D1(pre 1997)</a:t>
            </a:r>
          </a:p>
          <a:p>
            <a:r>
              <a:rPr lang="en-GB" sz="1000" kern="1200" dirty="0">
                <a:solidFill>
                  <a:schemeClr val="tx1"/>
                </a:solidFill>
                <a:effectLst/>
                <a:latin typeface="+mn-lt"/>
                <a:ea typeface="+mn-ea"/>
                <a:cs typeface="+mn-cs"/>
              </a:rPr>
              <a:t>This would only be optimal if the deviations in the Scaling Factors from 1 are due to permanent climate change.</a:t>
            </a:r>
          </a:p>
          <a:p>
            <a:r>
              <a:rPr lang="en-GB" sz="1000" kern="1200" dirty="0">
                <a:solidFill>
                  <a:schemeClr val="tx1"/>
                </a:solidFill>
                <a:effectLst/>
                <a:latin typeface="+mn-lt"/>
                <a:ea typeface="+mn-ea"/>
                <a:cs typeface="+mn-cs"/>
              </a:rPr>
              <a:t>However, some of the deviations are likely due to natural climate variability.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C196E-B98F-4C9B-85DC-EFBE29A5DA7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661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Hence the question arises,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do the recent decades represent a true baseline, and a good estimate of the climate going forward, or are they unusually dry? </a:t>
            </a:r>
          </a:p>
          <a:p>
            <a:r>
              <a:rPr lang="en-AU" sz="1200" dirty="0"/>
              <a:t>Is any historical period truly representative of the current state of the climate or the expected climatic conditions over the coming decade?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What we know that the climate at any point of time is a function of natural climate variability and a human-forced signal</a:t>
            </a:r>
          </a:p>
          <a:p>
            <a:endParaRPr lang="en-AU" dirty="0"/>
          </a:p>
        </p:txBody>
      </p:sp>
      <p:sp>
        <p:nvSpPr>
          <p:cNvPr id="4" name="Slide Number Placeholder 3"/>
          <p:cNvSpPr>
            <a:spLocks noGrp="1"/>
          </p:cNvSpPr>
          <p:nvPr>
            <p:ph type="sldNum" sz="quarter" idx="5"/>
          </p:nvPr>
        </p:nvSpPr>
        <p:spPr/>
        <p:txBody>
          <a:bodyPr/>
          <a:lstStyle/>
          <a:p>
            <a:fld id="{E19C196E-B98F-4C9B-85DC-EFBE29A5DA7A}" type="slidenum">
              <a:rPr lang="en-AU" smtClean="0"/>
              <a:t>5</a:t>
            </a:fld>
            <a:endParaRPr lang="en-AU"/>
          </a:p>
        </p:txBody>
      </p:sp>
    </p:spTree>
    <p:extLst>
      <p:ext uri="{BB962C8B-B14F-4D97-AF65-F5344CB8AC3E}">
        <p14:creationId xmlns:p14="http://schemas.microsoft.com/office/powerpoint/2010/main" val="321230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9C196E-B98F-4C9B-85DC-EFBE29A5DA7A}" type="slidenum">
              <a:rPr lang="en-AU" smtClean="0"/>
              <a:t>6</a:t>
            </a:fld>
            <a:endParaRPr lang="en-AU"/>
          </a:p>
        </p:txBody>
      </p:sp>
    </p:spTree>
    <p:extLst>
      <p:ext uri="{BB962C8B-B14F-4D97-AF65-F5344CB8AC3E}">
        <p14:creationId xmlns:p14="http://schemas.microsoft.com/office/powerpoint/2010/main" val="270652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080808"/>
                </a:solidFill>
                <a:effectLst/>
                <a:uLnTx/>
                <a:uFillTx/>
                <a:latin typeface="+mn-lt"/>
                <a:ea typeface="+mn-ea"/>
                <a:cs typeface="+mn-cs"/>
              </a:rPr>
              <a:t>Climate models provide simulations of climate for the past, present </a:t>
            </a:r>
            <a:r>
              <a:rPr kumimoji="0" lang="en-AU" sz="1000" b="0" i="0" u="sng" strike="noStrike" kern="1200" cap="none" spc="0" normalizeH="0" baseline="0" noProof="0" dirty="0">
                <a:ln>
                  <a:noFill/>
                </a:ln>
                <a:solidFill>
                  <a:srgbClr val="080808"/>
                </a:solidFill>
                <a:effectLst/>
                <a:uLnTx/>
                <a:uFillTx/>
                <a:latin typeface="+mn-lt"/>
                <a:ea typeface="+mn-ea"/>
                <a:cs typeface="+mn-cs"/>
              </a:rPr>
              <a:t>and the future</a:t>
            </a:r>
          </a:p>
          <a:p>
            <a:endParaRPr kumimoji="0" lang="en-AU" sz="1000" b="0" i="0" u="sng" strike="noStrike" kern="1200" cap="none" spc="0" normalizeH="0" baseline="0" noProof="0" dirty="0">
              <a:ln>
                <a:noFill/>
              </a:ln>
              <a:solidFill>
                <a:srgbClr val="080808"/>
              </a:solidFill>
              <a:effectLst/>
              <a:uLnTx/>
              <a:uFillTx/>
              <a:latin typeface="+mn-lt"/>
              <a:ea typeface="+mn-ea"/>
              <a:cs typeface="+mn-cs"/>
            </a:endParaRPr>
          </a:p>
          <a:p>
            <a:pPr>
              <a:buFont typeface="Arial" panose="020B0604020202020204" pitchFamily="34" charset="0"/>
              <a:buChar char="•"/>
            </a:pPr>
            <a:r>
              <a:rPr lang="en-AU" sz="1000" dirty="0">
                <a:solidFill>
                  <a:srgbClr val="080808"/>
                </a:solidFill>
              </a:rPr>
              <a:t>Climate models are imperfect.</a:t>
            </a:r>
          </a:p>
          <a:p>
            <a:pPr>
              <a:buFont typeface="Arial" panose="020B0604020202020204" pitchFamily="34" charset="0"/>
              <a:buChar char="•"/>
            </a:pPr>
            <a:r>
              <a:rPr lang="en-AU" sz="1000" dirty="0">
                <a:solidFill>
                  <a:srgbClr val="080808"/>
                </a:solidFill>
              </a:rPr>
              <a:t>Estimates of the future are therefore often estimated using a fusion of both observational data and climate model projections</a:t>
            </a:r>
          </a:p>
          <a:p>
            <a:endParaRPr lang="en-US" sz="1000" dirty="0">
              <a:solidFill>
                <a:schemeClr val="accent1">
                  <a:lumMod val="75000"/>
                </a:schemeClr>
              </a:solidFill>
            </a:endParaRPr>
          </a:p>
        </p:txBody>
      </p:sp>
      <p:sp>
        <p:nvSpPr>
          <p:cNvPr id="4" name="Slide Number Placeholder 3"/>
          <p:cNvSpPr>
            <a:spLocks noGrp="1"/>
          </p:cNvSpPr>
          <p:nvPr>
            <p:ph type="sldNum" sz="quarter" idx="5"/>
          </p:nvPr>
        </p:nvSpPr>
        <p:spPr/>
        <p:txBody>
          <a:bodyPr/>
          <a:lstStyle/>
          <a:p>
            <a:fld id="{E19C196E-B98F-4C9B-85DC-EFBE29A5DA7A}" type="slidenum">
              <a:rPr lang="en-AU" smtClean="0"/>
              <a:t>7</a:t>
            </a:fld>
            <a:endParaRPr lang="en-AU"/>
          </a:p>
        </p:txBody>
      </p:sp>
    </p:spTree>
    <p:extLst>
      <p:ext uri="{BB962C8B-B14F-4D97-AF65-F5344CB8AC3E}">
        <p14:creationId xmlns:p14="http://schemas.microsoft.com/office/powerpoint/2010/main" val="179326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9C196E-B98F-4C9B-85DC-EFBE29A5DA7A}" type="slidenum">
              <a:rPr lang="en-AU" smtClean="0"/>
              <a:t>8</a:t>
            </a:fld>
            <a:endParaRPr lang="en-AU"/>
          </a:p>
        </p:txBody>
      </p:sp>
    </p:spTree>
    <p:extLst>
      <p:ext uri="{BB962C8B-B14F-4D97-AF65-F5344CB8AC3E}">
        <p14:creationId xmlns:p14="http://schemas.microsoft.com/office/powerpoint/2010/main" val="2944255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a:latin typeface="+mn-lt"/>
              </a:rPr>
              <a:t>Key points: The MD differs from any previous droughts in many aspects that we know from the great research done during the SEACI and VicCI</a:t>
            </a:r>
          </a:p>
          <a:p>
            <a:endParaRPr lang="en-US" sz="1000" baseline="0" dirty="0">
              <a:latin typeface="+mn-lt"/>
            </a:endParaRPr>
          </a:p>
          <a:p>
            <a:r>
              <a:rPr lang="en-US" sz="1000" baseline="0" dirty="0">
                <a:latin typeface="+mn-lt"/>
              </a:rPr>
              <a:t>Historical records have shown that the Victorian rainfall exhibits a great deal of variability. </a:t>
            </a:r>
          </a:p>
          <a:p>
            <a:r>
              <a:rPr lang="en-US" sz="1000" baseline="0" dirty="0">
                <a:latin typeface="+mn-lt"/>
              </a:rPr>
              <a:t>In the past, Victoria has observed many wet and dry </a:t>
            </a:r>
            <a:r>
              <a:rPr lang="en-US" sz="1000" kern="1200" baseline="0" dirty="0">
                <a:solidFill>
                  <a:schemeClr val="tx1"/>
                </a:solidFill>
                <a:latin typeface="+mn-lt"/>
                <a:ea typeface="+mn-ea"/>
                <a:cs typeface="+mn-cs"/>
              </a:rPr>
              <a:t>episodes and </a:t>
            </a:r>
          </a:p>
          <a:p>
            <a:r>
              <a:rPr lang="en-US" sz="1000" kern="1200" baseline="0" dirty="0">
                <a:solidFill>
                  <a:schemeClr val="tx1"/>
                </a:solidFill>
                <a:latin typeface="+mn-lt"/>
                <a:ea typeface="+mn-ea"/>
                <a:cs typeface="+mn-cs"/>
              </a:rPr>
              <a:t>More recently, it has experienced a Mega Drought, known as the Millennium Drought. </a:t>
            </a:r>
          </a:p>
          <a:p>
            <a:r>
              <a:rPr lang="en-US" sz="1000" kern="1200" baseline="0" dirty="0">
                <a:solidFill>
                  <a:schemeClr val="tx1"/>
                </a:solidFill>
                <a:latin typeface="+mn-lt"/>
                <a:ea typeface="+mn-ea"/>
                <a:cs typeface="+mn-cs"/>
              </a:rPr>
              <a:t>Research undertaken during SEACI &amp; VicCI found that the characteristics of MD has been very different in terms of historical context.</a:t>
            </a:r>
          </a:p>
          <a:p>
            <a:endParaRPr lang="en-US" sz="1000" baseline="0" dirty="0">
              <a:latin typeface="+mn-lt"/>
            </a:endParaRPr>
          </a:p>
          <a:p>
            <a:r>
              <a:rPr lang="en-US" sz="1000" baseline="0" dirty="0">
                <a:latin typeface="+mn-lt"/>
              </a:rPr>
              <a:t>Lasted longer than any previous period of rainfall deficiency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mn-lt"/>
                <a:ea typeface="+mn-ea"/>
                <a:cs typeface="+mn-cs"/>
              </a:rPr>
              <a:t>No individual wet years</a:t>
            </a:r>
          </a:p>
          <a:p>
            <a:r>
              <a:rPr lang="en-US" sz="1000" baseline="0" dirty="0">
                <a:latin typeface="+mn-lt"/>
              </a:rPr>
              <a:t>Tends to be confined to southern Australia, rather than extending over most of the continent</a:t>
            </a:r>
          </a:p>
          <a:p>
            <a:r>
              <a:rPr lang="en-US" sz="1000" baseline="0" dirty="0">
                <a:latin typeface="+mn-lt"/>
              </a:rPr>
              <a:t>Main decrease in rainfall in autumn, while previous drought tended to have a decrease in the winter-spring period.</a:t>
            </a:r>
          </a:p>
          <a:p>
            <a:r>
              <a:rPr lang="en-US" sz="1000" baseline="0" dirty="0">
                <a:latin typeface="+mn-lt"/>
              </a:rPr>
              <a:t>Occurred during a period of rising temperature</a:t>
            </a:r>
          </a:p>
          <a:p>
            <a:r>
              <a:rPr lang="en-US" sz="1000" baseline="0" dirty="0">
                <a:latin typeface="+mn-lt"/>
              </a:rPr>
              <a:t>Degree of magnification of the response in streamflow relative to rainfall in the recent drought is unusual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C196E-B98F-4C9B-85DC-EFBE29A5DA7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FFEBB-62B8-403E-98E9-FABCF8766ED7}" type="datetime1">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29/11/2018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516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CEB88FB-CCA3-614B-B331-85864C877D61}" type="datetimeFigureOut">
              <a:rPr lang="en-US" smtClean="0"/>
              <a:pPr/>
              <a:t>11/28/2018</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F8A829D-B071-D94E-A9E7-8761A0F537A4}" type="slidenum">
              <a:rPr lang="en-US" smtClean="0"/>
              <a:pPr/>
              <a:t>‹#›</a:t>
            </a:fld>
            <a:endParaRPr lang="en-US" dirty="0"/>
          </a:p>
        </p:txBody>
      </p:sp>
    </p:spTree>
    <p:extLst>
      <p:ext uri="{BB962C8B-B14F-4D97-AF65-F5344CB8AC3E}">
        <p14:creationId xmlns:p14="http://schemas.microsoft.com/office/powerpoint/2010/main" val="214225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EB88FB-CCA3-614B-B331-85864C877D61}"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A829D-B071-D94E-A9E7-8761A0F537A4}" type="slidenum">
              <a:rPr lang="en-US" smtClean="0"/>
              <a:t>‹#›</a:t>
            </a:fld>
            <a:endParaRPr lang="en-US"/>
          </a:p>
        </p:txBody>
      </p:sp>
    </p:spTree>
    <p:extLst>
      <p:ext uri="{BB962C8B-B14F-4D97-AF65-F5344CB8AC3E}">
        <p14:creationId xmlns:p14="http://schemas.microsoft.com/office/powerpoint/2010/main" val="295619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EB88FB-CCA3-614B-B331-85864C877D61}"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A829D-B071-D94E-A9E7-8761A0F537A4}" type="slidenum">
              <a:rPr lang="en-US" smtClean="0"/>
              <a:t>‹#›</a:t>
            </a:fld>
            <a:endParaRPr lang="en-US"/>
          </a:p>
        </p:txBody>
      </p:sp>
    </p:spTree>
    <p:extLst>
      <p:ext uri="{BB962C8B-B14F-4D97-AF65-F5344CB8AC3E}">
        <p14:creationId xmlns:p14="http://schemas.microsoft.com/office/powerpoint/2010/main" val="178783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EB88FB-CCA3-614B-B331-85864C877D61}"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A829D-B071-D94E-A9E7-8761A0F537A4}" type="slidenum">
              <a:rPr lang="en-US" smtClean="0"/>
              <a:t>‹#›</a:t>
            </a:fld>
            <a:endParaRPr lang="en-US"/>
          </a:p>
        </p:txBody>
      </p:sp>
    </p:spTree>
    <p:extLst>
      <p:ext uri="{BB962C8B-B14F-4D97-AF65-F5344CB8AC3E}">
        <p14:creationId xmlns:p14="http://schemas.microsoft.com/office/powerpoint/2010/main" val="120341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EB88FB-CCA3-614B-B331-85864C877D61}"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A829D-B071-D94E-A9E7-8761A0F537A4}" type="slidenum">
              <a:rPr lang="en-US" smtClean="0"/>
              <a:t>‹#›</a:t>
            </a:fld>
            <a:endParaRPr lang="en-US"/>
          </a:p>
        </p:txBody>
      </p:sp>
    </p:spTree>
    <p:extLst>
      <p:ext uri="{BB962C8B-B14F-4D97-AF65-F5344CB8AC3E}">
        <p14:creationId xmlns:p14="http://schemas.microsoft.com/office/powerpoint/2010/main" val="79938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EB88FB-CCA3-614B-B331-85864C877D61}"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A829D-B071-D94E-A9E7-8761A0F537A4}" type="slidenum">
              <a:rPr lang="en-US" smtClean="0"/>
              <a:t>‹#›</a:t>
            </a:fld>
            <a:endParaRPr lang="en-US"/>
          </a:p>
        </p:txBody>
      </p:sp>
    </p:spTree>
    <p:extLst>
      <p:ext uri="{BB962C8B-B14F-4D97-AF65-F5344CB8AC3E}">
        <p14:creationId xmlns:p14="http://schemas.microsoft.com/office/powerpoint/2010/main" val="187718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EB88FB-CCA3-614B-B331-85864C877D61}" type="datetimeFigureOut">
              <a:rPr lang="en-US" smtClean="0"/>
              <a:t>11/28/2018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8A829D-B071-D94E-A9E7-8761A0F537A4}" type="slidenum">
              <a:rPr lang="en-US" smtClean="0"/>
              <a:t>‹#›</a:t>
            </a:fld>
            <a:endParaRPr lang="en-US"/>
          </a:p>
        </p:txBody>
      </p:sp>
    </p:spTree>
    <p:extLst>
      <p:ext uri="{BB962C8B-B14F-4D97-AF65-F5344CB8AC3E}">
        <p14:creationId xmlns:p14="http://schemas.microsoft.com/office/powerpoint/2010/main" val="300086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EB88FB-CCA3-614B-B331-85864C877D61}" type="datetimeFigureOut">
              <a:rPr lang="en-US" smtClean="0"/>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8A829D-B071-D94E-A9E7-8761A0F537A4}" type="slidenum">
              <a:rPr lang="en-US" smtClean="0"/>
              <a:t>‹#›</a:t>
            </a:fld>
            <a:endParaRPr lang="en-US"/>
          </a:p>
        </p:txBody>
      </p:sp>
    </p:spTree>
    <p:extLst>
      <p:ext uri="{BB962C8B-B14F-4D97-AF65-F5344CB8AC3E}">
        <p14:creationId xmlns:p14="http://schemas.microsoft.com/office/powerpoint/2010/main" val="10213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B88FB-CCA3-614B-B331-85864C877D61}" type="datetimeFigureOut">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8A829D-B071-D94E-A9E7-8761A0F537A4}" type="slidenum">
              <a:rPr lang="en-US" smtClean="0"/>
              <a:t>‹#›</a:t>
            </a:fld>
            <a:endParaRPr lang="en-US"/>
          </a:p>
        </p:txBody>
      </p:sp>
    </p:spTree>
    <p:extLst>
      <p:ext uri="{BB962C8B-B14F-4D97-AF65-F5344CB8AC3E}">
        <p14:creationId xmlns:p14="http://schemas.microsoft.com/office/powerpoint/2010/main" val="308622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EB88FB-CCA3-614B-B331-85864C877D61}"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A829D-B071-D94E-A9E7-8761A0F537A4}" type="slidenum">
              <a:rPr lang="en-US" smtClean="0"/>
              <a:t>‹#›</a:t>
            </a:fld>
            <a:endParaRPr lang="en-US"/>
          </a:p>
        </p:txBody>
      </p:sp>
    </p:spTree>
    <p:extLst>
      <p:ext uri="{BB962C8B-B14F-4D97-AF65-F5344CB8AC3E}">
        <p14:creationId xmlns:p14="http://schemas.microsoft.com/office/powerpoint/2010/main" val="386140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EB88FB-CCA3-614B-B331-85864C877D61}"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A829D-B071-D94E-A9E7-8761A0F537A4}" type="slidenum">
              <a:rPr lang="en-US" smtClean="0"/>
              <a:t>‹#›</a:t>
            </a:fld>
            <a:endParaRPr lang="en-US"/>
          </a:p>
        </p:txBody>
      </p:sp>
    </p:spTree>
    <p:extLst>
      <p:ext uri="{BB962C8B-B14F-4D97-AF65-F5344CB8AC3E}">
        <p14:creationId xmlns:p14="http://schemas.microsoft.com/office/powerpoint/2010/main" val="1921195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B88FB-CCA3-614B-B331-85864C877D61}" type="datetimeFigureOut">
              <a:rPr lang="en-US" smtClean="0"/>
              <a:t>11/28/2018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A829D-B071-D94E-A9E7-8761A0F537A4}" type="slidenum">
              <a:rPr lang="en-US" smtClean="0"/>
              <a:t>‹#›</a:t>
            </a:fld>
            <a:endParaRPr lang="en-US"/>
          </a:p>
        </p:txBody>
      </p:sp>
    </p:spTree>
    <p:extLst>
      <p:ext uri="{BB962C8B-B14F-4D97-AF65-F5344CB8AC3E}">
        <p14:creationId xmlns:p14="http://schemas.microsoft.com/office/powerpoint/2010/main" val="29120348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scott.power@bom.gov.au"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mailto:surendra.rauniyar@bom.gov.au"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271B6A-A4AF-9647-9903-C9E5BB0CD160}"/>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5229289-38B7-324E-85F2-5522EADAAB5F}"/>
              </a:ext>
            </a:extLst>
          </p:cNvPr>
          <p:cNvPicPr>
            <a:picLocks noChangeAspect="1"/>
          </p:cNvPicPr>
          <p:nvPr/>
        </p:nvPicPr>
        <p:blipFill>
          <a:blip r:embed="rId4"/>
          <a:stretch>
            <a:fillRect/>
          </a:stretch>
        </p:blipFill>
        <p:spPr>
          <a:xfrm>
            <a:off x="5832379" y="5687370"/>
            <a:ext cx="2755900" cy="673100"/>
          </a:xfrm>
          <a:prstGeom prst="rect">
            <a:avLst/>
          </a:prstGeom>
        </p:spPr>
      </p:pic>
      <p:pic>
        <p:nvPicPr>
          <p:cNvPr id="8" name="Picture 7">
            <a:extLst>
              <a:ext uri="{FF2B5EF4-FFF2-40B4-BE49-F238E27FC236}">
                <a16:creationId xmlns:a16="http://schemas.microsoft.com/office/drawing/2014/main" id="{5BE5D9B2-8D00-E94C-93E3-655B5F9CC876}"/>
              </a:ext>
            </a:extLst>
          </p:cNvPr>
          <p:cNvPicPr>
            <a:picLocks noChangeAspect="1"/>
          </p:cNvPicPr>
          <p:nvPr/>
        </p:nvPicPr>
        <p:blipFill>
          <a:blip r:embed="rId5"/>
          <a:stretch>
            <a:fillRect/>
          </a:stretch>
        </p:blipFill>
        <p:spPr>
          <a:xfrm>
            <a:off x="9348739" y="5719120"/>
            <a:ext cx="2082800" cy="609600"/>
          </a:xfrm>
          <a:prstGeom prst="rect">
            <a:avLst/>
          </a:prstGeom>
        </p:spPr>
      </p:pic>
      <p:sp>
        <p:nvSpPr>
          <p:cNvPr id="2" name="Title 1"/>
          <p:cNvSpPr>
            <a:spLocks noGrp="1"/>
          </p:cNvSpPr>
          <p:nvPr>
            <p:ph type="title"/>
          </p:nvPr>
        </p:nvSpPr>
        <p:spPr>
          <a:xfrm>
            <a:off x="746760" y="1027906"/>
            <a:ext cx="8498840" cy="1325563"/>
          </a:xfrm>
        </p:spPr>
        <p:txBody>
          <a:bodyPr>
            <a:normAutofit fontScale="90000"/>
          </a:bodyPr>
          <a:lstStyle/>
          <a:p>
            <a:r>
              <a:rPr lang="en-AU" sz="4000" dirty="0">
                <a:solidFill>
                  <a:srgbClr val="FEFCFF"/>
                </a:solidFill>
                <a:latin typeface="Arial" panose="020B0604020202020204" pitchFamily="34" charset="0"/>
                <a:cs typeface="Arial" panose="020B0604020202020204" pitchFamily="34" charset="0"/>
              </a:rPr>
              <a:t>Using Ensemble in Deriving Baselines for Victorian Water Assessment</a:t>
            </a:r>
          </a:p>
        </p:txBody>
      </p:sp>
      <p:sp>
        <p:nvSpPr>
          <p:cNvPr id="9" name="TextBox 8"/>
          <p:cNvSpPr txBox="1"/>
          <p:nvPr/>
        </p:nvSpPr>
        <p:spPr>
          <a:xfrm>
            <a:off x="838200" y="2745435"/>
            <a:ext cx="511556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CD633F">
                    <a:lumMod val="75000"/>
                  </a:srgbClr>
                </a:solidFill>
                <a:effectLst/>
                <a:uLnTx/>
                <a:uFillTx/>
                <a:latin typeface="Arial" panose="020B0604020202020204"/>
                <a:ea typeface="+mn-ea"/>
                <a:cs typeface="+mn-cs"/>
              </a:rPr>
              <a:t>Surendra Rauniyar and Scott Power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CD633F">
                    <a:lumMod val="75000"/>
                  </a:srgbClr>
                </a:solidFill>
                <a:effectLst/>
                <a:uLnTx/>
                <a:uFillTx/>
                <a:latin typeface="Arial" panose="020B0604020202020204"/>
                <a:ea typeface="+mn-ea"/>
                <a:cs typeface="+mn-cs"/>
              </a:rPr>
              <a:t>Bureau of Meteorology</a:t>
            </a:r>
          </a:p>
        </p:txBody>
      </p:sp>
      <p:sp>
        <p:nvSpPr>
          <p:cNvPr id="11" name="TextBox 10"/>
          <p:cNvSpPr txBox="1"/>
          <p:nvPr/>
        </p:nvSpPr>
        <p:spPr>
          <a:xfrm>
            <a:off x="897894" y="3723106"/>
            <a:ext cx="43537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EFCFF"/>
                </a:solidFill>
                <a:effectLst/>
                <a:uLnTx/>
                <a:uFillTx/>
                <a:latin typeface="Arial" panose="020B0604020202020204"/>
                <a:ea typeface="+mn-ea"/>
                <a:cs typeface="+mn-cs"/>
              </a:rPr>
              <a:t>BoM R&amp;D Annual Workshop, 29</a:t>
            </a:r>
            <a:r>
              <a:rPr kumimoji="0" lang="en-AU" sz="1400" b="0" i="0" u="none" strike="noStrike" kern="1200" cap="none" spc="0" normalizeH="0" baseline="30000" noProof="0" dirty="0">
                <a:ln>
                  <a:noFill/>
                </a:ln>
                <a:solidFill>
                  <a:srgbClr val="FEFCFF"/>
                </a:solidFill>
                <a:effectLst/>
                <a:uLnTx/>
                <a:uFillTx/>
                <a:latin typeface="Arial" panose="020B0604020202020204"/>
                <a:ea typeface="+mn-ea"/>
                <a:cs typeface="+mn-cs"/>
              </a:rPr>
              <a:t>Th</a:t>
            </a:r>
            <a:r>
              <a:rPr kumimoji="0" lang="en-AU" sz="1400" b="0" i="0" u="none" strike="noStrike" kern="1200" cap="none" spc="0" normalizeH="0" baseline="0" noProof="0" dirty="0">
                <a:ln>
                  <a:noFill/>
                </a:ln>
                <a:solidFill>
                  <a:srgbClr val="FEFCFF"/>
                </a:solidFill>
                <a:effectLst/>
                <a:uLnTx/>
                <a:uFillTx/>
                <a:latin typeface="Arial" panose="020B0604020202020204"/>
                <a:ea typeface="+mn-ea"/>
                <a:cs typeface="+mn-cs"/>
              </a:rPr>
              <a:t> November 2018</a:t>
            </a:r>
          </a:p>
        </p:txBody>
      </p:sp>
      <p:grpSp>
        <p:nvGrpSpPr>
          <p:cNvPr id="3" name="Group 2"/>
          <p:cNvGrpSpPr/>
          <p:nvPr/>
        </p:nvGrpSpPr>
        <p:grpSpPr>
          <a:xfrm>
            <a:off x="9077556" y="330530"/>
            <a:ext cx="3044106" cy="4421932"/>
            <a:chOff x="9077556" y="330530"/>
            <a:chExt cx="3044106" cy="4421932"/>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7556" y="2635018"/>
              <a:ext cx="3044106" cy="2117444"/>
            </a:xfrm>
            <a:prstGeom prst="rect">
              <a:avLst/>
            </a:prstGeom>
          </p:spPr>
        </p:pic>
        <p:pic>
          <p:nvPicPr>
            <p:cNvPr id="13" name="Picture 12"/>
            <p:cNvPicPr>
              <a:picLocks noChangeAspect="1"/>
            </p:cNvPicPr>
            <p:nvPr/>
          </p:nvPicPr>
          <p:blipFill>
            <a:blip r:embed="rId7"/>
            <a:stretch>
              <a:fillRect/>
            </a:stretch>
          </p:blipFill>
          <p:spPr>
            <a:xfrm>
              <a:off x="9362737" y="330530"/>
              <a:ext cx="2426418" cy="2304488"/>
            </a:xfrm>
            <a:prstGeom prst="rect">
              <a:avLst/>
            </a:prstGeom>
          </p:spPr>
        </p:pic>
      </p:grpSp>
    </p:spTree>
    <p:extLst>
      <p:ext uri="{BB962C8B-B14F-4D97-AF65-F5344CB8AC3E}">
        <p14:creationId xmlns:p14="http://schemas.microsoft.com/office/powerpoint/2010/main" val="2047499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47541" y="1456228"/>
            <a:ext cx="7344459" cy="4861468"/>
          </a:xfrm>
        </p:spPr>
      </p:pic>
      <p:sp>
        <p:nvSpPr>
          <p:cNvPr id="5" name="Title 4"/>
          <p:cNvSpPr>
            <a:spLocks noGrp="1"/>
          </p:cNvSpPr>
          <p:nvPr>
            <p:ph type="title"/>
          </p:nvPr>
        </p:nvSpPr>
        <p:spPr>
          <a:xfrm>
            <a:off x="838200" y="130665"/>
            <a:ext cx="10515600" cy="1325563"/>
          </a:xfrm>
        </p:spPr>
        <p:txBody>
          <a:bodyPr>
            <a:normAutofit/>
          </a:bodyPr>
          <a:lstStyle/>
          <a:p>
            <a:r>
              <a:rPr lang="en-US" sz="4000" dirty="0"/>
              <a:t>How unusual is cool season rainfall decline during 1997-2016?</a:t>
            </a:r>
            <a:endParaRPr lang="en-AU" sz="4000" dirty="0"/>
          </a:p>
        </p:txBody>
      </p:sp>
      <p:sp>
        <p:nvSpPr>
          <p:cNvPr id="10" name="Rectangle 9"/>
          <p:cNvSpPr/>
          <p:nvPr/>
        </p:nvSpPr>
        <p:spPr>
          <a:xfrm>
            <a:off x="1165860" y="6374075"/>
            <a:ext cx="1039496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EFCFF">
                    <a:lumMod val="10000"/>
                  </a:srgbClr>
                </a:solidFill>
                <a:effectLst/>
                <a:uLnTx/>
                <a:uFillTx/>
                <a:latin typeface="Arial" panose="020B0604020202020204"/>
                <a:ea typeface="+mn-ea"/>
                <a:cs typeface="+mn-cs"/>
              </a:rPr>
              <a:t>But we don't know for sure how much is due to the natural variability or due to the human activity</a:t>
            </a:r>
          </a:p>
        </p:txBody>
      </p:sp>
      <p:pic>
        <p:nvPicPr>
          <p:cNvPr id="2" name="Picture 1">
            <a:extLst>
              <a:ext uri="{FF2B5EF4-FFF2-40B4-BE49-F238E27FC236}">
                <a16:creationId xmlns:a16="http://schemas.microsoft.com/office/drawing/2014/main" id="{4BB42854-1B5B-4613-90D9-7C61E64E09E5}"/>
              </a:ext>
            </a:extLst>
          </p:cNvPr>
          <p:cNvPicPr>
            <a:picLocks noChangeAspect="1"/>
          </p:cNvPicPr>
          <p:nvPr/>
        </p:nvPicPr>
        <p:blipFill>
          <a:blip r:embed="rId4"/>
          <a:stretch>
            <a:fillRect/>
          </a:stretch>
        </p:blipFill>
        <p:spPr>
          <a:xfrm>
            <a:off x="188761" y="2152406"/>
            <a:ext cx="4658780" cy="3455106"/>
          </a:xfrm>
          <a:prstGeom prst="rect">
            <a:avLst/>
          </a:prstGeom>
        </p:spPr>
      </p:pic>
      <p:sp>
        <p:nvSpPr>
          <p:cNvPr id="4" name="Rectangle 3">
            <a:extLst>
              <a:ext uri="{FF2B5EF4-FFF2-40B4-BE49-F238E27FC236}">
                <a16:creationId xmlns:a16="http://schemas.microsoft.com/office/drawing/2014/main" id="{06ABE80C-9413-4498-97D0-BCB653FAD915}"/>
              </a:ext>
            </a:extLst>
          </p:cNvPr>
          <p:cNvSpPr/>
          <p:nvPr/>
        </p:nvSpPr>
        <p:spPr>
          <a:xfrm>
            <a:off x="666927" y="1661968"/>
            <a:ext cx="4019114" cy="646331"/>
          </a:xfrm>
          <a:prstGeom prst="rect">
            <a:avLst/>
          </a:prstGeom>
        </p:spPr>
        <p:txBody>
          <a:bodyPr wrap="none">
            <a:spAutoFit/>
          </a:bodyPr>
          <a:lstStyle/>
          <a:p>
            <a:r>
              <a:rPr lang="en-AU" dirty="0"/>
              <a:t>Multi-decadal Variability (AWAP, 5km)</a:t>
            </a:r>
          </a:p>
          <a:p>
            <a:endParaRPr lang="en-AU" dirty="0"/>
          </a:p>
        </p:txBody>
      </p:sp>
      <p:sp>
        <p:nvSpPr>
          <p:cNvPr id="14" name="Rectangle 13">
            <a:extLst>
              <a:ext uri="{FF2B5EF4-FFF2-40B4-BE49-F238E27FC236}">
                <a16:creationId xmlns:a16="http://schemas.microsoft.com/office/drawing/2014/main" id="{AD053248-A46C-4037-A2A7-AAB9D1C9EBF4}"/>
              </a:ext>
            </a:extLst>
          </p:cNvPr>
          <p:cNvSpPr/>
          <p:nvPr/>
        </p:nvSpPr>
        <p:spPr>
          <a:xfrm>
            <a:off x="7479049" y="4968402"/>
            <a:ext cx="291592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0727F"/>
                </a:solidFill>
                <a:effectLst/>
                <a:uLnTx/>
                <a:uFillTx/>
                <a:latin typeface="Arial" panose="020B0604020202020204"/>
                <a:ea typeface="+mn-ea"/>
                <a:cs typeface="+mn-cs"/>
              </a:rPr>
              <a:t>PDF of rainfall anomalies for the recent 20 years period </a:t>
            </a:r>
            <a:r>
              <a:rPr kumimoji="0" lang="en-US" sz="1200" b="0" i="0" u="none" strike="noStrike" kern="1200" cap="none" spc="0" normalizeH="0" baseline="0" noProof="0" dirty="0" err="1">
                <a:ln>
                  <a:noFill/>
                </a:ln>
                <a:solidFill>
                  <a:srgbClr val="30727F"/>
                </a:solidFill>
                <a:effectLst/>
                <a:uLnTx/>
                <a:uFillTx/>
                <a:latin typeface="Arial" panose="020B0604020202020204"/>
                <a:ea typeface="+mn-ea"/>
                <a:cs typeface="+mn-cs"/>
              </a:rPr>
              <a:t>wrt</a:t>
            </a:r>
            <a:r>
              <a:rPr kumimoji="0" lang="en-US" sz="1200" b="0" i="0" u="none" strike="noStrike" kern="1200" cap="none" spc="0" normalizeH="0" baseline="0" noProof="0" dirty="0">
                <a:ln>
                  <a:noFill/>
                </a:ln>
                <a:solidFill>
                  <a:srgbClr val="30727F"/>
                </a:solidFill>
                <a:effectLst/>
                <a:uLnTx/>
                <a:uFillTx/>
                <a:latin typeface="Arial" panose="020B0604020202020204"/>
                <a:ea typeface="+mn-ea"/>
                <a:cs typeface="+mn-cs"/>
              </a:rPr>
              <a:t> to earlier 60 years by chance obtained by bootstrapping</a:t>
            </a:r>
            <a:endParaRPr kumimoji="0" lang="en-AU" sz="1200" b="0" i="0" u="none" strike="noStrike" kern="1200" cap="none" spc="0" normalizeH="0" baseline="0" noProof="0" dirty="0">
              <a:ln>
                <a:noFill/>
              </a:ln>
              <a:solidFill>
                <a:srgbClr val="30727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A34F35A4-DE73-4AA3-A2F6-F760900E2FFF}"/>
              </a:ext>
            </a:extLst>
          </p:cNvPr>
          <p:cNvSpPr txBox="1"/>
          <p:nvPr/>
        </p:nvSpPr>
        <p:spPr>
          <a:xfrm>
            <a:off x="5780569" y="1652160"/>
            <a:ext cx="62226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30727F"/>
                </a:solidFill>
                <a:effectLst/>
                <a:uLnTx/>
                <a:uFillTx/>
                <a:latin typeface="Arial" panose="020B0604020202020204"/>
                <a:ea typeface="+mn-ea"/>
                <a:cs typeface="+mn-cs"/>
              </a:rPr>
              <a:t>       </a:t>
            </a:r>
            <a:r>
              <a:rPr kumimoji="0" lang="en-AU" sz="1800" b="0" i="0" u="none" strike="noStrike" kern="1200" cap="none" spc="0" normalizeH="0" baseline="0" noProof="0" dirty="0" err="1">
                <a:ln>
                  <a:noFill/>
                </a:ln>
                <a:solidFill>
                  <a:srgbClr val="FF0000"/>
                </a:solidFill>
                <a:effectLst/>
                <a:uLnTx/>
                <a:uFillTx/>
                <a:latin typeface="Arial" panose="020B0604020202020204"/>
                <a:ea typeface="+mn-ea"/>
                <a:cs typeface="+mn-cs"/>
              </a:rPr>
              <a:t>Obs</a:t>
            </a:r>
            <a:r>
              <a:rPr kumimoji="0" lang="en-AU" sz="1800" b="0" i="0" u="none" strike="noStrike" kern="1200" cap="none" spc="0" normalizeH="0" baseline="0" noProof="0" dirty="0">
                <a:ln>
                  <a:noFill/>
                </a:ln>
                <a:solidFill>
                  <a:srgbClr val="30727F"/>
                </a:solidFill>
                <a:effectLst/>
                <a:uLnTx/>
                <a:uFillTx/>
                <a:latin typeface="Arial" panose="020B0604020202020204"/>
                <a:ea typeface="+mn-ea"/>
                <a:cs typeface="+mn-cs"/>
              </a:rPr>
              <a:t>  1%    5%     	   50%</a:t>
            </a:r>
          </a:p>
        </p:txBody>
      </p:sp>
      <p:sp>
        <p:nvSpPr>
          <p:cNvPr id="16" name="TextBox 15">
            <a:extLst>
              <a:ext uri="{FF2B5EF4-FFF2-40B4-BE49-F238E27FC236}">
                <a16:creationId xmlns:a16="http://schemas.microsoft.com/office/drawing/2014/main" id="{1A329BC9-EBDB-4E33-8E8F-9424CECA2307}"/>
              </a:ext>
            </a:extLst>
          </p:cNvPr>
          <p:cNvSpPr txBox="1"/>
          <p:nvPr/>
        </p:nvSpPr>
        <p:spPr>
          <a:xfrm>
            <a:off x="7586438" y="1116013"/>
            <a:ext cx="24366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0000"/>
                </a:solidFill>
                <a:effectLst/>
                <a:uLnTx/>
                <a:uFillTx/>
                <a:latin typeface="Arial" panose="020B0604020202020204"/>
                <a:ea typeface="+mn-ea"/>
                <a:cs typeface="+mn-cs"/>
              </a:rPr>
              <a:t>Preliminary Result</a:t>
            </a:r>
          </a:p>
        </p:txBody>
      </p:sp>
    </p:spTree>
    <p:extLst>
      <p:ext uri="{BB962C8B-B14F-4D97-AF65-F5344CB8AC3E}">
        <p14:creationId xmlns:p14="http://schemas.microsoft.com/office/powerpoint/2010/main" val="21009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587"/>
            <a:ext cx="10515600" cy="1325563"/>
          </a:xfrm>
        </p:spPr>
        <p:txBody>
          <a:bodyPr/>
          <a:lstStyle/>
          <a:p>
            <a:r>
              <a:rPr lang="en-AU" dirty="0"/>
              <a:t>Questions addressed today:</a:t>
            </a:r>
          </a:p>
        </p:txBody>
      </p:sp>
      <p:sp>
        <p:nvSpPr>
          <p:cNvPr id="3" name="Content Placeholder 2"/>
          <p:cNvSpPr>
            <a:spLocks noGrp="1"/>
          </p:cNvSpPr>
          <p:nvPr>
            <p:ph idx="1"/>
          </p:nvPr>
        </p:nvSpPr>
        <p:spPr>
          <a:xfrm>
            <a:off x="838200" y="1303500"/>
            <a:ext cx="10515600" cy="5280848"/>
          </a:xfrm>
        </p:spPr>
        <p:txBody>
          <a:bodyPr>
            <a:normAutofit/>
          </a:bodyPr>
          <a:lstStyle/>
          <a:p>
            <a:pPr marL="514350" indent="-514350">
              <a:spcBef>
                <a:spcPts val="600"/>
              </a:spcBef>
              <a:spcAft>
                <a:spcPts val="600"/>
              </a:spcAft>
              <a:buFont typeface="+mj-lt"/>
              <a:buAutoNum type="arabicPeriod"/>
            </a:pPr>
            <a:r>
              <a:rPr lang="en-AU" dirty="0">
                <a:solidFill>
                  <a:schemeClr val="bg1">
                    <a:lumMod val="10000"/>
                  </a:schemeClr>
                </a:solidFill>
              </a:rPr>
              <a:t>How unusual is the observed recent drying in Victoria?</a:t>
            </a:r>
          </a:p>
          <a:p>
            <a:pPr marL="514350" indent="-514350">
              <a:spcBef>
                <a:spcPts val="600"/>
              </a:spcBef>
              <a:spcAft>
                <a:spcPts val="600"/>
              </a:spcAft>
              <a:buFont typeface="+mj-lt"/>
              <a:buAutoNum type="arabicPeriod"/>
            </a:pPr>
            <a:r>
              <a:rPr lang="en-AU" dirty="0">
                <a:solidFill>
                  <a:srgbClr val="FF0000"/>
                </a:solidFill>
              </a:rPr>
              <a:t>Do models project drying during the future?</a:t>
            </a:r>
          </a:p>
          <a:p>
            <a:pPr lvl="1">
              <a:spcBef>
                <a:spcPts val="600"/>
              </a:spcBef>
              <a:spcAft>
                <a:spcPts val="600"/>
              </a:spcAft>
              <a:buFont typeface="Wingdings" panose="05000000000000000000" pitchFamily="2" charset="2"/>
              <a:buChar char="Ø"/>
            </a:pPr>
            <a:r>
              <a:rPr lang="en-AU" dirty="0">
                <a:solidFill>
                  <a:srgbClr val="FF0000"/>
                </a:solidFill>
              </a:rPr>
              <a:t>2017-2036?</a:t>
            </a:r>
          </a:p>
          <a:p>
            <a:pPr lvl="1">
              <a:spcBef>
                <a:spcPts val="600"/>
              </a:spcBef>
              <a:spcAft>
                <a:spcPts val="600"/>
              </a:spcAft>
              <a:buFont typeface="Wingdings" panose="05000000000000000000" pitchFamily="2" charset="2"/>
              <a:buChar char="Ø"/>
            </a:pPr>
            <a:r>
              <a:rPr lang="en-AU" dirty="0">
                <a:solidFill>
                  <a:srgbClr val="FF0000"/>
                </a:solidFill>
              </a:rPr>
              <a:t>2081-2100?</a:t>
            </a:r>
          </a:p>
          <a:p>
            <a:pPr marL="514350" indent="-514350">
              <a:spcBef>
                <a:spcPts val="600"/>
              </a:spcBef>
              <a:spcAft>
                <a:spcPts val="600"/>
              </a:spcAft>
              <a:buFont typeface="+mj-lt"/>
              <a:buAutoNum type="arabicPeriod"/>
            </a:pPr>
            <a:r>
              <a:rPr lang="en-AU" dirty="0">
                <a:solidFill>
                  <a:srgbClr val="FF0000"/>
                </a:solidFill>
              </a:rPr>
              <a:t>How large is the simulated drying relative to the variability?</a:t>
            </a:r>
          </a:p>
          <a:p>
            <a:pPr marL="514350" indent="-514350">
              <a:spcBef>
                <a:spcPts val="600"/>
              </a:spcBef>
              <a:spcAft>
                <a:spcPts val="600"/>
              </a:spcAft>
              <a:buFont typeface="+mj-lt"/>
              <a:buAutoNum type="arabicPeriod"/>
            </a:pPr>
            <a:r>
              <a:rPr lang="en-AU" dirty="0">
                <a:solidFill>
                  <a:srgbClr val="080808"/>
                </a:solidFill>
              </a:rPr>
              <a:t>Do models simulate drying during the past:</a:t>
            </a:r>
          </a:p>
          <a:p>
            <a:pPr lvl="1">
              <a:spcBef>
                <a:spcPts val="600"/>
              </a:spcBef>
              <a:spcAft>
                <a:spcPts val="600"/>
              </a:spcAft>
              <a:buFont typeface="Wingdings" panose="05000000000000000000" pitchFamily="2" charset="2"/>
              <a:buChar char="Ø"/>
            </a:pPr>
            <a:r>
              <a:rPr lang="en-AU" dirty="0">
                <a:solidFill>
                  <a:srgbClr val="080808"/>
                </a:solidFill>
              </a:rPr>
              <a:t>1900-1999?</a:t>
            </a:r>
          </a:p>
          <a:p>
            <a:pPr lvl="1">
              <a:spcBef>
                <a:spcPts val="600"/>
              </a:spcBef>
              <a:spcAft>
                <a:spcPts val="600"/>
              </a:spcAft>
              <a:buFont typeface="Wingdings" panose="05000000000000000000" pitchFamily="2" charset="2"/>
              <a:buChar char="Ø"/>
            </a:pPr>
            <a:r>
              <a:rPr lang="en-AU" dirty="0">
                <a:solidFill>
                  <a:srgbClr val="080808"/>
                </a:solidFill>
              </a:rPr>
              <a:t>1997-2016?</a:t>
            </a:r>
          </a:p>
          <a:p>
            <a:pPr marL="514350" indent="-514350">
              <a:spcBef>
                <a:spcPts val="600"/>
              </a:spcBef>
              <a:spcAft>
                <a:spcPts val="600"/>
              </a:spcAft>
              <a:buFont typeface="+mj-lt"/>
              <a:buAutoNum type="arabicPeriod"/>
            </a:pPr>
            <a:r>
              <a:rPr lang="en-AU" dirty="0">
                <a:solidFill>
                  <a:srgbClr val="080808"/>
                </a:solidFill>
              </a:rPr>
              <a:t>Did increases in greenhouse gases cause the drying?</a:t>
            </a:r>
          </a:p>
          <a:p>
            <a:pPr>
              <a:spcBef>
                <a:spcPts val="600"/>
              </a:spcBef>
              <a:spcAft>
                <a:spcPts val="600"/>
              </a:spcAft>
            </a:pPr>
            <a:endParaRPr lang="en-AU" dirty="0"/>
          </a:p>
        </p:txBody>
      </p:sp>
    </p:spTree>
    <p:extLst>
      <p:ext uri="{BB962C8B-B14F-4D97-AF65-F5344CB8AC3E}">
        <p14:creationId xmlns:p14="http://schemas.microsoft.com/office/powerpoint/2010/main" val="71881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11"/>
            <a:ext cx="10515600" cy="1325563"/>
          </a:xfrm>
        </p:spPr>
        <p:txBody>
          <a:bodyPr>
            <a:normAutofit/>
          </a:bodyPr>
          <a:lstStyle/>
          <a:p>
            <a:r>
              <a:rPr lang="en-US" sz="3600" dirty="0"/>
              <a:t>Past, Present &amp; Future Decadal Rainfall Changes</a:t>
            </a:r>
            <a:endParaRPr lang="en-AU" sz="3600" dirty="0"/>
          </a:p>
        </p:txBody>
      </p:sp>
      <p:pic>
        <p:nvPicPr>
          <p:cNvPr id="7" name="Content Placeholder 6"/>
          <p:cNvPicPr>
            <a:picLocks noGrp="1" noChangeAspect="1"/>
          </p:cNvPicPr>
          <p:nvPr>
            <p:ph idx="1"/>
          </p:nvPr>
        </p:nvPicPr>
        <p:blipFill rotWithShape="1">
          <a:blip r:embed="rId3"/>
          <a:srcRect t="58805"/>
          <a:stretch/>
        </p:blipFill>
        <p:spPr>
          <a:xfrm>
            <a:off x="2555631" y="3630670"/>
            <a:ext cx="6820413" cy="2934254"/>
          </a:xfrm>
          <a:prstGeom prst="rect">
            <a:avLst/>
          </a:prstGeom>
        </p:spPr>
      </p:pic>
      <p:pic>
        <p:nvPicPr>
          <p:cNvPr id="9" name="Content Placeholder 6"/>
          <p:cNvPicPr>
            <a:picLocks noChangeAspect="1"/>
          </p:cNvPicPr>
          <p:nvPr/>
        </p:nvPicPr>
        <p:blipFill rotWithShape="1">
          <a:blip r:embed="rId3"/>
          <a:srcRect t="27553" b="40387"/>
          <a:stretch/>
        </p:blipFill>
        <p:spPr>
          <a:xfrm>
            <a:off x="2555631" y="1702939"/>
            <a:ext cx="6820412" cy="1968788"/>
          </a:xfrm>
          <a:prstGeom prst="rect">
            <a:avLst/>
          </a:prstGeom>
        </p:spPr>
      </p:pic>
      <p:pic>
        <p:nvPicPr>
          <p:cNvPr id="10" name="Content Placeholder 6"/>
          <p:cNvPicPr>
            <a:picLocks noChangeAspect="1"/>
          </p:cNvPicPr>
          <p:nvPr/>
        </p:nvPicPr>
        <p:blipFill rotWithShape="1">
          <a:blip r:embed="rId3"/>
          <a:srcRect b="95646"/>
          <a:stretch/>
        </p:blipFill>
        <p:spPr>
          <a:xfrm>
            <a:off x="2555631" y="904205"/>
            <a:ext cx="6820412" cy="267370"/>
          </a:xfrm>
          <a:prstGeom prst="rect">
            <a:avLst/>
          </a:prstGeom>
        </p:spPr>
      </p:pic>
      <p:sp>
        <p:nvSpPr>
          <p:cNvPr id="11" name="Rectangle 10"/>
          <p:cNvSpPr/>
          <p:nvPr/>
        </p:nvSpPr>
        <p:spPr>
          <a:xfrm>
            <a:off x="2461846" y="1532184"/>
            <a:ext cx="6914197" cy="13809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EFCFF"/>
              </a:solidFill>
              <a:effectLst/>
              <a:uLnTx/>
              <a:uFillTx/>
              <a:latin typeface="Arial" panose="020B0604020202020204"/>
              <a:ea typeface="+mn-ea"/>
              <a:cs typeface="+mn-cs"/>
            </a:endParaRPr>
          </a:p>
        </p:txBody>
      </p:sp>
      <p:sp>
        <p:nvSpPr>
          <p:cNvPr id="12" name="TextBox 11"/>
          <p:cNvSpPr txBox="1"/>
          <p:nvPr/>
        </p:nvSpPr>
        <p:spPr>
          <a:xfrm>
            <a:off x="6177280" y="4485720"/>
            <a:ext cx="2600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0000"/>
                </a:solidFill>
                <a:effectLst/>
                <a:uLnTx/>
                <a:uFillTx/>
                <a:latin typeface="Arial" panose="020B0604020202020204"/>
                <a:ea typeface="+mn-ea"/>
                <a:cs typeface="+mn-cs"/>
              </a:rPr>
              <a:t>Preliminary Results</a:t>
            </a:r>
          </a:p>
        </p:txBody>
      </p:sp>
      <p:sp>
        <p:nvSpPr>
          <p:cNvPr id="3" name="Rectangle 2"/>
          <p:cNvSpPr/>
          <p:nvPr/>
        </p:nvSpPr>
        <p:spPr>
          <a:xfrm>
            <a:off x="9305730" y="4640636"/>
            <a:ext cx="2637454" cy="923330"/>
          </a:xfrm>
          <a:prstGeom prst="rect">
            <a:avLst/>
          </a:prstGeom>
        </p:spPr>
        <p:txBody>
          <a:bodyPr wrap="square">
            <a:spAutoFit/>
          </a:bodyPr>
          <a:lstStyle/>
          <a:p>
            <a:r>
              <a:rPr lang="en-US" dirty="0"/>
              <a:t>Changes that can arise from internal climate variability alone</a:t>
            </a:r>
            <a:endParaRPr lang="en-AU" dirty="0"/>
          </a:p>
        </p:txBody>
      </p:sp>
      <p:sp>
        <p:nvSpPr>
          <p:cNvPr id="13" name="Rectangle 12"/>
          <p:cNvSpPr/>
          <p:nvPr/>
        </p:nvSpPr>
        <p:spPr>
          <a:xfrm>
            <a:off x="146179" y="4745890"/>
            <a:ext cx="2637454" cy="923330"/>
          </a:xfrm>
          <a:prstGeom prst="rect">
            <a:avLst/>
          </a:prstGeom>
        </p:spPr>
        <p:txBody>
          <a:bodyPr wrap="square">
            <a:spAutoFit/>
          </a:bodyPr>
          <a:lstStyle/>
          <a:p>
            <a:r>
              <a:rPr lang="en-US" dirty="0"/>
              <a:t>Distribution of changes </a:t>
            </a:r>
          </a:p>
          <a:p>
            <a:r>
              <a:rPr lang="en-US" dirty="0"/>
              <a:t>(24 models X 25 20-yr periods)</a:t>
            </a:r>
            <a:endParaRPr lang="en-AU" dirty="0"/>
          </a:p>
        </p:txBody>
      </p:sp>
    </p:spTree>
    <p:extLst>
      <p:ext uri="{BB962C8B-B14F-4D97-AF65-F5344CB8AC3E}">
        <p14:creationId xmlns:p14="http://schemas.microsoft.com/office/powerpoint/2010/main" val="406860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587"/>
            <a:ext cx="10515600" cy="1325563"/>
          </a:xfrm>
        </p:spPr>
        <p:txBody>
          <a:bodyPr/>
          <a:lstStyle/>
          <a:p>
            <a:r>
              <a:rPr lang="en-AU" dirty="0"/>
              <a:t>Questions addressed today:</a:t>
            </a:r>
          </a:p>
        </p:txBody>
      </p:sp>
      <p:sp>
        <p:nvSpPr>
          <p:cNvPr id="3" name="Content Placeholder 2"/>
          <p:cNvSpPr>
            <a:spLocks noGrp="1"/>
          </p:cNvSpPr>
          <p:nvPr>
            <p:ph idx="1"/>
          </p:nvPr>
        </p:nvSpPr>
        <p:spPr>
          <a:xfrm>
            <a:off x="838200" y="1303500"/>
            <a:ext cx="10515600" cy="5280848"/>
          </a:xfrm>
        </p:spPr>
        <p:txBody>
          <a:bodyPr>
            <a:normAutofit/>
          </a:bodyPr>
          <a:lstStyle/>
          <a:p>
            <a:pPr marL="514350" indent="-514350">
              <a:spcBef>
                <a:spcPts val="600"/>
              </a:spcBef>
              <a:spcAft>
                <a:spcPts val="600"/>
              </a:spcAft>
              <a:buFont typeface="+mj-lt"/>
              <a:buAutoNum type="arabicPeriod"/>
            </a:pPr>
            <a:r>
              <a:rPr lang="en-AU" dirty="0">
                <a:solidFill>
                  <a:schemeClr val="bg1">
                    <a:lumMod val="10000"/>
                  </a:schemeClr>
                </a:solidFill>
              </a:rPr>
              <a:t>How unusual is the observed recent drying in Victoria?</a:t>
            </a:r>
          </a:p>
          <a:p>
            <a:pPr marL="514350" indent="-514350">
              <a:spcBef>
                <a:spcPts val="600"/>
              </a:spcBef>
              <a:spcAft>
                <a:spcPts val="600"/>
              </a:spcAft>
              <a:buFont typeface="+mj-lt"/>
              <a:buAutoNum type="arabicPeriod"/>
            </a:pPr>
            <a:r>
              <a:rPr lang="en-AU" dirty="0">
                <a:solidFill>
                  <a:schemeClr val="bg1">
                    <a:lumMod val="10000"/>
                  </a:schemeClr>
                </a:solidFill>
              </a:rPr>
              <a:t>Do models project drying during the future?</a:t>
            </a:r>
          </a:p>
          <a:p>
            <a:pPr lvl="1">
              <a:spcBef>
                <a:spcPts val="600"/>
              </a:spcBef>
              <a:spcAft>
                <a:spcPts val="600"/>
              </a:spcAft>
              <a:buFont typeface="Wingdings" panose="05000000000000000000" pitchFamily="2" charset="2"/>
              <a:buChar char="Ø"/>
            </a:pPr>
            <a:r>
              <a:rPr lang="en-AU" dirty="0">
                <a:solidFill>
                  <a:schemeClr val="bg1">
                    <a:lumMod val="10000"/>
                  </a:schemeClr>
                </a:solidFill>
              </a:rPr>
              <a:t>2017-2036?</a:t>
            </a:r>
          </a:p>
          <a:p>
            <a:pPr lvl="1">
              <a:spcBef>
                <a:spcPts val="600"/>
              </a:spcBef>
              <a:spcAft>
                <a:spcPts val="600"/>
              </a:spcAft>
              <a:buFont typeface="Wingdings" panose="05000000000000000000" pitchFamily="2" charset="2"/>
              <a:buChar char="Ø"/>
            </a:pPr>
            <a:r>
              <a:rPr lang="en-AU" dirty="0">
                <a:solidFill>
                  <a:schemeClr val="bg1">
                    <a:lumMod val="10000"/>
                  </a:schemeClr>
                </a:solidFill>
              </a:rPr>
              <a:t>2081-2100?</a:t>
            </a:r>
          </a:p>
          <a:p>
            <a:pPr marL="514350" indent="-514350">
              <a:spcBef>
                <a:spcPts val="600"/>
              </a:spcBef>
              <a:spcAft>
                <a:spcPts val="600"/>
              </a:spcAft>
              <a:buFont typeface="+mj-lt"/>
              <a:buAutoNum type="arabicPeriod"/>
            </a:pPr>
            <a:r>
              <a:rPr lang="en-AU" dirty="0">
                <a:solidFill>
                  <a:schemeClr val="bg1">
                    <a:lumMod val="10000"/>
                  </a:schemeClr>
                </a:solidFill>
              </a:rPr>
              <a:t>How large is the simulated drying relative to the variability?</a:t>
            </a:r>
          </a:p>
          <a:p>
            <a:pPr marL="514350" indent="-514350">
              <a:spcBef>
                <a:spcPts val="600"/>
              </a:spcBef>
              <a:spcAft>
                <a:spcPts val="600"/>
              </a:spcAft>
              <a:buFont typeface="+mj-lt"/>
              <a:buAutoNum type="arabicPeriod"/>
            </a:pPr>
            <a:r>
              <a:rPr lang="en-AU" dirty="0">
                <a:solidFill>
                  <a:srgbClr val="FF0000"/>
                </a:solidFill>
              </a:rPr>
              <a:t>Do models simulate drying during the past:</a:t>
            </a:r>
          </a:p>
          <a:p>
            <a:pPr lvl="1">
              <a:spcBef>
                <a:spcPts val="600"/>
              </a:spcBef>
              <a:spcAft>
                <a:spcPts val="600"/>
              </a:spcAft>
              <a:buFont typeface="Wingdings" panose="05000000000000000000" pitchFamily="2" charset="2"/>
              <a:buChar char="Ø"/>
            </a:pPr>
            <a:r>
              <a:rPr lang="en-AU" dirty="0">
                <a:solidFill>
                  <a:srgbClr val="FF0000"/>
                </a:solidFill>
              </a:rPr>
              <a:t>1900-1999?</a:t>
            </a:r>
          </a:p>
          <a:p>
            <a:pPr lvl="1">
              <a:spcBef>
                <a:spcPts val="600"/>
              </a:spcBef>
              <a:spcAft>
                <a:spcPts val="600"/>
              </a:spcAft>
              <a:buFont typeface="Wingdings" panose="05000000000000000000" pitchFamily="2" charset="2"/>
              <a:buChar char="Ø"/>
            </a:pPr>
            <a:r>
              <a:rPr lang="en-AU" dirty="0">
                <a:solidFill>
                  <a:srgbClr val="FF0000"/>
                </a:solidFill>
              </a:rPr>
              <a:t>1997-2016?</a:t>
            </a:r>
          </a:p>
          <a:p>
            <a:pPr marL="514350" indent="-514350">
              <a:spcBef>
                <a:spcPts val="600"/>
              </a:spcBef>
              <a:spcAft>
                <a:spcPts val="600"/>
              </a:spcAft>
              <a:buFont typeface="+mj-lt"/>
              <a:buAutoNum type="arabicPeriod"/>
            </a:pPr>
            <a:r>
              <a:rPr lang="en-AU" dirty="0">
                <a:solidFill>
                  <a:srgbClr val="FF0000"/>
                </a:solidFill>
              </a:rPr>
              <a:t>Did increases in greenhouse gases cause the drying?</a:t>
            </a:r>
          </a:p>
          <a:p>
            <a:pPr>
              <a:spcBef>
                <a:spcPts val="600"/>
              </a:spcBef>
              <a:spcAft>
                <a:spcPts val="600"/>
              </a:spcAft>
            </a:pPr>
            <a:endParaRPr lang="en-AU" dirty="0"/>
          </a:p>
        </p:txBody>
      </p:sp>
    </p:spTree>
    <p:extLst>
      <p:ext uri="{BB962C8B-B14F-4D97-AF65-F5344CB8AC3E}">
        <p14:creationId xmlns:p14="http://schemas.microsoft.com/office/powerpoint/2010/main" val="4005585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b="67046"/>
          <a:stretch/>
        </p:blipFill>
        <p:spPr>
          <a:xfrm>
            <a:off x="6366729" y="1409302"/>
            <a:ext cx="5439509" cy="2122625"/>
          </a:xfrm>
          <a:prstGeom prst="rect">
            <a:avLst/>
          </a:prstGeom>
        </p:spPr>
      </p:pic>
      <p:sp>
        <p:nvSpPr>
          <p:cNvPr id="3" name="Title 2"/>
          <p:cNvSpPr>
            <a:spLocks noGrp="1"/>
          </p:cNvSpPr>
          <p:nvPr>
            <p:ph type="title"/>
          </p:nvPr>
        </p:nvSpPr>
        <p:spPr>
          <a:xfrm>
            <a:off x="838200" y="1712"/>
            <a:ext cx="10515600" cy="1325563"/>
          </a:xfrm>
        </p:spPr>
        <p:txBody>
          <a:bodyPr/>
          <a:lstStyle/>
          <a:p>
            <a:r>
              <a:rPr lang="en-AU" dirty="0"/>
              <a:t>How much of the drying is due to human activity in the models?</a:t>
            </a:r>
          </a:p>
        </p:txBody>
      </p:sp>
      <p:pic>
        <p:nvPicPr>
          <p:cNvPr id="8"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32389" b="36242"/>
          <a:stretch/>
        </p:blipFill>
        <p:spPr>
          <a:xfrm>
            <a:off x="6366729" y="4008369"/>
            <a:ext cx="5439508" cy="2020526"/>
          </a:xfrm>
        </p:spPr>
      </p:pic>
      <p:pic>
        <p:nvPicPr>
          <p:cNvPr id="7"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63758"/>
          <a:stretch/>
        </p:blipFill>
        <p:spPr>
          <a:xfrm>
            <a:off x="437077" y="2556119"/>
            <a:ext cx="5439508" cy="2334421"/>
          </a:xfrm>
        </p:spPr>
      </p:pic>
      <p:sp>
        <p:nvSpPr>
          <p:cNvPr id="12" name="TextBox 11"/>
          <p:cNvSpPr txBox="1"/>
          <p:nvPr/>
        </p:nvSpPr>
        <p:spPr>
          <a:xfrm rot="16200000">
            <a:off x="-1048069" y="3109328"/>
            <a:ext cx="2600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0000"/>
                </a:solidFill>
                <a:effectLst/>
                <a:uLnTx/>
                <a:uFillTx/>
                <a:latin typeface="Arial" panose="020B0604020202020204"/>
                <a:ea typeface="+mn-ea"/>
                <a:cs typeface="+mn-cs"/>
              </a:rPr>
              <a:t>Preliminary Results</a:t>
            </a:r>
          </a:p>
        </p:txBody>
      </p:sp>
      <p:pic>
        <p:nvPicPr>
          <p:cNvPr id="2" name="Picture 1">
            <a:extLst>
              <a:ext uri="{FF2B5EF4-FFF2-40B4-BE49-F238E27FC236}">
                <a16:creationId xmlns:a16="http://schemas.microsoft.com/office/drawing/2014/main" id="{F9869E49-B5DC-414C-A98F-125A44DBFA1F}"/>
              </a:ext>
            </a:extLst>
          </p:cNvPr>
          <p:cNvPicPr>
            <a:picLocks noChangeAspect="1"/>
          </p:cNvPicPr>
          <p:nvPr/>
        </p:nvPicPr>
        <p:blipFill rotWithShape="1">
          <a:blip r:embed="rId4"/>
          <a:srcRect b="91143"/>
          <a:stretch/>
        </p:blipFill>
        <p:spPr>
          <a:xfrm>
            <a:off x="437077" y="2479906"/>
            <a:ext cx="5444200" cy="187915"/>
          </a:xfrm>
          <a:prstGeom prst="rect">
            <a:avLst/>
          </a:prstGeom>
        </p:spPr>
      </p:pic>
    </p:spTree>
    <p:extLst>
      <p:ext uri="{BB962C8B-B14F-4D97-AF65-F5344CB8AC3E}">
        <p14:creationId xmlns:p14="http://schemas.microsoft.com/office/powerpoint/2010/main" val="178149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625"/>
            <a:ext cx="10515600" cy="1325563"/>
          </a:xfrm>
        </p:spPr>
        <p:txBody>
          <a:bodyPr/>
          <a:lstStyle/>
          <a:p>
            <a:r>
              <a:rPr lang="en-AU" dirty="0"/>
              <a:t>Summary of preliminary results</a:t>
            </a:r>
          </a:p>
        </p:txBody>
      </p:sp>
      <p:sp>
        <p:nvSpPr>
          <p:cNvPr id="3" name="Content Placeholder 2"/>
          <p:cNvSpPr>
            <a:spLocks noGrp="1"/>
          </p:cNvSpPr>
          <p:nvPr>
            <p:ph idx="1"/>
          </p:nvPr>
        </p:nvSpPr>
        <p:spPr>
          <a:xfrm>
            <a:off x="838200" y="825133"/>
            <a:ext cx="10515600" cy="6032867"/>
          </a:xfrm>
        </p:spPr>
        <p:txBody>
          <a:bodyPr>
            <a:normAutofit/>
          </a:bodyPr>
          <a:lstStyle/>
          <a:p>
            <a:pPr>
              <a:spcBef>
                <a:spcPts val="0"/>
              </a:spcBef>
            </a:pPr>
            <a:r>
              <a:rPr lang="en-AU" b="1" dirty="0"/>
              <a:t>1997-2016</a:t>
            </a:r>
          </a:p>
          <a:p>
            <a:pPr lvl="1">
              <a:spcBef>
                <a:spcPts val="0"/>
              </a:spcBef>
              <a:buFont typeface="Wingdings" panose="05000000000000000000" pitchFamily="2" charset="2"/>
              <a:buChar char="Ø"/>
            </a:pPr>
            <a:r>
              <a:rPr lang="en-AU" sz="2300" dirty="0">
                <a:solidFill>
                  <a:schemeClr val="bg1">
                    <a:lumMod val="10000"/>
                  </a:schemeClr>
                </a:solidFill>
              </a:rPr>
              <a:t>Observed drying is highly unusual relative to variability exhibited since 1900 (statistical significance=1%)</a:t>
            </a:r>
          </a:p>
          <a:p>
            <a:pPr lvl="1">
              <a:spcBef>
                <a:spcPts val="0"/>
              </a:spcBef>
              <a:buFont typeface="Wingdings" panose="05000000000000000000" pitchFamily="2" charset="2"/>
              <a:buChar char="Ø"/>
            </a:pPr>
            <a:r>
              <a:rPr lang="en-AU" sz="2300" dirty="0">
                <a:solidFill>
                  <a:schemeClr val="bg1">
                    <a:lumMod val="10000"/>
                  </a:schemeClr>
                </a:solidFill>
              </a:rPr>
              <a:t>75% of models show rainfall decline during this period</a:t>
            </a:r>
          </a:p>
          <a:p>
            <a:pPr lvl="1">
              <a:spcBef>
                <a:spcPts val="0"/>
              </a:spcBef>
              <a:buFont typeface="Wingdings" panose="05000000000000000000" pitchFamily="2" charset="2"/>
              <a:buChar char="Ø"/>
            </a:pPr>
            <a:r>
              <a:rPr lang="en-AU" sz="2300" dirty="0">
                <a:solidFill>
                  <a:schemeClr val="bg1">
                    <a:lumMod val="10000"/>
                  </a:schemeClr>
                </a:solidFill>
              </a:rPr>
              <a:t>84% of models show a decline in response to greenhouse gases increases</a:t>
            </a:r>
          </a:p>
          <a:p>
            <a:pPr lvl="1">
              <a:spcBef>
                <a:spcPts val="0"/>
              </a:spcBef>
              <a:buFont typeface="Wingdings" panose="05000000000000000000" pitchFamily="2" charset="2"/>
              <a:buChar char="Ø"/>
            </a:pPr>
            <a:r>
              <a:rPr lang="en-AU" sz="2300" dirty="0">
                <a:solidFill>
                  <a:schemeClr val="bg1">
                    <a:lumMod val="10000"/>
                  </a:schemeClr>
                </a:solidFill>
              </a:rPr>
              <a:t>But this is partially, but not totally, offset by net effect of natural forcing, internal variability and other human-forcing factors</a:t>
            </a:r>
          </a:p>
          <a:p>
            <a:pPr lvl="1">
              <a:spcBef>
                <a:spcPts val="0"/>
              </a:spcBef>
              <a:buFont typeface="Wingdings" panose="05000000000000000000" pitchFamily="2" charset="2"/>
              <a:buChar char="Ø"/>
            </a:pPr>
            <a:r>
              <a:rPr lang="en-AU" sz="2300" dirty="0">
                <a:solidFill>
                  <a:schemeClr val="bg1">
                    <a:lumMod val="10000"/>
                  </a:schemeClr>
                </a:solidFill>
              </a:rPr>
              <a:t>Drying is approximately 50% of standard deviation of variability</a:t>
            </a:r>
          </a:p>
          <a:p>
            <a:pPr lvl="1">
              <a:spcBef>
                <a:spcPts val="0"/>
              </a:spcBef>
              <a:buFont typeface="Wingdings" panose="05000000000000000000" pitchFamily="2" charset="2"/>
              <a:buChar char="Ø"/>
            </a:pPr>
            <a:endParaRPr lang="en-AU" sz="2200" dirty="0"/>
          </a:p>
          <a:p>
            <a:pPr>
              <a:spcBef>
                <a:spcPts val="0"/>
              </a:spcBef>
            </a:pPr>
            <a:r>
              <a:rPr lang="en-AU" b="1" dirty="0"/>
              <a:t>2081-2100</a:t>
            </a:r>
          </a:p>
          <a:p>
            <a:pPr lvl="1">
              <a:spcBef>
                <a:spcPts val="0"/>
              </a:spcBef>
              <a:buFont typeface="Wingdings" panose="05000000000000000000" pitchFamily="2" charset="2"/>
              <a:buChar char="Ø"/>
            </a:pPr>
            <a:r>
              <a:rPr lang="en-AU" sz="2300" dirty="0">
                <a:solidFill>
                  <a:schemeClr val="bg1">
                    <a:lumMod val="10000"/>
                  </a:schemeClr>
                </a:solidFill>
              </a:rPr>
              <a:t>Rainfall is projected to decline over coming century</a:t>
            </a:r>
          </a:p>
          <a:p>
            <a:pPr lvl="1">
              <a:spcBef>
                <a:spcPts val="0"/>
              </a:spcBef>
              <a:buFont typeface="Wingdings" panose="05000000000000000000" pitchFamily="2" charset="2"/>
              <a:buChar char="Ø"/>
            </a:pPr>
            <a:r>
              <a:rPr lang="en-AU" sz="2300" dirty="0">
                <a:solidFill>
                  <a:schemeClr val="bg1">
                    <a:lumMod val="10000"/>
                  </a:schemeClr>
                </a:solidFill>
              </a:rPr>
              <a:t>Drying is approximately 400% of standard deviation of variability</a:t>
            </a:r>
          </a:p>
          <a:p>
            <a:pPr lvl="1">
              <a:spcBef>
                <a:spcPts val="0"/>
              </a:spcBef>
              <a:buFont typeface="Wingdings" panose="05000000000000000000" pitchFamily="2" charset="2"/>
              <a:buChar char="Ø"/>
            </a:pPr>
            <a:endParaRPr lang="en-AU" sz="2200" dirty="0"/>
          </a:p>
          <a:p>
            <a:pPr>
              <a:spcBef>
                <a:spcPts val="0"/>
              </a:spcBef>
            </a:pPr>
            <a:r>
              <a:rPr lang="en-AU" b="1" dirty="0"/>
              <a:t>2017-2036</a:t>
            </a:r>
          </a:p>
          <a:p>
            <a:pPr lvl="1">
              <a:spcBef>
                <a:spcPts val="0"/>
              </a:spcBef>
              <a:buFont typeface="Wingdings" panose="05000000000000000000" pitchFamily="2" charset="2"/>
              <a:buChar char="Ø"/>
            </a:pPr>
            <a:r>
              <a:rPr lang="en-AU" sz="2300" dirty="0">
                <a:solidFill>
                  <a:schemeClr val="bg1">
                    <a:lumMod val="10000"/>
                  </a:schemeClr>
                </a:solidFill>
              </a:rPr>
              <a:t>Decline in rainfall over next two decades, relative to preindustrial conditions, is very clear</a:t>
            </a:r>
          </a:p>
          <a:p>
            <a:endParaRPr lang="en-AU" dirty="0"/>
          </a:p>
          <a:p>
            <a:endParaRPr lang="en-AU" dirty="0"/>
          </a:p>
        </p:txBody>
      </p:sp>
    </p:spTree>
    <p:extLst>
      <p:ext uri="{BB962C8B-B14F-4D97-AF65-F5344CB8AC3E}">
        <p14:creationId xmlns:p14="http://schemas.microsoft.com/office/powerpoint/2010/main" val="3329128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894"/>
            <a:ext cx="10515600" cy="1325563"/>
          </a:xfrm>
        </p:spPr>
        <p:txBody>
          <a:bodyPr/>
          <a:lstStyle/>
          <a:p>
            <a:r>
              <a:rPr lang="en-AU" dirty="0"/>
              <a:t>Plans</a:t>
            </a:r>
          </a:p>
        </p:txBody>
      </p:sp>
      <p:sp>
        <p:nvSpPr>
          <p:cNvPr id="3" name="Content Placeholder 2"/>
          <p:cNvSpPr>
            <a:spLocks noGrp="1"/>
          </p:cNvSpPr>
          <p:nvPr>
            <p:ph idx="1"/>
          </p:nvPr>
        </p:nvSpPr>
        <p:spPr>
          <a:xfrm>
            <a:off x="838200" y="1219942"/>
            <a:ext cx="10515600" cy="5364405"/>
          </a:xfrm>
        </p:spPr>
        <p:txBody>
          <a:bodyPr>
            <a:normAutofit/>
          </a:bodyPr>
          <a:lstStyle/>
          <a:p>
            <a:r>
              <a:rPr lang="en-AU" dirty="0">
                <a:solidFill>
                  <a:schemeClr val="bg1">
                    <a:lumMod val="10000"/>
                  </a:schemeClr>
                </a:solidFill>
              </a:rPr>
              <a:t>Further clarify extent to which humans have affected VIC rainfall</a:t>
            </a:r>
          </a:p>
          <a:p>
            <a:r>
              <a:rPr lang="en-AU" dirty="0">
                <a:solidFill>
                  <a:schemeClr val="bg1">
                    <a:lumMod val="10000"/>
                  </a:schemeClr>
                </a:solidFill>
              </a:rPr>
              <a:t>Assess climate model simulations</a:t>
            </a:r>
          </a:p>
          <a:p>
            <a:r>
              <a:rPr lang="en-AU" dirty="0">
                <a:solidFill>
                  <a:schemeClr val="bg1">
                    <a:lumMod val="10000"/>
                  </a:schemeClr>
                </a:solidFill>
              </a:rPr>
              <a:t>Consider sub-regions e.g. southern VIC</a:t>
            </a:r>
          </a:p>
          <a:p>
            <a:endParaRPr lang="en-AU" dirty="0">
              <a:solidFill>
                <a:schemeClr val="bg1">
                  <a:lumMod val="10000"/>
                </a:schemeClr>
              </a:solidFill>
            </a:endParaRPr>
          </a:p>
          <a:p>
            <a:pPr marL="228600" lvl="1">
              <a:spcBef>
                <a:spcPts val="1000"/>
              </a:spcBef>
            </a:pPr>
            <a:r>
              <a:rPr lang="en-AU" sz="2600" dirty="0">
                <a:solidFill>
                  <a:schemeClr val="bg1">
                    <a:lumMod val="10000"/>
                  </a:schemeClr>
                </a:solidFill>
              </a:rPr>
              <a:t>Begin to examine pros and cons of different baseline choices</a:t>
            </a:r>
          </a:p>
          <a:p>
            <a:pPr marL="914400" lvl="2" indent="-457200">
              <a:spcBef>
                <a:spcPts val="1000"/>
              </a:spcBef>
              <a:buFont typeface="Wingdings" charset="2"/>
              <a:buChar char="Ø"/>
            </a:pPr>
            <a:r>
              <a:rPr lang="en-AU" sz="2600" dirty="0">
                <a:solidFill>
                  <a:schemeClr val="bg1">
                    <a:lumMod val="10000"/>
                  </a:schemeClr>
                </a:solidFill>
              </a:rPr>
              <a:t>Can we improve the scaling method?</a:t>
            </a:r>
          </a:p>
          <a:p>
            <a:pPr marL="914400" lvl="2" indent="-457200">
              <a:spcBef>
                <a:spcPts val="1000"/>
              </a:spcBef>
              <a:buFont typeface="Wingdings" charset="2"/>
              <a:buChar char="Ø"/>
            </a:pPr>
            <a:r>
              <a:rPr lang="en-AU" sz="2600" dirty="0">
                <a:solidFill>
                  <a:schemeClr val="bg1">
                    <a:lumMod val="10000"/>
                  </a:schemeClr>
                </a:solidFill>
              </a:rPr>
              <a:t>make use of projected changes in climate models, as well as historical data, to obtain scaling factors based on climate model projections for e.g., 2019-2025.</a:t>
            </a:r>
          </a:p>
          <a:p>
            <a:pPr marL="914400" lvl="2" indent="-457200">
              <a:spcBef>
                <a:spcPts val="1000"/>
              </a:spcBef>
              <a:buFont typeface="Wingdings" charset="2"/>
              <a:buChar char="Ø"/>
            </a:pPr>
            <a:r>
              <a:rPr lang="en-AU" sz="2600" dirty="0">
                <a:solidFill>
                  <a:schemeClr val="bg1">
                    <a:lumMod val="10000"/>
                  </a:schemeClr>
                </a:solidFill>
              </a:rPr>
              <a:t>apply these new scaling factors to the observed data.</a:t>
            </a:r>
          </a:p>
          <a:p>
            <a:pPr marL="914400" lvl="2" indent="-457200">
              <a:spcBef>
                <a:spcPts val="1000"/>
              </a:spcBef>
              <a:buFont typeface="Wingdings" charset="2"/>
              <a:buChar char="Ø"/>
            </a:pPr>
            <a:r>
              <a:rPr lang="en-AU" sz="2600" dirty="0">
                <a:solidFill>
                  <a:schemeClr val="bg1">
                    <a:lumMod val="10000"/>
                  </a:schemeClr>
                </a:solidFill>
              </a:rPr>
              <a:t>assess the performance of the new approach</a:t>
            </a:r>
          </a:p>
        </p:txBody>
      </p:sp>
    </p:spTree>
    <p:extLst>
      <p:ext uri="{BB962C8B-B14F-4D97-AF65-F5344CB8AC3E}">
        <p14:creationId xmlns:p14="http://schemas.microsoft.com/office/powerpoint/2010/main" val="4262856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271B6A-A4AF-9647-9903-C9E5BB0CD160}"/>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5229289-38B7-324E-85F2-5522EADAAB5F}"/>
              </a:ext>
            </a:extLst>
          </p:cNvPr>
          <p:cNvPicPr>
            <a:picLocks noChangeAspect="1"/>
          </p:cNvPicPr>
          <p:nvPr/>
        </p:nvPicPr>
        <p:blipFill>
          <a:blip r:embed="rId4"/>
          <a:stretch>
            <a:fillRect/>
          </a:stretch>
        </p:blipFill>
        <p:spPr>
          <a:xfrm>
            <a:off x="5832379" y="5687370"/>
            <a:ext cx="2755900" cy="673100"/>
          </a:xfrm>
          <a:prstGeom prst="rect">
            <a:avLst/>
          </a:prstGeom>
        </p:spPr>
      </p:pic>
      <p:pic>
        <p:nvPicPr>
          <p:cNvPr id="8" name="Picture 7">
            <a:extLst>
              <a:ext uri="{FF2B5EF4-FFF2-40B4-BE49-F238E27FC236}">
                <a16:creationId xmlns:a16="http://schemas.microsoft.com/office/drawing/2014/main" id="{5BE5D9B2-8D00-E94C-93E3-655B5F9CC876}"/>
              </a:ext>
            </a:extLst>
          </p:cNvPr>
          <p:cNvPicPr>
            <a:picLocks noChangeAspect="1"/>
          </p:cNvPicPr>
          <p:nvPr/>
        </p:nvPicPr>
        <p:blipFill>
          <a:blip r:embed="rId5"/>
          <a:stretch>
            <a:fillRect/>
          </a:stretch>
        </p:blipFill>
        <p:spPr>
          <a:xfrm>
            <a:off x="9348739" y="5719120"/>
            <a:ext cx="2082800" cy="609600"/>
          </a:xfrm>
          <a:prstGeom prst="rect">
            <a:avLst/>
          </a:prstGeom>
        </p:spPr>
      </p:pic>
      <p:sp>
        <p:nvSpPr>
          <p:cNvPr id="9" name="Title 1">
            <a:extLst>
              <a:ext uri="{FF2B5EF4-FFF2-40B4-BE49-F238E27FC236}">
                <a16:creationId xmlns:a16="http://schemas.microsoft.com/office/drawing/2014/main" id="{74DAA4B8-45A1-FC45-8323-EF861AB15B48}"/>
              </a:ext>
            </a:extLst>
          </p:cNvPr>
          <p:cNvSpPr>
            <a:spLocks noGrp="1"/>
          </p:cNvSpPr>
          <p:nvPr>
            <p:ph type="title"/>
          </p:nvPr>
        </p:nvSpPr>
        <p:spPr>
          <a:xfrm>
            <a:off x="838200" y="980946"/>
            <a:ext cx="10515600" cy="1325563"/>
          </a:xfrm>
        </p:spPr>
        <p:txBody>
          <a:bodyPr/>
          <a:lstStyle/>
          <a:p>
            <a:r>
              <a:rPr lang="en-US" dirty="0">
                <a:solidFill>
                  <a:schemeClr val="bg1"/>
                </a:solidFill>
                <a:latin typeface="Arial" panose="020B0604020202020204" pitchFamily="34" charset="0"/>
                <a:cs typeface="Arial" panose="020B0604020202020204" pitchFamily="34" charset="0"/>
              </a:rPr>
              <a:t>Thanks for listening</a:t>
            </a:r>
          </a:p>
        </p:txBody>
      </p:sp>
      <p:sp>
        <p:nvSpPr>
          <p:cNvPr id="11" name="TextBox 10"/>
          <p:cNvSpPr txBox="1"/>
          <p:nvPr/>
        </p:nvSpPr>
        <p:spPr>
          <a:xfrm>
            <a:off x="838200" y="1948627"/>
            <a:ext cx="5436803"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0000"/>
                </a:solidFill>
                <a:effectLst/>
                <a:uLnTx/>
                <a:uFillTx/>
                <a:latin typeface="Arial" panose="020B0604020202020204"/>
                <a:ea typeface="+mn-ea"/>
                <a:cs typeface="+mn-cs"/>
                <a:hlinkClick r:id="rId6"/>
              </a:rPr>
              <a:t>surendra.rauniyar@bom.gov.au</a:t>
            </a:r>
            <a:r>
              <a:rPr kumimoji="0" lang="en-AU" sz="2400" b="0" i="0" u="none" strike="noStrike" kern="1200" cap="none" spc="0" normalizeH="0" baseline="0" noProof="0" dirty="0">
                <a:ln>
                  <a:noFill/>
                </a:ln>
                <a:solidFill>
                  <a:srgbClr val="FF000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0000"/>
                </a:solidFill>
                <a:effectLst/>
                <a:uLnTx/>
                <a:uFillTx/>
                <a:latin typeface="Arial" panose="020B0604020202020204"/>
                <a:ea typeface="+mn-ea"/>
                <a:cs typeface="+mn-cs"/>
                <a:hlinkClick r:id="rId7"/>
              </a:rPr>
              <a:t>scott.power@bom.gov.au</a:t>
            </a:r>
            <a:endParaRPr kumimoji="0" lang="en-AU" sz="2400" b="0"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srgbClr val="FEFC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EFCFF"/>
                </a:solidFill>
                <a:effectLst/>
                <a:uLnTx/>
                <a:uFillTx/>
                <a:latin typeface="Arial" panose="020B0604020202020204"/>
                <a:ea typeface="+mn-ea"/>
                <a:cs typeface="+mn-cs"/>
              </a:rPr>
              <a:t>Bureau of Meteorology</a:t>
            </a:r>
            <a:br>
              <a:rPr kumimoji="0" lang="en-AU" sz="1800" b="0" i="0" u="none" strike="noStrike" kern="1200" cap="none" spc="0" normalizeH="0" baseline="0" noProof="0" dirty="0">
                <a:ln>
                  <a:noFill/>
                </a:ln>
                <a:solidFill>
                  <a:srgbClr val="FEFCFF"/>
                </a:solidFill>
                <a:effectLst/>
                <a:uLnTx/>
                <a:uFillTx/>
                <a:latin typeface="Arial" panose="020B0604020202020204"/>
                <a:ea typeface="+mn-ea"/>
                <a:cs typeface="+mn-cs"/>
              </a:rPr>
            </a:br>
            <a:r>
              <a:rPr kumimoji="0" lang="en-AU" sz="1800" b="0" i="0" u="none" strike="noStrike" kern="1200" cap="none" spc="0" normalizeH="0" baseline="0" noProof="0" dirty="0">
                <a:ln>
                  <a:noFill/>
                </a:ln>
                <a:solidFill>
                  <a:srgbClr val="FEFCFF"/>
                </a:solidFill>
                <a:effectLst/>
                <a:uLnTx/>
                <a:uFillTx/>
                <a:latin typeface="Arial" panose="020B0604020202020204"/>
                <a:ea typeface="+mn-ea"/>
                <a:cs typeface="+mn-cs"/>
              </a:rPr>
              <a:t>GPO Box 1289 Melbourne VIC 3001</a:t>
            </a:r>
            <a:br>
              <a:rPr kumimoji="0" lang="en-AU" sz="1800" b="0" i="0" u="none" strike="noStrike" kern="1200" cap="none" spc="0" normalizeH="0" baseline="0" noProof="0" dirty="0">
                <a:ln>
                  <a:noFill/>
                </a:ln>
                <a:solidFill>
                  <a:srgbClr val="FEFCFF"/>
                </a:solidFill>
                <a:effectLst/>
                <a:uLnTx/>
                <a:uFillTx/>
                <a:latin typeface="Arial" panose="020B0604020202020204"/>
                <a:ea typeface="+mn-ea"/>
                <a:cs typeface="+mn-cs"/>
              </a:rPr>
            </a:br>
            <a:r>
              <a:rPr kumimoji="0" lang="en-AU" sz="1800" b="0" i="0" u="none" strike="noStrike" kern="1200" cap="none" spc="0" normalizeH="0" baseline="0" noProof="0" dirty="0">
                <a:ln>
                  <a:noFill/>
                </a:ln>
                <a:solidFill>
                  <a:srgbClr val="FEFCFF"/>
                </a:solidFill>
                <a:effectLst/>
                <a:uLnTx/>
                <a:uFillTx/>
                <a:latin typeface="Arial" panose="020B0604020202020204"/>
                <a:ea typeface="+mn-ea"/>
                <a:cs typeface="+mn-cs"/>
              </a:rPr>
              <a:t>Level 9, 700 Collins Street, Docklands VIC 3008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600" b="0" i="0" u="none" strike="noStrike" kern="1200" cap="none" spc="0" normalizeH="0" baseline="0" noProof="0" dirty="0">
              <a:ln>
                <a:noFill/>
              </a:ln>
              <a:solidFill>
                <a:srgbClr val="FEFC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0727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1725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in Literature</a:t>
            </a:r>
            <a:endParaRPr lang="en-AU" dirty="0"/>
          </a:p>
        </p:txBody>
      </p:sp>
      <p:sp>
        <p:nvSpPr>
          <p:cNvPr id="3" name="Content Placeholder 2"/>
          <p:cNvSpPr>
            <a:spLocks noGrp="1"/>
          </p:cNvSpPr>
          <p:nvPr>
            <p:ph idx="1"/>
          </p:nvPr>
        </p:nvSpPr>
        <p:spPr>
          <a:xfrm>
            <a:off x="838200" y="1527142"/>
            <a:ext cx="9823515" cy="1536569"/>
          </a:xfrm>
        </p:spPr>
        <p:txBody>
          <a:bodyPr>
            <a:normAutofit lnSpcReduction="10000"/>
          </a:bodyPr>
          <a:lstStyle/>
          <a:p>
            <a:pPr marL="0" indent="0" algn="just">
              <a:buNone/>
            </a:pPr>
            <a:r>
              <a:rPr lang="en-AU" sz="2400" u="sng" dirty="0">
                <a:solidFill>
                  <a:schemeClr val="bg1">
                    <a:lumMod val="10000"/>
                  </a:schemeClr>
                </a:solidFill>
              </a:rPr>
              <a:t>Optimal Climate Normals (Huang et al. 1996, Wilks 1996) : </a:t>
            </a:r>
          </a:p>
          <a:p>
            <a:pPr marL="457200" lvl="1" indent="0" algn="just">
              <a:buNone/>
            </a:pPr>
            <a:r>
              <a:rPr lang="en-AU" sz="2000" dirty="0">
                <a:solidFill>
                  <a:schemeClr val="bg1">
                    <a:lumMod val="10000"/>
                  </a:schemeClr>
                </a:solidFill>
              </a:rPr>
              <a:t>Their results indicate that annually updated climate normals averaged over shorter periods (For USA: </a:t>
            </a:r>
            <a:r>
              <a:rPr lang="en-AU" sz="2000" dirty="0">
                <a:solidFill>
                  <a:srgbClr val="FF0000"/>
                </a:solidFill>
              </a:rPr>
              <a:t>10-yr for Temperature. and 15-yr for Rainfall</a:t>
            </a:r>
            <a:r>
              <a:rPr lang="en-AU" sz="2000" dirty="0">
                <a:solidFill>
                  <a:schemeClr val="bg1">
                    <a:lumMod val="10000"/>
                  </a:schemeClr>
                </a:solidFill>
              </a:rPr>
              <a:t>) are better than the WMO specified 30-yr normal, in terms of skill in seasonal temperature prediction in the upcoming year.</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05C37BCD-D455-442C-841E-F441356247AB}"/>
                  </a:ext>
                </a:extLst>
              </p:cNvPr>
              <p:cNvSpPr/>
              <p:nvPr/>
            </p:nvSpPr>
            <p:spPr>
              <a:xfrm>
                <a:off x="9381040" y="618945"/>
                <a:ext cx="2679773" cy="9081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ctrlPr>
                            </m:accPr>
                            <m:e>
                              <m: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t>𝑇</m:t>
                              </m:r>
                            </m:e>
                          </m:acc>
                        </m:e>
                        <m:sub>
                          <m: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t>𝑖</m:t>
                          </m:r>
                          <m: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t>𝑘</m:t>
                          </m:r>
                        </m:sub>
                      </m:sSub>
                      <m: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t>=</m:t>
                      </m:r>
                      <m:f>
                        <m:fPr>
                          <m:ctrlP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ctrlPr>
                        </m:fPr>
                        <m:num>
                          <m: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t>1</m:t>
                          </m:r>
                        </m:num>
                        <m:den>
                          <m: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t>𝑘</m:t>
                          </m:r>
                        </m:den>
                      </m:f>
                      <m:nary>
                        <m:naryPr>
                          <m:chr m:val="∑"/>
                          <m:ctrlP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ctrlPr>
                        </m:naryPr>
                        <m:sub>
                          <m:r>
                            <m:rPr>
                              <m:brk m:alnAt="23"/>
                            </m:rP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t>𝑗</m:t>
                          </m:r>
                          <m: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t>𝑘</m:t>
                          </m:r>
                        </m:sup>
                        <m:e>
                          <m:sSub>
                            <m:sSubPr>
                              <m:ctrlP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t>𝑇</m:t>
                              </m:r>
                            </m:e>
                            <m:sub>
                              <m: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t>𝑖</m:t>
                              </m:r>
                              <m: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AU" b="0" i="1" u="none" strike="noStrike" kern="0" cap="none" spc="0" normalizeH="0" baseline="0" noProof="0" smtClean="0">
                                  <a:ln>
                                    <a:noFill/>
                                  </a:ln>
                                  <a:solidFill>
                                    <a:prstClr val="black"/>
                                  </a:solidFill>
                                  <a:effectLst/>
                                  <a:uLnTx/>
                                  <a:uFillTx/>
                                  <a:latin typeface="Cambria Math" panose="02040503050406030204" pitchFamily="18" charset="0"/>
                                </a:rPr>
                                <m:t>𝑗</m:t>
                              </m:r>
                            </m:sub>
                          </m:sSub>
                        </m:e>
                      </m:nary>
                    </m:oMath>
                  </m:oMathPara>
                </a14:m>
                <a:endParaRPr kumimoji="0" lang="en-AU" b="0" i="0" u="none" strike="noStrike" kern="0" cap="none" spc="0" normalizeH="0" baseline="0" noProof="0" dirty="0">
                  <a:ln>
                    <a:noFill/>
                  </a:ln>
                  <a:solidFill>
                    <a:sysClr val="windowText" lastClr="000000"/>
                  </a:solidFill>
                  <a:effectLst/>
                  <a:uLnTx/>
                  <a:uFillTx/>
                </a:endParaRPr>
              </a:p>
            </p:txBody>
          </p:sp>
        </mc:Choice>
        <mc:Fallback>
          <p:sp>
            <p:nvSpPr>
              <p:cNvPr id="4" name="Rectangle 3">
                <a:extLst>
                  <a:ext uri="{FF2B5EF4-FFF2-40B4-BE49-F238E27FC236}">
                    <a16:creationId xmlns:a16="http://schemas.microsoft.com/office/drawing/2014/main" id="{05C37BCD-D455-442C-841E-F441356247AB}"/>
                  </a:ext>
                </a:extLst>
              </p:cNvPr>
              <p:cNvSpPr>
                <a:spLocks noRot="1" noChangeAspect="1" noMove="1" noResize="1" noEditPoints="1" noAdjustHandles="1" noChangeArrowheads="1" noChangeShapeType="1" noTextEdit="1"/>
              </p:cNvSpPr>
              <p:nvPr/>
            </p:nvSpPr>
            <p:spPr>
              <a:xfrm>
                <a:off x="9381040" y="618945"/>
                <a:ext cx="2679773" cy="908197"/>
              </a:xfrm>
              <a:prstGeom prst="rect">
                <a:avLst/>
              </a:prstGeom>
              <a:blipFill>
                <a:blip r:embed="rId3"/>
                <a:stretch>
                  <a:fillRect/>
                </a:stretch>
              </a:blipFill>
            </p:spPr>
            <p:txBody>
              <a:bodyPr/>
              <a:lstStyle/>
              <a:p>
                <a:r>
                  <a:rPr lang="en-AU">
                    <a:noFill/>
                  </a:rPr>
                  <a:t> </a:t>
                </a:r>
              </a:p>
            </p:txBody>
          </p:sp>
        </mc:Fallback>
      </mc:AlternateContent>
      <p:pic>
        <p:nvPicPr>
          <p:cNvPr id="5" name="Picture 4">
            <a:extLst>
              <a:ext uri="{FF2B5EF4-FFF2-40B4-BE49-F238E27FC236}">
                <a16:creationId xmlns:a16="http://schemas.microsoft.com/office/drawing/2014/main" id="{A014E7CB-D628-4E50-9E1B-45281E6128FD}"/>
              </a:ext>
            </a:extLst>
          </p:cNvPr>
          <p:cNvPicPr>
            <a:picLocks noChangeAspect="1"/>
          </p:cNvPicPr>
          <p:nvPr/>
        </p:nvPicPr>
        <p:blipFill>
          <a:blip r:embed="rId4"/>
          <a:stretch>
            <a:fillRect/>
          </a:stretch>
        </p:blipFill>
        <p:spPr>
          <a:xfrm>
            <a:off x="8642013" y="3063711"/>
            <a:ext cx="3418800" cy="3353400"/>
          </a:xfrm>
          <a:prstGeom prst="rect">
            <a:avLst/>
          </a:prstGeom>
        </p:spPr>
      </p:pic>
      <p:sp>
        <p:nvSpPr>
          <p:cNvPr id="6" name="Rectangle 5">
            <a:extLst>
              <a:ext uri="{FF2B5EF4-FFF2-40B4-BE49-F238E27FC236}">
                <a16:creationId xmlns:a16="http://schemas.microsoft.com/office/drawing/2014/main" id="{429C4B50-E014-4FDD-BC55-EA1D6C166FCA}"/>
              </a:ext>
            </a:extLst>
          </p:cNvPr>
          <p:cNvSpPr/>
          <p:nvPr/>
        </p:nvSpPr>
        <p:spPr>
          <a:xfrm>
            <a:off x="838199" y="3257014"/>
            <a:ext cx="7542229" cy="2985433"/>
          </a:xfrm>
          <a:prstGeom prst="rect">
            <a:avLst/>
          </a:prstGeom>
        </p:spPr>
        <p:txBody>
          <a:bodyPr wrap="square">
            <a:spAutoFit/>
          </a:bodyPr>
          <a:lstStyle/>
          <a:p>
            <a:pPr algn="just"/>
            <a:r>
              <a:rPr lang="en-AU" sz="2400" u="sng" dirty="0">
                <a:solidFill>
                  <a:schemeClr val="bg1">
                    <a:lumMod val="10000"/>
                  </a:schemeClr>
                </a:solidFill>
              </a:rPr>
              <a:t>Least Square Fits:</a:t>
            </a:r>
          </a:p>
          <a:p>
            <a:pPr lvl="1" algn="just"/>
            <a:r>
              <a:rPr lang="en-AU" sz="2000" dirty="0">
                <a:solidFill>
                  <a:schemeClr val="bg1">
                    <a:lumMod val="10000"/>
                  </a:schemeClr>
                </a:solidFill>
              </a:rPr>
              <a:t>Least squares linear trend fits to the period since the mid-1970s are viable alternatives to OCN </a:t>
            </a:r>
          </a:p>
          <a:p>
            <a:pPr algn="just"/>
            <a:r>
              <a:rPr lang="en-AU" sz="2400" u="sng" dirty="0">
                <a:solidFill>
                  <a:schemeClr val="bg1">
                    <a:lumMod val="10000"/>
                  </a:schemeClr>
                </a:solidFill>
              </a:rPr>
              <a:t>Hing-Fits:</a:t>
            </a:r>
          </a:p>
          <a:p>
            <a:pPr lvl="1" algn="just"/>
            <a:r>
              <a:rPr lang="en-AU" sz="2000" dirty="0">
                <a:solidFill>
                  <a:schemeClr val="bg1">
                    <a:lumMod val="10000"/>
                  </a:schemeClr>
                </a:solidFill>
              </a:rPr>
              <a:t>They exploit longer records to stabilize estimates of modern trends in local and regional climates; therefore, they not only outperform straight-line fits but even OCN for underlying trends as small as 0.3 standard deviation of the climate noise per decade.</a:t>
            </a:r>
            <a:endParaRPr lang="en-US" sz="2000" dirty="0">
              <a:solidFill>
                <a:srgbClr val="080808"/>
              </a:solidFill>
            </a:endParaRPr>
          </a:p>
        </p:txBody>
      </p:sp>
      <p:sp>
        <p:nvSpPr>
          <p:cNvPr id="7" name="TextBox 6">
            <a:extLst>
              <a:ext uri="{FF2B5EF4-FFF2-40B4-BE49-F238E27FC236}">
                <a16:creationId xmlns:a16="http://schemas.microsoft.com/office/drawing/2014/main" id="{EE68307D-0491-4C95-B415-0599884BAC96}"/>
              </a:ext>
            </a:extLst>
          </p:cNvPr>
          <p:cNvSpPr txBox="1"/>
          <p:nvPr/>
        </p:nvSpPr>
        <p:spPr>
          <a:xfrm>
            <a:off x="9592996" y="6502302"/>
            <a:ext cx="2169184" cy="338554"/>
          </a:xfrm>
          <a:prstGeom prst="rect">
            <a:avLst/>
          </a:prstGeom>
          <a:noFill/>
        </p:spPr>
        <p:txBody>
          <a:bodyPr wrap="none" rtlCol="0">
            <a:spAutoFit/>
          </a:bodyPr>
          <a:lstStyle/>
          <a:p>
            <a:r>
              <a:rPr lang="en-AU" sz="1600" dirty="0"/>
              <a:t>Fig1. from Wilks 2013</a:t>
            </a:r>
          </a:p>
        </p:txBody>
      </p:sp>
    </p:spTree>
    <p:extLst>
      <p:ext uri="{BB962C8B-B14F-4D97-AF65-F5344CB8AC3E}">
        <p14:creationId xmlns:p14="http://schemas.microsoft.com/office/powerpoint/2010/main" val="155940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lang="en-AU" dirty="0"/>
          </a:p>
        </p:txBody>
      </p:sp>
      <p:sp>
        <p:nvSpPr>
          <p:cNvPr id="3" name="Content Placeholder 2"/>
          <p:cNvSpPr>
            <a:spLocks noGrp="1"/>
          </p:cNvSpPr>
          <p:nvPr>
            <p:ph idx="1"/>
          </p:nvPr>
        </p:nvSpPr>
        <p:spPr>
          <a:xfrm>
            <a:off x="838200" y="1527142"/>
            <a:ext cx="10515600" cy="5143289"/>
          </a:xfrm>
        </p:spPr>
        <p:txBody>
          <a:bodyPr>
            <a:normAutofit/>
          </a:bodyPr>
          <a:lstStyle/>
          <a:p>
            <a:pPr algn="just"/>
            <a:r>
              <a:rPr lang="en-AU" sz="3000" dirty="0">
                <a:solidFill>
                  <a:schemeClr val="bg1">
                    <a:lumMod val="10000"/>
                  </a:schemeClr>
                </a:solidFill>
              </a:rPr>
              <a:t>Introduction</a:t>
            </a:r>
          </a:p>
          <a:p>
            <a:pPr lvl="1" algn="just"/>
            <a:r>
              <a:rPr lang="en-AU" sz="2600" dirty="0">
                <a:solidFill>
                  <a:schemeClr val="bg1">
                    <a:lumMod val="10000"/>
                  </a:schemeClr>
                </a:solidFill>
              </a:rPr>
              <a:t>What is baseline and what are the limitations of current baselines</a:t>
            </a:r>
          </a:p>
          <a:p>
            <a:pPr algn="just"/>
            <a:r>
              <a:rPr lang="en-AU" dirty="0">
                <a:solidFill>
                  <a:schemeClr val="bg1">
                    <a:lumMod val="10000"/>
                  </a:schemeClr>
                </a:solidFill>
              </a:rPr>
              <a:t>Objectives</a:t>
            </a:r>
          </a:p>
          <a:p>
            <a:pPr algn="just"/>
            <a:r>
              <a:rPr lang="en-AU" dirty="0">
                <a:solidFill>
                  <a:schemeClr val="bg1">
                    <a:lumMod val="10000"/>
                  </a:schemeClr>
                </a:solidFill>
              </a:rPr>
              <a:t>Data &amp; Methods</a:t>
            </a:r>
          </a:p>
          <a:p>
            <a:pPr lvl="1" algn="just"/>
            <a:r>
              <a:rPr lang="en-AU" sz="2600" dirty="0">
                <a:solidFill>
                  <a:schemeClr val="bg1">
                    <a:lumMod val="10000"/>
                  </a:schemeClr>
                </a:solidFill>
              </a:rPr>
              <a:t>Descriptions of Climate Models &amp; Forcing Applied</a:t>
            </a:r>
          </a:p>
          <a:p>
            <a:pPr algn="just"/>
            <a:r>
              <a:rPr lang="en-AU" dirty="0">
                <a:solidFill>
                  <a:schemeClr val="bg1">
                    <a:lumMod val="10000"/>
                  </a:schemeClr>
                </a:solidFill>
              </a:rPr>
              <a:t>Preliminary results:</a:t>
            </a:r>
          </a:p>
          <a:p>
            <a:pPr lvl="1" algn="just"/>
            <a:r>
              <a:rPr lang="en-AU" sz="2600" dirty="0">
                <a:solidFill>
                  <a:schemeClr val="bg1">
                    <a:lumMod val="10000"/>
                  </a:schemeClr>
                </a:solidFill>
              </a:rPr>
              <a:t>How unusual is the observed recent drying in Victoria</a:t>
            </a:r>
          </a:p>
          <a:p>
            <a:pPr lvl="1" algn="just"/>
            <a:r>
              <a:rPr lang="en-AU" sz="2600" dirty="0">
                <a:solidFill>
                  <a:schemeClr val="bg1">
                    <a:lumMod val="10000"/>
                  </a:schemeClr>
                </a:solidFill>
              </a:rPr>
              <a:t>Do models project drying during the future</a:t>
            </a:r>
          </a:p>
          <a:p>
            <a:pPr lvl="1" algn="just"/>
            <a:r>
              <a:rPr lang="en-AU" sz="2600" dirty="0">
                <a:solidFill>
                  <a:schemeClr val="bg1">
                    <a:lumMod val="10000"/>
                  </a:schemeClr>
                </a:solidFill>
              </a:rPr>
              <a:t>Do models simulate drying during the past</a:t>
            </a:r>
          </a:p>
          <a:p>
            <a:pPr lvl="1" algn="just"/>
            <a:r>
              <a:rPr lang="en-AU" sz="2600" dirty="0">
                <a:solidFill>
                  <a:schemeClr val="bg1">
                    <a:lumMod val="10000"/>
                  </a:schemeClr>
                </a:solidFill>
              </a:rPr>
              <a:t>Did increase in greenhouse gases cause the drying</a:t>
            </a:r>
          </a:p>
          <a:p>
            <a:pPr algn="just"/>
            <a:r>
              <a:rPr lang="en-AU" dirty="0">
                <a:solidFill>
                  <a:schemeClr val="bg1">
                    <a:lumMod val="10000"/>
                  </a:schemeClr>
                </a:solidFill>
              </a:rPr>
              <a:t>Summary &amp; Future Plans</a:t>
            </a:r>
          </a:p>
          <a:p>
            <a:pPr algn="just"/>
            <a:endParaRPr lang="en-AU" sz="2400" dirty="0">
              <a:solidFill>
                <a:schemeClr val="bg1">
                  <a:lumMod val="10000"/>
                </a:schemeClr>
              </a:solidFill>
            </a:endParaRPr>
          </a:p>
        </p:txBody>
      </p:sp>
    </p:spTree>
    <p:extLst>
      <p:ext uri="{BB962C8B-B14F-4D97-AF65-F5344CB8AC3E}">
        <p14:creationId xmlns:p14="http://schemas.microsoft.com/office/powerpoint/2010/main" val="294696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a:t>
            </a:r>
            <a:endParaRPr lang="en-AU" dirty="0"/>
          </a:p>
        </p:txBody>
      </p:sp>
      <p:sp>
        <p:nvSpPr>
          <p:cNvPr id="3" name="Content Placeholder 2"/>
          <p:cNvSpPr>
            <a:spLocks noGrp="1"/>
          </p:cNvSpPr>
          <p:nvPr>
            <p:ph idx="1"/>
          </p:nvPr>
        </p:nvSpPr>
        <p:spPr>
          <a:xfrm>
            <a:off x="838200" y="1527142"/>
            <a:ext cx="10515600" cy="5143289"/>
          </a:xfrm>
        </p:spPr>
        <p:txBody>
          <a:bodyPr>
            <a:normAutofit/>
          </a:bodyPr>
          <a:lstStyle/>
          <a:p>
            <a:pPr marL="0" indent="0" algn="just">
              <a:buNone/>
            </a:pPr>
            <a:r>
              <a:rPr lang="en-AU" sz="2400" dirty="0">
                <a:solidFill>
                  <a:schemeClr val="bg1">
                    <a:lumMod val="10000"/>
                  </a:schemeClr>
                </a:solidFill>
              </a:rPr>
              <a:t>Baseline is a period which has been chosen to best represent the current climate of a region and serves two main purposes: </a:t>
            </a:r>
          </a:p>
          <a:p>
            <a:pPr lvl="1" algn="just"/>
            <a:r>
              <a:rPr lang="en-AU" sz="2000" dirty="0">
                <a:solidFill>
                  <a:schemeClr val="bg1">
                    <a:lumMod val="10000"/>
                  </a:schemeClr>
                </a:solidFill>
              </a:rPr>
              <a:t>it is used as </a:t>
            </a:r>
            <a:r>
              <a:rPr lang="en-AU" sz="2000" dirty="0">
                <a:solidFill>
                  <a:srgbClr val="00B050"/>
                </a:solidFill>
              </a:rPr>
              <a:t>a reference </a:t>
            </a:r>
            <a:r>
              <a:rPr lang="en-AU" sz="2000" dirty="0">
                <a:solidFill>
                  <a:schemeClr val="bg1">
                    <a:lumMod val="10000"/>
                  </a:schemeClr>
                </a:solidFill>
              </a:rPr>
              <a:t>against which recent observations are compared and</a:t>
            </a:r>
          </a:p>
          <a:p>
            <a:pPr lvl="1" algn="just"/>
            <a:r>
              <a:rPr lang="en-AU" sz="2000" dirty="0">
                <a:solidFill>
                  <a:schemeClr val="bg1">
                    <a:lumMod val="10000"/>
                  </a:schemeClr>
                </a:solidFill>
              </a:rPr>
              <a:t>it can be used </a:t>
            </a:r>
            <a:r>
              <a:rPr lang="en-AU" sz="2000" dirty="0">
                <a:solidFill>
                  <a:srgbClr val="FF0000"/>
                </a:solidFill>
              </a:rPr>
              <a:t>as a benchmark </a:t>
            </a:r>
            <a:r>
              <a:rPr lang="en-AU" sz="2000" dirty="0">
                <a:solidFill>
                  <a:schemeClr val="bg1">
                    <a:lumMod val="10000"/>
                  </a:schemeClr>
                </a:solidFill>
              </a:rPr>
              <a:t>to evaluate the looming changes in climate for planning and management processes</a:t>
            </a:r>
          </a:p>
          <a:p>
            <a:pPr marL="0" indent="0" algn="just">
              <a:buNone/>
            </a:pPr>
            <a:endParaRPr lang="en-AU" sz="2400" dirty="0">
              <a:solidFill>
                <a:schemeClr val="bg1">
                  <a:lumMod val="10000"/>
                </a:schemeClr>
              </a:solidFill>
            </a:endParaRPr>
          </a:p>
          <a:p>
            <a:pPr marL="0" indent="0" algn="just">
              <a:buNone/>
            </a:pPr>
            <a:r>
              <a:rPr lang="en-AU" sz="2400" u="sng" dirty="0">
                <a:solidFill>
                  <a:schemeClr val="bg1">
                    <a:lumMod val="10000"/>
                  </a:schemeClr>
                </a:solidFill>
              </a:rPr>
              <a:t>Key requirements for a baseline are:</a:t>
            </a:r>
          </a:p>
          <a:p>
            <a:pPr lvl="1" algn="just"/>
            <a:r>
              <a:rPr lang="en-AU" sz="2000" dirty="0">
                <a:solidFill>
                  <a:schemeClr val="bg1">
                    <a:lumMod val="10000"/>
                  </a:schemeClr>
                </a:solidFill>
              </a:rPr>
              <a:t>it should be of </a:t>
            </a:r>
            <a:r>
              <a:rPr lang="en-AU" sz="2000" dirty="0">
                <a:solidFill>
                  <a:srgbClr val="00B050"/>
                </a:solidFill>
              </a:rPr>
              <a:t>sufficient duration </a:t>
            </a:r>
            <a:r>
              <a:rPr lang="en-AU" sz="2000" dirty="0">
                <a:solidFill>
                  <a:schemeClr val="bg1">
                    <a:lumMod val="10000"/>
                  </a:schemeClr>
                </a:solidFill>
              </a:rPr>
              <a:t>to encompass the range of natural climate variability, but, given that the climate is likely to be changing due to anthropogenically-driven climate change, </a:t>
            </a:r>
          </a:p>
          <a:p>
            <a:pPr lvl="1" algn="just"/>
            <a:r>
              <a:rPr lang="en-AU" sz="2000" dirty="0">
                <a:solidFill>
                  <a:schemeClr val="bg1">
                    <a:lumMod val="10000"/>
                  </a:schemeClr>
                </a:solidFill>
              </a:rPr>
              <a:t>the baseline should also be of short enough duration so as to represent the current state of the climate, and minimise the chance of any climate shifts within the baseline period. </a:t>
            </a:r>
            <a:endParaRPr lang="en-US" sz="2000" dirty="0">
              <a:solidFill>
                <a:srgbClr val="080808"/>
              </a:solidFill>
            </a:endParaRPr>
          </a:p>
        </p:txBody>
      </p:sp>
    </p:spTree>
    <p:extLst>
      <p:ext uri="{BB962C8B-B14F-4D97-AF65-F5344CB8AC3E}">
        <p14:creationId xmlns:p14="http://schemas.microsoft.com/office/powerpoint/2010/main" val="411523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49" y="130665"/>
            <a:ext cx="10515600" cy="1325563"/>
          </a:xfrm>
        </p:spPr>
        <p:txBody>
          <a:bodyPr/>
          <a:lstStyle/>
          <a:p>
            <a:r>
              <a:rPr lang="en-US" dirty="0"/>
              <a:t>Current Baselines</a:t>
            </a:r>
            <a:endParaRPr lang="en-AU" dirty="0"/>
          </a:p>
        </p:txBody>
      </p:sp>
      <p:sp>
        <p:nvSpPr>
          <p:cNvPr id="3" name="Content Placeholder 2"/>
          <p:cNvSpPr>
            <a:spLocks noGrp="1"/>
          </p:cNvSpPr>
          <p:nvPr>
            <p:ph sz="half" idx="1"/>
          </p:nvPr>
        </p:nvSpPr>
        <p:spPr>
          <a:xfrm>
            <a:off x="7498285" y="2262489"/>
            <a:ext cx="4450237" cy="4227345"/>
          </a:xfrm>
        </p:spPr>
        <p:txBody>
          <a:bodyPr>
            <a:noAutofit/>
          </a:bodyPr>
          <a:lstStyle/>
          <a:p>
            <a:pPr algn="just">
              <a:buFont typeface="Wingdings" panose="05000000000000000000" pitchFamily="2" charset="2"/>
              <a:buChar char="Ø"/>
            </a:pPr>
            <a:r>
              <a:rPr lang="en-AU" sz="1800" dirty="0">
                <a:solidFill>
                  <a:schemeClr val="bg1">
                    <a:lumMod val="10000"/>
                  </a:schemeClr>
                </a:solidFill>
              </a:rPr>
              <a:t>WMO recommends using a period of at least 30 years and updating every decades (e.g. 1961 – 1990, </a:t>
            </a:r>
            <a:r>
              <a:rPr lang="en-AU" sz="1800" b="1" dirty="0">
                <a:solidFill>
                  <a:schemeClr val="bg1">
                    <a:lumMod val="10000"/>
                  </a:schemeClr>
                </a:solidFill>
              </a:rPr>
              <a:t>1981 – 2010</a:t>
            </a:r>
            <a:r>
              <a:rPr lang="en-AU" sz="1800" dirty="0">
                <a:solidFill>
                  <a:schemeClr val="bg1">
                    <a:lumMod val="10000"/>
                  </a:schemeClr>
                </a:solidFill>
              </a:rPr>
              <a:t>) as a baseline to compute the climatological standard normals</a:t>
            </a:r>
          </a:p>
          <a:p>
            <a:pPr algn="just">
              <a:buFont typeface="Wingdings" panose="05000000000000000000" pitchFamily="2" charset="2"/>
              <a:buChar char="Ø"/>
            </a:pPr>
            <a:r>
              <a:rPr lang="en-AU" sz="1800" dirty="0">
                <a:solidFill>
                  <a:srgbClr val="00B050"/>
                </a:solidFill>
              </a:rPr>
              <a:t>IPCC, CSIRO &amp; BoM have used the </a:t>
            </a:r>
            <a:r>
              <a:rPr lang="en-AU" sz="1800" b="1" dirty="0">
                <a:solidFill>
                  <a:srgbClr val="00B050"/>
                </a:solidFill>
              </a:rPr>
              <a:t>1986 – 2005</a:t>
            </a:r>
            <a:r>
              <a:rPr lang="en-AU" sz="1800" dirty="0">
                <a:solidFill>
                  <a:srgbClr val="00B050"/>
                </a:solidFill>
              </a:rPr>
              <a:t> period as a baseline for the assessment of climate change</a:t>
            </a:r>
          </a:p>
          <a:p>
            <a:pPr algn="just">
              <a:buFont typeface="Wingdings" panose="05000000000000000000" pitchFamily="2" charset="2"/>
              <a:buChar char="Ø"/>
            </a:pPr>
            <a:r>
              <a:rPr lang="en-AU" sz="1800" dirty="0">
                <a:solidFill>
                  <a:srgbClr val="0070C0"/>
                </a:solidFill>
              </a:rPr>
              <a:t>DELWP currently recommends period from </a:t>
            </a:r>
            <a:r>
              <a:rPr lang="en-AU" sz="1800" b="1" dirty="0">
                <a:solidFill>
                  <a:srgbClr val="0070C0"/>
                </a:solidFill>
              </a:rPr>
              <a:t>1975-current</a:t>
            </a:r>
            <a:r>
              <a:rPr lang="en-AU" sz="1800" dirty="0">
                <a:solidFill>
                  <a:srgbClr val="0070C0"/>
                </a:solidFill>
              </a:rPr>
              <a:t> as a baseline for water assessment </a:t>
            </a:r>
          </a:p>
          <a:p>
            <a:pPr algn="just">
              <a:buFont typeface="Wingdings" panose="05000000000000000000" pitchFamily="2" charset="2"/>
              <a:buChar char="Ø"/>
            </a:pPr>
            <a:r>
              <a:rPr lang="en-AU" sz="1800" dirty="0">
                <a:solidFill>
                  <a:srgbClr val="FF0000"/>
                </a:solidFill>
              </a:rPr>
              <a:t>Some agencies use the start of Millennium Drought to current (</a:t>
            </a:r>
            <a:r>
              <a:rPr lang="en-AU" sz="1800" b="1" dirty="0">
                <a:solidFill>
                  <a:srgbClr val="FF0000"/>
                </a:solidFill>
              </a:rPr>
              <a:t>1997- current</a:t>
            </a:r>
            <a:r>
              <a:rPr lang="en-AU" sz="1800" dirty="0">
                <a:solidFill>
                  <a:srgbClr val="FF0000"/>
                </a:solidFill>
              </a:rPr>
              <a:t>) as a baseline.</a:t>
            </a:r>
            <a:endParaRPr lang="en-US" sz="1800" dirty="0">
              <a:solidFill>
                <a:srgbClr val="FF0000"/>
              </a:solidFill>
            </a:endParaRPr>
          </a:p>
        </p:txBody>
      </p:sp>
      <p:pic>
        <p:nvPicPr>
          <p:cNvPr id="6" name="Content Placeholder 5">
            <a:extLst>
              <a:ext uri="{FF2B5EF4-FFF2-40B4-BE49-F238E27FC236}">
                <a16:creationId xmlns:a16="http://schemas.microsoft.com/office/drawing/2014/main" id="{A4BF3E8F-2435-48C4-BCE1-BD7D268D3C2D}"/>
              </a:ext>
            </a:extLst>
          </p:cNvPr>
          <p:cNvPicPr>
            <a:picLocks noGrp="1" noChangeAspect="1"/>
          </p:cNvPicPr>
          <p:nvPr>
            <p:ph sz="half" idx="2"/>
          </p:nvPr>
        </p:nvPicPr>
        <p:blipFill>
          <a:blip r:embed="rId3"/>
          <a:stretch>
            <a:fillRect/>
          </a:stretch>
        </p:blipFill>
        <p:spPr>
          <a:xfrm>
            <a:off x="268060" y="1482704"/>
            <a:ext cx="7059856" cy="5007130"/>
          </a:xfrm>
        </p:spPr>
      </p:pic>
      <p:pic>
        <p:nvPicPr>
          <p:cNvPr id="7" name="Picture 6">
            <a:extLst>
              <a:ext uri="{FF2B5EF4-FFF2-40B4-BE49-F238E27FC236}">
                <a16:creationId xmlns:a16="http://schemas.microsoft.com/office/drawing/2014/main" id="{8417CFBB-8D9C-40ED-B367-076B61D8E73B}"/>
              </a:ext>
            </a:extLst>
          </p:cNvPr>
          <p:cNvPicPr>
            <a:picLocks noChangeAspect="1"/>
          </p:cNvPicPr>
          <p:nvPr/>
        </p:nvPicPr>
        <p:blipFill>
          <a:blip r:embed="rId4"/>
          <a:stretch>
            <a:fillRect/>
          </a:stretch>
        </p:blipFill>
        <p:spPr>
          <a:xfrm>
            <a:off x="10666724" y="171161"/>
            <a:ext cx="1383272" cy="1339283"/>
          </a:xfrm>
          <a:prstGeom prst="rect">
            <a:avLst/>
          </a:prstGeom>
        </p:spPr>
      </p:pic>
      <p:pic>
        <p:nvPicPr>
          <p:cNvPr id="8" name="Picture 7">
            <a:extLst>
              <a:ext uri="{FF2B5EF4-FFF2-40B4-BE49-F238E27FC236}">
                <a16:creationId xmlns:a16="http://schemas.microsoft.com/office/drawing/2014/main" id="{9FA6E47C-81D7-4505-8B2A-56CD4E31E896}"/>
              </a:ext>
            </a:extLst>
          </p:cNvPr>
          <p:cNvPicPr>
            <a:picLocks noChangeAspect="1"/>
          </p:cNvPicPr>
          <p:nvPr/>
        </p:nvPicPr>
        <p:blipFill>
          <a:blip r:embed="rId5"/>
          <a:stretch>
            <a:fillRect/>
          </a:stretch>
        </p:blipFill>
        <p:spPr>
          <a:xfrm>
            <a:off x="9161825" y="171161"/>
            <a:ext cx="1383272" cy="1339283"/>
          </a:xfrm>
          <a:prstGeom prst="rect">
            <a:avLst/>
          </a:prstGeom>
        </p:spPr>
      </p:pic>
      <p:pic>
        <p:nvPicPr>
          <p:cNvPr id="10" name="Picture 9">
            <a:extLst>
              <a:ext uri="{FF2B5EF4-FFF2-40B4-BE49-F238E27FC236}">
                <a16:creationId xmlns:a16="http://schemas.microsoft.com/office/drawing/2014/main" id="{D7F53BD7-A32D-418E-AC27-2420AD1B68DC}"/>
              </a:ext>
            </a:extLst>
          </p:cNvPr>
          <p:cNvPicPr>
            <a:picLocks noChangeAspect="1"/>
          </p:cNvPicPr>
          <p:nvPr/>
        </p:nvPicPr>
        <p:blipFill>
          <a:blip r:embed="rId6"/>
          <a:stretch>
            <a:fillRect/>
          </a:stretch>
        </p:blipFill>
        <p:spPr>
          <a:xfrm>
            <a:off x="7963246" y="104190"/>
            <a:ext cx="1051655" cy="1473224"/>
          </a:xfrm>
          <a:prstGeom prst="rect">
            <a:avLst/>
          </a:prstGeom>
        </p:spPr>
      </p:pic>
      <p:sp>
        <p:nvSpPr>
          <p:cNvPr id="11" name="Rectangle 10">
            <a:extLst>
              <a:ext uri="{FF2B5EF4-FFF2-40B4-BE49-F238E27FC236}">
                <a16:creationId xmlns:a16="http://schemas.microsoft.com/office/drawing/2014/main" id="{939E99A9-AF1C-419D-B0F9-43ABD9E9E772}"/>
              </a:ext>
            </a:extLst>
          </p:cNvPr>
          <p:cNvSpPr/>
          <p:nvPr/>
        </p:nvSpPr>
        <p:spPr>
          <a:xfrm>
            <a:off x="876458" y="5620435"/>
            <a:ext cx="6451458" cy="338554"/>
          </a:xfrm>
          <a:prstGeom prst="rect">
            <a:avLst/>
          </a:prstGeom>
        </p:spPr>
        <p:txBody>
          <a:bodyPr wrap="square">
            <a:spAutoFit/>
          </a:bodyPr>
          <a:lstStyle/>
          <a:p>
            <a:r>
              <a:rPr lang="en-AU" sz="1600" dirty="0"/>
              <a:t>horizontal dashed and dotted lines represent the different baselines</a:t>
            </a:r>
          </a:p>
        </p:txBody>
      </p:sp>
    </p:spTree>
    <p:extLst>
      <p:ext uri="{BB962C8B-B14F-4D97-AF65-F5344CB8AC3E}">
        <p14:creationId xmlns:p14="http://schemas.microsoft.com/office/powerpoint/2010/main" val="73923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endParaRPr lang="en-AU" dirty="0"/>
          </a:p>
        </p:txBody>
      </p:sp>
      <p:sp>
        <p:nvSpPr>
          <p:cNvPr id="3" name="Content Placeholder 2"/>
          <p:cNvSpPr>
            <a:spLocks noGrp="1"/>
          </p:cNvSpPr>
          <p:nvPr>
            <p:ph idx="1"/>
          </p:nvPr>
        </p:nvSpPr>
        <p:spPr/>
        <p:txBody>
          <a:bodyPr/>
          <a:lstStyle/>
          <a:p>
            <a:r>
              <a:rPr lang="en-US" dirty="0">
                <a:solidFill>
                  <a:schemeClr val="bg1">
                    <a:lumMod val="10000"/>
                  </a:schemeClr>
                </a:solidFill>
              </a:rPr>
              <a:t>Provide advice on baseline choices</a:t>
            </a:r>
          </a:p>
          <a:p>
            <a:endParaRPr lang="en-US" dirty="0">
              <a:solidFill>
                <a:schemeClr val="bg1">
                  <a:lumMod val="10000"/>
                </a:schemeClr>
              </a:solidFill>
            </a:endParaRPr>
          </a:p>
          <a:p>
            <a:r>
              <a:rPr lang="en-US" dirty="0">
                <a:solidFill>
                  <a:schemeClr val="bg1">
                    <a:lumMod val="10000"/>
                  </a:schemeClr>
                </a:solidFill>
              </a:rPr>
              <a:t>Better understand the relative contribution of anthropogenic forcing and natural variability to Victorian rainfall </a:t>
            </a:r>
          </a:p>
          <a:p>
            <a:endParaRPr lang="en-US" dirty="0">
              <a:solidFill>
                <a:schemeClr val="bg1">
                  <a:lumMod val="10000"/>
                </a:schemeClr>
              </a:solidFill>
            </a:endParaRPr>
          </a:p>
          <a:p>
            <a:r>
              <a:rPr lang="en-US" dirty="0">
                <a:solidFill>
                  <a:schemeClr val="bg1">
                    <a:lumMod val="10000"/>
                  </a:schemeClr>
                </a:solidFill>
              </a:rPr>
              <a:t>Provide improved estimates of Victorian rainfall statistics for the coming decade</a:t>
            </a:r>
          </a:p>
          <a:p>
            <a:pPr marL="0" indent="0">
              <a:buNone/>
            </a:pPr>
            <a:endParaRPr lang="en-US" dirty="0">
              <a:solidFill>
                <a:srgbClr val="080808"/>
              </a:solidFill>
            </a:endParaRPr>
          </a:p>
          <a:p>
            <a:pPr marL="0" indent="0">
              <a:buNone/>
            </a:pPr>
            <a:endParaRPr lang="en-AU" dirty="0"/>
          </a:p>
        </p:txBody>
      </p:sp>
    </p:spTree>
    <p:extLst>
      <p:ext uri="{BB962C8B-B14F-4D97-AF65-F5344CB8AC3E}">
        <p14:creationId xmlns:p14="http://schemas.microsoft.com/office/powerpoint/2010/main" val="192309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250"/>
                                  </p:stCondLst>
                                  <p:childTnLst>
                                    <p:animClr clrSpc="rgb" dir="cw">
                                      <p:cBhvr override="childStyle">
                                        <p:cTn id="6" dur="1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endParaRPr lang="en-AU" dirty="0"/>
          </a:p>
        </p:txBody>
      </p:sp>
      <p:sp>
        <p:nvSpPr>
          <p:cNvPr id="3" name="Content Placeholder 2"/>
          <p:cNvSpPr>
            <a:spLocks noGrp="1"/>
          </p:cNvSpPr>
          <p:nvPr>
            <p:ph idx="1"/>
          </p:nvPr>
        </p:nvSpPr>
        <p:spPr/>
        <p:txBody>
          <a:bodyPr/>
          <a:lstStyle/>
          <a:p>
            <a:r>
              <a:rPr lang="en-AU" dirty="0">
                <a:solidFill>
                  <a:srgbClr val="080808"/>
                </a:solidFill>
              </a:rPr>
              <a:t>We are examining observed rainfall changes (AWAP, 5 km data)</a:t>
            </a:r>
          </a:p>
          <a:p>
            <a:r>
              <a:rPr lang="en-AU" dirty="0">
                <a:solidFill>
                  <a:srgbClr val="080808"/>
                </a:solidFill>
              </a:rPr>
              <a:t>We are also examining Victorian rainfall in numerous climate model simulations under a variety of different forcing scenarios for the past:</a:t>
            </a:r>
          </a:p>
          <a:p>
            <a:pPr marL="914400" lvl="1" indent="-457200">
              <a:buFont typeface="+mj-lt"/>
              <a:buAutoNum type="arabicPeriod"/>
            </a:pPr>
            <a:r>
              <a:rPr lang="en-AU" dirty="0">
                <a:solidFill>
                  <a:srgbClr val="080808"/>
                </a:solidFill>
              </a:rPr>
              <a:t>In some simulations the forcing applied to climate models includes increases in </a:t>
            </a:r>
            <a:r>
              <a:rPr lang="en-AU" dirty="0">
                <a:solidFill>
                  <a:srgbClr val="FF0000"/>
                </a:solidFill>
              </a:rPr>
              <a:t>greenhouse gases </a:t>
            </a:r>
            <a:r>
              <a:rPr lang="en-AU" dirty="0">
                <a:solidFill>
                  <a:srgbClr val="080808"/>
                </a:solidFill>
              </a:rPr>
              <a:t>(arising from human activity)</a:t>
            </a:r>
          </a:p>
          <a:p>
            <a:pPr marL="914400" lvl="1" indent="-457200">
              <a:buFont typeface="+mj-lt"/>
              <a:buAutoNum type="arabicPeriod"/>
            </a:pPr>
            <a:r>
              <a:rPr lang="en-AU" dirty="0">
                <a:solidFill>
                  <a:srgbClr val="080808"/>
                </a:solidFill>
              </a:rPr>
              <a:t>In other simulations it does not</a:t>
            </a:r>
          </a:p>
          <a:p>
            <a:pPr lvl="1"/>
            <a:endParaRPr lang="en-AU" dirty="0">
              <a:solidFill>
                <a:srgbClr val="080808"/>
              </a:solidFill>
            </a:endParaRPr>
          </a:p>
          <a:p>
            <a:r>
              <a:rPr lang="en-AU" dirty="0">
                <a:solidFill>
                  <a:srgbClr val="080808"/>
                </a:solidFill>
              </a:rPr>
              <a:t>Comparing 1 and 2 allows us to estimate the impact of </a:t>
            </a:r>
            <a:r>
              <a:rPr lang="en-AU" dirty="0">
                <a:solidFill>
                  <a:srgbClr val="FF0000"/>
                </a:solidFill>
              </a:rPr>
              <a:t>greenhouse gases </a:t>
            </a:r>
            <a:r>
              <a:rPr lang="en-AU" dirty="0">
                <a:solidFill>
                  <a:srgbClr val="080808"/>
                </a:solidFill>
              </a:rPr>
              <a:t>on Victorian rainfall</a:t>
            </a:r>
          </a:p>
          <a:p>
            <a:endParaRPr lang="en-AU" dirty="0"/>
          </a:p>
        </p:txBody>
      </p:sp>
    </p:spTree>
    <p:extLst>
      <p:ext uri="{BB962C8B-B14F-4D97-AF65-F5344CB8AC3E}">
        <p14:creationId xmlns:p14="http://schemas.microsoft.com/office/powerpoint/2010/main" val="295843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Horizont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34"/>
            <a:ext cx="10785529" cy="1325563"/>
          </a:xfrm>
        </p:spPr>
        <p:txBody>
          <a:bodyPr/>
          <a:lstStyle/>
          <a:p>
            <a:r>
              <a:rPr lang="en-AU" dirty="0"/>
              <a:t>Climate Models &amp; Forcing Applied</a:t>
            </a:r>
          </a:p>
        </p:txBody>
      </p:sp>
      <p:sp>
        <p:nvSpPr>
          <p:cNvPr id="3" name="Content Placeholder 2"/>
          <p:cNvSpPr>
            <a:spLocks noGrp="1"/>
          </p:cNvSpPr>
          <p:nvPr>
            <p:ph idx="1"/>
          </p:nvPr>
        </p:nvSpPr>
        <p:spPr>
          <a:xfrm>
            <a:off x="838200" y="1119673"/>
            <a:ext cx="10515600" cy="5531522"/>
          </a:xfrm>
        </p:spPr>
        <p:txBody>
          <a:bodyPr>
            <a:normAutofit/>
          </a:bodyPr>
          <a:lstStyle/>
          <a:p>
            <a:pPr marL="0" indent="0" algn="just">
              <a:spcBef>
                <a:spcPts val="600"/>
              </a:spcBef>
              <a:spcAft>
                <a:spcPts val="600"/>
              </a:spcAft>
              <a:buNone/>
            </a:pPr>
            <a:r>
              <a:rPr lang="en-US" dirty="0">
                <a:solidFill>
                  <a:schemeClr val="bg1">
                    <a:lumMod val="10000"/>
                  </a:schemeClr>
                </a:solidFill>
              </a:rPr>
              <a:t>We are using more climate model simulations than have ever been used before to study Victorian rainfall:</a:t>
            </a:r>
          </a:p>
          <a:p>
            <a:pPr algn="just">
              <a:spcBef>
                <a:spcPts val="600"/>
              </a:spcBef>
              <a:spcAft>
                <a:spcPts val="600"/>
              </a:spcAft>
            </a:pPr>
            <a:r>
              <a:rPr lang="en-US" sz="2400" dirty="0">
                <a:solidFill>
                  <a:schemeClr val="bg1">
                    <a:lumMod val="10000"/>
                  </a:schemeClr>
                </a:solidFill>
              </a:rPr>
              <a:t>Over 40 climate models</a:t>
            </a:r>
          </a:p>
          <a:p>
            <a:pPr algn="just">
              <a:spcBef>
                <a:spcPts val="600"/>
              </a:spcBef>
              <a:spcAft>
                <a:spcPts val="600"/>
              </a:spcAft>
            </a:pPr>
            <a:r>
              <a:rPr lang="en-US" sz="2400" dirty="0">
                <a:solidFill>
                  <a:schemeClr val="bg1">
                    <a:lumMod val="10000"/>
                  </a:schemeClr>
                </a:solidFill>
              </a:rPr>
              <a:t>Over 350,000 years of model simulation </a:t>
            </a:r>
          </a:p>
          <a:p>
            <a:pPr algn="just">
              <a:spcBef>
                <a:spcPts val="600"/>
              </a:spcBef>
              <a:spcAft>
                <a:spcPts val="600"/>
              </a:spcAft>
            </a:pPr>
            <a:r>
              <a:rPr lang="en-US" sz="2400" dirty="0">
                <a:solidFill>
                  <a:schemeClr val="bg1">
                    <a:lumMod val="10000"/>
                  </a:schemeClr>
                </a:solidFill>
              </a:rPr>
              <a:t>Forcing applied:</a:t>
            </a:r>
          </a:p>
          <a:p>
            <a:pPr lvl="1" algn="just">
              <a:spcBef>
                <a:spcPts val="600"/>
              </a:spcBef>
              <a:spcAft>
                <a:spcPts val="600"/>
              </a:spcAft>
            </a:pPr>
            <a:r>
              <a:rPr lang="en-US" sz="2000" dirty="0">
                <a:solidFill>
                  <a:schemeClr val="bg1">
                    <a:lumMod val="10000"/>
                  </a:schemeClr>
                </a:solidFill>
              </a:rPr>
              <a:t>Preindustrial conditions (not used previously in VicCI or SEACI)</a:t>
            </a:r>
          </a:p>
          <a:p>
            <a:pPr lvl="1" algn="just">
              <a:spcBef>
                <a:spcPts val="600"/>
              </a:spcBef>
              <a:spcAft>
                <a:spcPts val="600"/>
              </a:spcAft>
            </a:pPr>
            <a:r>
              <a:rPr lang="en-US" sz="2000" dirty="0">
                <a:solidFill>
                  <a:schemeClr val="bg1">
                    <a:lumMod val="10000"/>
                  </a:schemeClr>
                </a:solidFill>
              </a:rPr>
              <a:t>Historical conditions (GHG, NAT, ALL – forcings) for 1900-2005</a:t>
            </a:r>
          </a:p>
          <a:p>
            <a:pPr lvl="1" algn="just">
              <a:spcBef>
                <a:spcPts val="600"/>
              </a:spcBef>
              <a:spcAft>
                <a:spcPts val="600"/>
              </a:spcAft>
            </a:pPr>
            <a:r>
              <a:rPr lang="en-US" sz="2000" dirty="0">
                <a:solidFill>
                  <a:schemeClr val="bg1">
                    <a:lumMod val="10000"/>
                  </a:schemeClr>
                </a:solidFill>
              </a:rPr>
              <a:t>Three scenarios for the early 21st century:</a:t>
            </a:r>
          </a:p>
          <a:p>
            <a:pPr lvl="2" algn="just">
              <a:spcBef>
                <a:spcPts val="600"/>
              </a:spcBef>
              <a:spcAft>
                <a:spcPts val="600"/>
              </a:spcAft>
              <a:buFont typeface="Wingdings" panose="05000000000000000000" pitchFamily="2" charset="2"/>
              <a:buChar char="Ø"/>
            </a:pPr>
            <a:r>
              <a:rPr lang="en-US" dirty="0">
                <a:solidFill>
                  <a:schemeClr val="bg1">
                    <a:lumMod val="10000"/>
                  </a:schemeClr>
                </a:solidFill>
              </a:rPr>
              <a:t>RCP2.6 (lower emissions)</a:t>
            </a:r>
          </a:p>
          <a:p>
            <a:pPr lvl="2" algn="just">
              <a:spcBef>
                <a:spcPts val="600"/>
              </a:spcBef>
              <a:spcAft>
                <a:spcPts val="600"/>
              </a:spcAft>
              <a:buFont typeface="Wingdings" panose="05000000000000000000" pitchFamily="2" charset="2"/>
              <a:buChar char="Ø"/>
            </a:pPr>
            <a:r>
              <a:rPr lang="en-US" dirty="0">
                <a:solidFill>
                  <a:schemeClr val="bg1">
                    <a:lumMod val="10000"/>
                  </a:schemeClr>
                </a:solidFill>
              </a:rPr>
              <a:t>RCP4.5 (high emissions)</a:t>
            </a:r>
          </a:p>
          <a:p>
            <a:pPr lvl="2" algn="just">
              <a:spcBef>
                <a:spcPts val="600"/>
              </a:spcBef>
              <a:spcAft>
                <a:spcPts val="600"/>
              </a:spcAft>
              <a:buFont typeface="Wingdings" panose="05000000000000000000" pitchFamily="2" charset="2"/>
              <a:buChar char="Ø"/>
            </a:pPr>
            <a:r>
              <a:rPr lang="en-US" dirty="0">
                <a:solidFill>
                  <a:schemeClr val="bg1">
                    <a:lumMod val="10000"/>
                  </a:schemeClr>
                </a:solidFill>
              </a:rPr>
              <a:t>RCP8.5 (very high emissions)</a:t>
            </a:r>
          </a:p>
          <a:p>
            <a:endParaRPr lang="en-AU" dirty="0"/>
          </a:p>
        </p:txBody>
      </p:sp>
      <p:pic>
        <p:nvPicPr>
          <p:cNvPr id="4" name="Picture 3">
            <a:extLst>
              <a:ext uri="{FF2B5EF4-FFF2-40B4-BE49-F238E27FC236}">
                <a16:creationId xmlns:a16="http://schemas.microsoft.com/office/drawing/2014/main" id="{11C25B4E-A2C9-43F7-849B-0E442B1C50FE}"/>
              </a:ext>
            </a:extLst>
          </p:cNvPr>
          <p:cNvPicPr>
            <a:picLocks noChangeAspect="1"/>
          </p:cNvPicPr>
          <p:nvPr/>
        </p:nvPicPr>
        <p:blipFill>
          <a:blip r:embed="rId3"/>
          <a:stretch>
            <a:fillRect/>
          </a:stretch>
        </p:blipFill>
        <p:spPr>
          <a:xfrm>
            <a:off x="9540049" y="2055658"/>
            <a:ext cx="1948715" cy="3980876"/>
          </a:xfrm>
          <a:prstGeom prst="rect">
            <a:avLst/>
          </a:prstGeom>
        </p:spPr>
      </p:pic>
    </p:spTree>
    <p:extLst>
      <p:ext uri="{BB962C8B-B14F-4D97-AF65-F5344CB8AC3E}">
        <p14:creationId xmlns:p14="http://schemas.microsoft.com/office/powerpoint/2010/main" val="148068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4" end="4"/>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10" fill="hold"/>
                                        <p:tgtEl>
                                          <p:spTgt spid="3">
                                            <p:txEl>
                                              <p:pRg st="5" end="5"/>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10" fill="hold"/>
                                        <p:tgtEl>
                                          <p:spTgt spid="3">
                                            <p:txEl>
                                              <p:pRg st="9" end="9"/>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587"/>
            <a:ext cx="10515600" cy="1325563"/>
          </a:xfrm>
        </p:spPr>
        <p:txBody>
          <a:bodyPr/>
          <a:lstStyle/>
          <a:p>
            <a:r>
              <a:rPr lang="en-AU" dirty="0"/>
              <a:t>Questions addressed today:</a:t>
            </a:r>
          </a:p>
        </p:txBody>
      </p:sp>
      <p:sp>
        <p:nvSpPr>
          <p:cNvPr id="3" name="Content Placeholder 2"/>
          <p:cNvSpPr>
            <a:spLocks noGrp="1"/>
          </p:cNvSpPr>
          <p:nvPr>
            <p:ph idx="1"/>
          </p:nvPr>
        </p:nvSpPr>
        <p:spPr>
          <a:xfrm>
            <a:off x="838200" y="1303500"/>
            <a:ext cx="10515600" cy="5280848"/>
          </a:xfrm>
        </p:spPr>
        <p:txBody>
          <a:bodyPr>
            <a:normAutofit/>
          </a:bodyPr>
          <a:lstStyle/>
          <a:p>
            <a:pPr marL="514350" indent="-514350">
              <a:spcBef>
                <a:spcPts val="600"/>
              </a:spcBef>
              <a:spcAft>
                <a:spcPts val="600"/>
              </a:spcAft>
              <a:buFont typeface="+mj-lt"/>
              <a:buAutoNum type="arabicPeriod"/>
            </a:pPr>
            <a:r>
              <a:rPr lang="en-AU" dirty="0">
                <a:solidFill>
                  <a:schemeClr val="bg1">
                    <a:lumMod val="10000"/>
                  </a:schemeClr>
                </a:solidFill>
              </a:rPr>
              <a:t>How unusual is the observed recent drying in Victoria?</a:t>
            </a:r>
          </a:p>
          <a:p>
            <a:pPr marL="514350" indent="-514350">
              <a:spcBef>
                <a:spcPts val="600"/>
              </a:spcBef>
              <a:spcAft>
                <a:spcPts val="600"/>
              </a:spcAft>
              <a:buFont typeface="+mj-lt"/>
              <a:buAutoNum type="arabicPeriod"/>
            </a:pPr>
            <a:r>
              <a:rPr lang="en-AU" dirty="0">
                <a:solidFill>
                  <a:schemeClr val="bg1">
                    <a:lumMod val="10000"/>
                  </a:schemeClr>
                </a:solidFill>
              </a:rPr>
              <a:t>Do models project drying during the future?</a:t>
            </a:r>
          </a:p>
          <a:p>
            <a:pPr lvl="1">
              <a:spcBef>
                <a:spcPts val="600"/>
              </a:spcBef>
              <a:spcAft>
                <a:spcPts val="600"/>
              </a:spcAft>
              <a:buFont typeface="Wingdings" panose="05000000000000000000" pitchFamily="2" charset="2"/>
              <a:buChar char="Ø"/>
            </a:pPr>
            <a:r>
              <a:rPr lang="en-AU" dirty="0">
                <a:solidFill>
                  <a:schemeClr val="bg1">
                    <a:lumMod val="10000"/>
                  </a:schemeClr>
                </a:solidFill>
              </a:rPr>
              <a:t>2017-2036?</a:t>
            </a:r>
          </a:p>
          <a:p>
            <a:pPr lvl="1">
              <a:spcBef>
                <a:spcPts val="600"/>
              </a:spcBef>
              <a:spcAft>
                <a:spcPts val="600"/>
              </a:spcAft>
              <a:buFont typeface="Wingdings" panose="05000000000000000000" pitchFamily="2" charset="2"/>
              <a:buChar char="Ø"/>
            </a:pPr>
            <a:r>
              <a:rPr lang="en-AU" dirty="0">
                <a:solidFill>
                  <a:schemeClr val="bg1">
                    <a:lumMod val="10000"/>
                  </a:schemeClr>
                </a:solidFill>
              </a:rPr>
              <a:t>2081-2100?</a:t>
            </a:r>
          </a:p>
          <a:p>
            <a:pPr marL="514350" indent="-514350">
              <a:spcBef>
                <a:spcPts val="600"/>
              </a:spcBef>
              <a:spcAft>
                <a:spcPts val="600"/>
              </a:spcAft>
              <a:buFont typeface="+mj-lt"/>
              <a:buAutoNum type="arabicPeriod"/>
            </a:pPr>
            <a:r>
              <a:rPr lang="en-AU" dirty="0">
                <a:solidFill>
                  <a:schemeClr val="bg1">
                    <a:lumMod val="10000"/>
                  </a:schemeClr>
                </a:solidFill>
              </a:rPr>
              <a:t>How large is the simulated drying relative to the variability?</a:t>
            </a:r>
          </a:p>
          <a:p>
            <a:pPr marL="514350" indent="-514350">
              <a:spcBef>
                <a:spcPts val="600"/>
              </a:spcBef>
              <a:spcAft>
                <a:spcPts val="600"/>
              </a:spcAft>
              <a:buFont typeface="+mj-lt"/>
              <a:buAutoNum type="arabicPeriod"/>
            </a:pPr>
            <a:r>
              <a:rPr lang="en-AU" dirty="0">
                <a:solidFill>
                  <a:srgbClr val="080808"/>
                </a:solidFill>
              </a:rPr>
              <a:t>Do models simulate drying during the past:</a:t>
            </a:r>
          </a:p>
          <a:p>
            <a:pPr lvl="1">
              <a:spcBef>
                <a:spcPts val="600"/>
              </a:spcBef>
              <a:spcAft>
                <a:spcPts val="600"/>
              </a:spcAft>
              <a:buFont typeface="Wingdings" panose="05000000000000000000" pitchFamily="2" charset="2"/>
              <a:buChar char="Ø"/>
            </a:pPr>
            <a:r>
              <a:rPr lang="en-AU" dirty="0">
                <a:solidFill>
                  <a:srgbClr val="080808"/>
                </a:solidFill>
              </a:rPr>
              <a:t>1900-1999?</a:t>
            </a:r>
          </a:p>
          <a:p>
            <a:pPr lvl="1">
              <a:spcBef>
                <a:spcPts val="600"/>
              </a:spcBef>
              <a:spcAft>
                <a:spcPts val="600"/>
              </a:spcAft>
              <a:buFont typeface="Wingdings" panose="05000000000000000000" pitchFamily="2" charset="2"/>
              <a:buChar char="Ø"/>
            </a:pPr>
            <a:r>
              <a:rPr lang="en-AU" dirty="0">
                <a:solidFill>
                  <a:srgbClr val="080808"/>
                </a:solidFill>
              </a:rPr>
              <a:t>1997-2016?</a:t>
            </a:r>
          </a:p>
          <a:p>
            <a:pPr marL="514350" indent="-514350">
              <a:spcBef>
                <a:spcPts val="600"/>
              </a:spcBef>
              <a:spcAft>
                <a:spcPts val="600"/>
              </a:spcAft>
              <a:buFont typeface="+mj-lt"/>
              <a:buAutoNum type="arabicPeriod"/>
            </a:pPr>
            <a:r>
              <a:rPr lang="en-AU" dirty="0">
                <a:solidFill>
                  <a:srgbClr val="080808"/>
                </a:solidFill>
              </a:rPr>
              <a:t>Did increases in greenhouse gases cause the drying?</a:t>
            </a:r>
          </a:p>
          <a:p>
            <a:pPr>
              <a:spcBef>
                <a:spcPts val="600"/>
              </a:spcBef>
              <a:spcAft>
                <a:spcPts val="600"/>
              </a:spcAft>
            </a:pPr>
            <a:endParaRPr lang="en-AU" dirty="0"/>
          </a:p>
        </p:txBody>
      </p:sp>
    </p:spTree>
    <p:extLst>
      <p:ext uri="{BB962C8B-B14F-4D97-AF65-F5344CB8AC3E}">
        <p14:creationId xmlns:p14="http://schemas.microsoft.com/office/powerpoint/2010/main" val="394051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57" y="161499"/>
            <a:ext cx="11604249" cy="1325563"/>
          </a:xfrm>
        </p:spPr>
        <p:txBody>
          <a:bodyPr>
            <a:normAutofit/>
          </a:bodyPr>
          <a:lstStyle/>
          <a:p>
            <a:r>
              <a:rPr lang="en-AU" dirty="0"/>
              <a:t>Characteristics of recent drying:</a:t>
            </a:r>
            <a:br>
              <a:rPr lang="en-AU" dirty="0"/>
            </a:br>
            <a:r>
              <a:rPr lang="en-AU" sz="2800" dirty="0">
                <a:solidFill>
                  <a:srgbClr val="FF0000"/>
                </a:solidFill>
              </a:rPr>
              <a:t>Rainfall Deciles Maps Compared to Long-term Climatology</a:t>
            </a:r>
          </a:p>
        </p:txBody>
      </p:sp>
      <p:sp>
        <p:nvSpPr>
          <p:cNvPr id="12" name="Text Placeholder 11"/>
          <p:cNvSpPr>
            <a:spLocks noGrp="1"/>
          </p:cNvSpPr>
          <p:nvPr>
            <p:ph type="body" sz="quarter" idx="3"/>
          </p:nvPr>
        </p:nvSpPr>
        <p:spPr>
          <a:xfrm>
            <a:off x="109528" y="1296047"/>
            <a:ext cx="4492016" cy="823912"/>
          </a:xfrm>
        </p:spPr>
        <p:txBody>
          <a:bodyPr>
            <a:normAutofit/>
          </a:bodyPr>
          <a:lstStyle/>
          <a:p>
            <a:r>
              <a:rPr lang="en-AU" sz="2000" dirty="0">
                <a:solidFill>
                  <a:schemeClr val="bg1">
                    <a:lumMod val="10000"/>
                  </a:schemeClr>
                </a:solidFill>
              </a:rPr>
              <a:t>Millennium Drought (1997 – 2009) </a:t>
            </a:r>
          </a:p>
        </p:txBody>
      </p:sp>
      <p:pic>
        <p:nvPicPr>
          <p:cNvPr id="13" name="Content Placeholder 15">
            <a:extLst>
              <a:ext uri="{FF2B5EF4-FFF2-40B4-BE49-F238E27FC236}">
                <a16:creationId xmlns:a16="http://schemas.microsoft.com/office/drawing/2014/main" id="{C3461614-DA6A-4C2E-B718-4507277250A7}"/>
              </a:ext>
            </a:extLst>
          </p:cNvPr>
          <p:cNvPicPr>
            <a:picLocks noGrp="1" noChangeAspect="1"/>
          </p:cNvPicPr>
          <p:nvPr>
            <p:ph sz="half" idx="2"/>
          </p:nvPr>
        </p:nvPicPr>
        <p:blipFill rotWithShape="1">
          <a:blip r:embed="rId3"/>
          <a:srcRect r="20871"/>
          <a:stretch/>
        </p:blipFill>
        <p:spPr>
          <a:xfrm>
            <a:off x="4791677" y="2152113"/>
            <a:ext cx="3549095" cy="3082755"/>
          </a:xfrm>
          <a:prstGeom prst="rect">
            <a:avLst/>
          </a:prstGeom>
        </p:spPr>
      </p:pic>
      <p:pic>
        <p:nvPicPr>
          <p:cNvPr id="15" name="Content Placeholder 5">
            <a:extLst>
              <a:ext uri="{FF2B5EF4-FFF2-40B4-BE49-F238E27FC236}">
                <a16:creationId xmlns:a16="http://schemas.microsoft.com/office/drawing/2014/main" id="{12A8A5A9-E06A-4A83-BD71-69C7E91BDA58}"/>
              </a:ext>
            </a:extLst>
          </p:cNvPr>
          <p:cNvPicPr>
            <a:picLocks noGrp="1" noChangeAspect="1"/>
          </p:cNvPicPr>
          <p:nvPr>
            <p:ph sz="quarter" idx="4"/>
          </p:nvPr>
        </p:nvPicPr>
        <p:blipFill>
          <a:blip r:embed="rId4"/>
          <a:stretch>
            <a:fillRect/>
          </a:stretch>
        </p:blipFill>
        <p:spPr>
          <a:xfrm>
            <a:off x="109528" y="2152114"/>
            <a:ext cx="4492016" cy="3082756"/>
          </a:xfrm>
          <a:prstGeom prst="rect">
            <a:avLst/>
          </a:prstGeom>
        </p:spPr>
      </p:pic>
      <p:pic>
        <p:nvPicPr>
          <p:cNvPr id="17" name="Content Placeholder 16">
            <a:extLst>
              <a:ext uri="{FF2B5EF4-FFF2-40B4-BE49-F238E27FC236}">
                <a16:creationId xmlns:a16="http://schemas.microsoft.com/office/drawing/2014/main" id="{E793DFB8-4CE6-4F68-A516-7EB873D68A00}"/>
              </a:ext>
            </a:extLst>
          </p:cNvPr>
          <p:cNvPicPr>
            <a:picLocks noChangeAspect="1"/>
          </p:cNvPicPr>
          <p:nvPr/>
        </p:nvPicPr>
        <p:blipFill rotWithShape="1">
          <a:blip r:embed="rId5"/>
          <a:srcRect r="20871"/>
          <a:stretch/>
        </p:blipFill>
        <p:spPr>
          <a:xfrm>
            <a:off x="8566947" y="2152114"/>
            <a:ext cx="3549093" cy="3082754"/>
          </a:xfrm>
          <a:prstGeom prst="rect">
            <a:avLst/>
          </a:prstGeom>
        </p:spPr>
      </p:pic>
      <p:sp>
        <p:nvSpPr>
          <p:cNvPr id="18" name="Text Placeholder 9">
            <a:extLst>
              <a:ext uri="{FF2B5EF4-FFF2-40B4-BE49-F238E27FC236}">
                <a16:creationId xmlns:a16="http://schemas.microsoft.com/office/drawing/2014/main" id="{BB2EC5B9-D413-419B-8A0F-E4CD03CCE691}"/>
              </a:ext>
            </a:extLst>
          </p:cNvPr>
          <p:cNvSpPr>
            <a:spLocks noGrp="1"/>
          </p:cNvSpPr>
          <p:nvPr>
            <p:ph type="body" idx="1"/>
          </p:nvPr>
        </p:nvSpPr>
        <p:spPr>
          <a:xfrm>
            <a:off x="4814538" y="1325286"/>
            <a:ext cx="3549092" cy="823912"/>
          </a:xfrm>
        </p:spPr>
        <p:txBody>
          <a:bodyPr>
            <a:normAutofit/>
          </a:bodyPr>
          <a:lstStyle/>
          <a:p>
            <a:r>
              <a:rPr lang="en-AU" sz="2000" dirty="0">
                <a:solidFill>
                  <a:schemeClr val="bg1">
                    <a:lumMod val="10000"/>
                  </a:schemeClr>
                </a:solidFill>
              </a:rPr>
              <a:t>Apr 1997 – Oct 2009 (MD)</a:t>
            </a:r>
          </a:p>
        </p:txBody>
      </p:sp>
      <p:sp>
        <p:nvSpPr>
          <p:cNvPr id="19" name="Text Placeholder 9">
            <a:extLst>
              <a:ext uri="{FF2B5EF4-FFF2-40B4-BE49-F238E27FC236}">
                <a16:creationId xmlns:a16="http://schemas.microsoft.com/office/drawing/2014/main" id="{027DD060-7826-4EF1-AD04-F98899A262C6}"/>
              </a:ext>
            </a:extLst>
          </p:cNvPr>
          <p:cNvSpPr txBox="1">
            <a:spLocks/>
          </p:cNvSpPr>
          <p:nvPr/>
        </p:nvSpPr>
        <p:spPr>
          <a:xfrm>
            <a:off x="8566947" y="1328202"/>
            <a:ext cx="3515525"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1" i="0" u="none" strike="noStrike" kern="1200" cap="none" spc="0" normalizeH="0" baseline="0" noProof="0" dirty="0">
                <a:ln>
                  <a:noFill/>
                </a:ln>
                <a:solidFill>
                  <a:srgbClr val="FEFCFF">
                    <a:lumMod val="10000"/>
                  </a:srgbClr>
                </a:solidFill>
                <a:effectLst/>
                <a:uLnTx/>
                <a:uFillTx/>
                <a:latin typeface="Arial"/>
                <a:ea typeface="+mn-ea"/>
                <a:cs typeface="+mn-cs"/>
              </a:rPr>
              <a:t>Apr 2010 – Oct 2016</a:t>
            </a:r>
          </a:p>
        </p:txBody>
      </p:sp>
      <p:sp>
        <p:nvSpPr>
          <p:cNvPr id="20" name="Rectangle 19">
            <a:extLst>
              <a:ext uri="{FF2B5EF4-FFF2-40B4-BE49-F238E27FC236}">
                <a16:creationId xmlns:a16="http://schemas.microsoft.com/office/drawing/2014/main" id="{F5102DC5-D136-463C-8FCF-EEDBDB663CD5}"/>
              </a:ext>
            </a:extLst>
          </p:cNvPr>
          <p:cNvSpPr/>
          <p:nvPr/>
        </p:nvSpPr>
        <p:spPr>
          <a:xfrm>
            <a:off x="125180" y="5406211"/>
            <a:ext cx="11906800" cy="1384995"/>
          </a:xfrm>
          <a:prstGeom prst="rect">
            <a:avLst/>
          </a:prstGeom>
        </p:spPr>
        <p:txBody>
          <a:bodyPr wrap="square">
            <a:spAutoFit/>
          </a:bodyPr>
          <a:lstStyle/>
          <a:p>
            <a:r>
              <a:rPr lang="en-US" dirty="0">
                <a:solidFill>
                  <a:schemeClr val="bg1">
                    <a:lumMod val="10000"/>
                  </a:schemeClr>
                </a:solidFill>
              </a:rPr>
              <a:t>Driest 13-year period since reliable climate records have been kept </a:t>
            </a:r>
          </a:p>
          <a:p>
            <a:r>
              <a:rPr lang="en-US" dirty="0">
                <a:solidFill>
                  <a:schemeClr val="bg1">
                    <a:lumMod val="10000"/>
                  </a:schemeClr>
                </a:solidFill>
              </a:rPr>
              <a:t>Differs from previous droughts in:</a:t>
            </a:r>
          </a:p>
          <a:p>
            <a:pPr lvl="1">
              <a:buFont typeface="Wingdings" panose="05000000000000000000" pitchFamily="2" charset="2"/>
              <a:buChar char="Ø"/>
            </a:pPr>
            <a:r>
              <a:rPr lang="en-US" sz="1600" dirty="0"/>
              <a:t>its extent, year-to-year rainfall variability and seasonality of the rainfall decline</a:t>
            </a:r>
          </a:p>
          <a:p>
            <a:pPr lvl="1">
              <a:buFont typeface="Wingdings" panose="05000000000000000000" pitchFamily="2" charset="2"/>
              <a:buChar char="Ø"/>
            </a:pPr>
            <a:r>
              <a:rPr lang="en-US" sz="1600" dirty="0"/>
              <a:t>occurred during a period of rising temperature, degree of magnification of the response in streamflow is unusual</a:t>
            </a:r>
          </a:p>
          <a:p>
            <a:pPr marL="0" lvl="1"/>
            <a:r>
              <a:rPr lang="en-AU" sz="1600" dirty="0">
                <a:solidFill>
                  <a:schemeClr val="bg1">
                    <a:lumMod val="10000"/>
                  </a:schemeClr>
                </a:solidFill>
              </a:rPr>
              <a:t>Persisted even after cessation of the Millennium Drought in 2010/11 and 2011/12 (Spring &amp; Summer)</a:t>
            </a:r>
          </a:p>
        </p:txBody>
      </p:sp>
    </p:spTree>
    <p:extLst>
      <p:ext uri="{BB962C8B-B14F-4D97-AF65-F5344CB8AC3E}">
        <p14:creationId xmlns:p14="http://schemas.microsoft.com/office/powerpoint/2010/main" val="115356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barn(inVertical)">
                                      <p:cBhvr>
                                        <p:cTn id="10" dur="500"/>
                                        <p:tgtEl>
                                          <p:spTgt spid="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par>
                                <p:cTn id="16" presetID="2" presetClass="entr" presetSubtype="4" fill="hold" nodeType="withEffect">
                                  <p:stCondLst>
                                    <p:cond delay="0"/>
                                  </p:stCondLst>
                                  <p:childTnLst>
                                    <p:set>
                                      <p:cBhvr>
                                        <p:cTn id="17" dur="1" fill="hold">
                                          <p:stCondLst>
                                            <p:cond delay="0"/>
                                          </p:stCondLst>
                                        </p:cTn>
                                        <p:tgtEl>
                                          <p:spTgt spid="20">
                                            <p:txEl>
                                              <p:pRg st="4" end="4"/>
                                            </p:txEl>
                                          </p:spTgt>
                                        </p:tgtEl>
                                        <p:attrNameLst>
                                          <p:attrName>style.visibility</p:attrName>
                                        </p:attrNameLst>
                                      </p:cBhvr>
                                      <p:to>
                                        <p:strVal val="visible"/>
                                      </p:to>
                                    </p:set>
                                    <p:anim calcmode="lin" valueType="num">
                                      <p:cBhvr additive="base">
                                        <p:cTn id="18"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
                                            <p:txEl>
                                              <p:pRg st="4" end="4"/>
                                            </p:txEl>
                                          </p:spTgt>
                                        </p:tgtEl>
                                        <p:attrNameLst>
                                          <p:attrName>ppt_y</p:attrName>
                                        </p:attrNameLst>
                                      </p:cBhvr>
                                      <p:tavLst>
                                        <p:tav tm="0">
                                          <p:val>
                                            <p:strVal val="1+#ppt_h/2"/>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p:bldLst>
  </p:timing>
</p:sld>
</file>

<file path=ppt/theme/theme1.xml><?xml version="1.0" encoding="utf-8"?>
<a:theme xmlns:a="http://schemas.openxmlformats.org/drawingml/2006/main" name="Office Theme">
  <a:themeElements>
    <a:clrScheme name="Custom 1">
      <a:dk1>
        <a:srgbClr val="30727F"/>
      </a:dk1>
      <a:lt1>
        <a:srgbClr val="FEFCFF"/>
      </a:lt1>
      <a:dk2>
        <a:srgbClr val="80C2C7"/>
      </a:dk2>
      <a:lt2>
        <a:srgbClr val="FEFCFF"/>
      </a:lt2>
      <a:accent1>
        <a:srgbClr val="CD633F"/>
      </a:accent1>
      <a:accent2>
        <a:srgbClr val="30727F"/>
      </a:accent2>
      <a:accent3>
        <a:srgbClr val="E89B44"/>
      </a:accent3>
      <a:accent4>
        <a:srgbClr val="E1A484"/>
      </a:accent4>
      <a:accent5>
        <a:srgbClr val="4F9799"/>
      </a:accent5>
      <a:accent6>
        <a:srgbClr val="80C2C7"/>
      </a:accent6>
      <a:hlink>
        <a:srgbClr val="30727F"/>
      </a:hlink>
      <a:folHlink>
        <a:srgbClr val="80C2C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6914</TotalTime>
  <Words>2784</Words>
  <Application>Microsoft Office PowerPoint</Application>
  <PresentationFormat>Widescreen</PresentationFormat>
  <Paragraphs>268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 Math</vt:lpstr>
      <vt:lpstr>Mangal</vt:lpstr>
      <vt:lpstr>Wingdings</vt:lpstr>
      <vt:lpstr>Office Theme</vt:lpstr>
      <vt:lpstr>Using Ensemble in Deriving Baselines for Victorian Water Assessment</vt:lpstr>
      <vt:lpstr>Outline</vt:lpstr>
      <vt:lpstr>Baseline</vt:lpstr>
      <vt:lpstr>Current Baselines</vt:lpstr>
      <vt:lpstr>Objectives:</vt:lpstr>
      <vt:lpstr>Method</vt:lpstr>
      <vt:lpstr>Climate Models &amp; Forcing Applied</vt:lpstr>
      <vt:lpstr>Questions addressed today:</vt:lpstr>
      <vt:lpstr>Characteristics of recent drying: Rainfall Deciles Maps Compared to Long-term Climatology</vt:lpstr>
      <vt:lpstr>How unusual is cool season rainfall decline during 1997-2016?</vt:lpstr>
      <vt:lpstr>Questions addressed today:</vt:lpstr>
      <vt:lpstr>Past, Present &amp; Future Decadal Rainfall Changes</vt:lpstr>
      <vt:lpstr>Questions addressed today:</vt:lpstr>
      <vt:lpstr>How much of the drying is due to human activity in the models?</vt:lpstr>
      <vt:lpstr>Summary of preliminary results</vt:lpstr>
      <vt:lpstr>Plans</vt:lpstr>
      <vt:lpstr>Thanks for listening</vt:lpstr>
      <vt:lpstr>Baseline in 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Tessa Paproth</dc:creator>
  <cp:lastModifiedBy>Surendra Rauniyar</cp:lastModifiedBy>
  <cp:revision>126</cp:revision>
  <cp:lastPrinted>2018-11-28T21:25:04Z</cp:lastPrinted>
  <dcterms:created xsi:type="dcterms:W3CDTF">2018-10-01T03:17:02Z</dcterms:created>
  <dcterms:modified xsi:type="dcterms:W3CDTF">2018-11-29T00:51:29Z</dcterms:modified>
</cp:coreProperties>
</file>