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56" r:id="rId3"/>
    <p:sldId id="288" r:id="rId4"/>
    <p:sldId id="293" r:id="rId5"/>
    <p:sldId id="290" r:id="rId6"/>
    <p:sldId id="269" r:id="rId7"/>
    <p:sldId id="272" r:id="rId8"/>
    <p:sldId id="291" r:id="rId9"/>
    <p:sldId id="292" r:id="rId10"/>
    <p:sldId id="294" r:id="rId11"/>
    <p:sldId id="279" r:id="rId12"/>
    <p:sldId id="295" r:id="rId13"/>
    <p:sldId id="267" r:id="rId14"/>
    <p:sldId id="270" r:id="rId15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93"/>
    <a:srgbClr val="74A18E"/>
    <a:srgbClr val="5998C8"/>
    <a:srgbClr val="99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73034" autoAdjust="0"/>
  </p:normalViewPr>
  <p:slideViewPr>
    <p:cSldViewPr snapToGrid="0">
      <p:cViewPr varScale="1">
        <p:scale>
          <a:sx n="45" d="100"/>
          <a:sy n="45" d="100"/>
        </p:scale>
        <p:origin x="17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738980B-7B5D-47A6-9DAA-7801795D5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0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talk is part 1 and describes a series of projects spanning the last 5 </a:t>
            </a:r>
            <a:r>
              <a:rPr lang="en-AU" dirty="0" err="1"/>
              <a:t>yrs</a:t>
            </a:r>
            <a:r>
              <a:rPr lang="en-AU" dirty="0"/>
              <a:t>, using CGCMS and AGCMS to project the impact of global warming on ENSO &amp; ENSO-driven rainfall across the Pacific. This talk will summarise the work over the last few years leading up to the </a:t>
            </a:r>
            <a:r>
              <a:rPr lang="en-AU"/>
              <a:t>latest projections </a:t>
            </a:r>
            <a:r>
              <a:rPr lang="en-AU" dirty="0"/>
              <a:t>which will be presented by Scott immediately after.</a:t>
            </a:r>
          </a:p>
          <a:p>
            <a:r>
              <a:rPr lang="en-AU" dirty="0"/>
              <a:t>What are CMIP models? Warming patterns are consistent amongst models – how does this impact </a:t>
            </a:r>
            <a:r>
              <a:rPr lang="en-AU" dirty="0" err="1"/>
              <a:t>enso</a:t>
            </a:r>
            <a:r>
              <a:rPr lang="en-AU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8980B-7B5D-47A6-9DAA-7801795D594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ENSO drives tropical Pac variability – changes in SST drive rainfall changes which have huge global impacts</a:t>
            </a:r>
          </a:p>
          <a:p>
            <a:endParaRPr lang="en-AU" dirty="0"/>
          </a:p>
          <a:p>
            <a:r>
              <a:rPr lang="en-AU" dirty="0"/>
              <a:t>These are screenshots from the video on BOM's ENSO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8980B-7B5D-47A6-9DAA-7801795D59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SST projections uncertain – but rainfall projections robust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8980B-7B5D-47A6-9DAA-7801795D59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6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8980B-7B5D-47A6-9DAA-7801795D59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Shifts/increases in EN much larger than LN</a:t>
            </a:r>
          </a:p>
          <a:p>
            <a:r>
              <a:rPr lang="en-AU" dirty="0"/>
              <a:t>NL enhanced by GW during EN years because GW and EN SST anomalies are similar</a:t>
            </a:r>
          </a:p>
          <a:p>
            <a:r>
              <a:rPr lang="en-AU" dirty="0"/>
              <a:t>NL reduced by GW during LN years because GW and LN SST anomalies cancel out a bit</a:t>
            </a:r>
          </a:p>
          <a:p>
            <a:endParaRPr lang="en-AU" dirty="0"/>
          </a:p>
          <a:p>
            <a:r>
              <a:rPr lang="en-AU" dirty="0"/>
              <a:t>Note these are highly idealised sims – 4xEN and 4xLN not 'realistic' – what happens with realistic SSTs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8980B-7B5D-47A6-9DAA-7801795D59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2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Using observed SSTs, and adding GW pattern, we get projections of rainfall change under GW </a:t>
            </a:r>
          </a:p>
          <a:p>
            <a:endParaRPr lang="en-AU" dirty="0"/>
          </a:p>
          <a:p>
            <a:r>
              <a:rPr lang="en-AU" dirty="0"/>
              <a:t>Note AGCM runs lack the coupled air-sea interactions but their strength is that they don’t suffer from the biases that the coupled models have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8980B-7B5D-47A6-9DAA-7801795D59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0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Note AGCM runs lack the coupled air-sea interactions but their strength is that they don’t suffer from the biases that the coupled models have</a:t>
            </a:r>
          </a:p>
          <a:p>
            <a:r>
              <a:rPr lang="en-AU" dirty="0"/>
              <a:t>Despite these differences, there is good agreement in projections of rainfall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8980B-7B5D-47A6-9DAA-7801795D59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85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Decomposing </a:t>
            </a:r>
            <a:r>
              <a:rPr lang="en-AU" dirty="0" err="1"/>
              <a:t>precip</a:t>
            </a:r>
            <a:r>
              <a:rPr lang="en-AU" dirty="0"/>
              <a:t> changes along equator shows that changes in dynamic (changes in winds/circulation) and thermodynamic (change in amount of moisture in atmosphere) are the two main contributors. But the spatial distribution depends on ENSO strength</a:t>
            </a:r>
          </a:p>
          <a:p>
            <a:r>
              <a:rPr lang="en-AU" dirty="0"/>
              <a:t>- Western Pac – largest positive changes in MCD &amp; TH for weak EN/LN</a:t>
            </a:r>
          </a:p>
          <a:p>
            <a:pPr marL="171450" indent="-171450">
              <a:buFontTx/>
              <a:buChar char="-"/>
            </a:pPr>
            <a:r>
              <a:rPr lang="en-AU" dirty="0"/>
              <a:t>Eastern Pac – Positive changes for MCD for weak EN/LN, negative changes for TH</a:t>
            </a:r>
          </a:p>
          <a:p>
            <a:pPr marL="171450" indent="-171450">
              <a:buFontTx/>
              <a:buChar char="-"/>
            </a:pPr>
            <a:r>
              <a:rPr lang="en-AU" dirty="0"/>
              <a:t>For strong EN events (82/83, 97/98), changes occur more in the central Pac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8980B-7B5D-47A6-9DAA-7801795D59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Preliminary results – clamping South Pacific (blue) and Tropical Atlantic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(purple) does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 significantly impact tropical Pacific variability on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interannual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timescales</a:t>
            </a:r>
          </a:p>
          <a:p>
            <a:pPr marL="0" indent="0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 ~8-20 year timescales, there is a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reduction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 precipitation and SST variability when the South Pacific is clamped, and an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increase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variability when the Tropical Atlantic is clamped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8980B-7B5D-47A6-9DAA-7801795D59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8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539875"/>
            <a:ext cx="7916862" cy="719138"/>
          </a:xfrm>
        </p:spPr>
        <p:txBody>
          <a:bodyPr/>
          <a:lstStyle>
            <a:lvl1pPr algn="l">
              <a:defRPr>
                <a:latin typeface="Arial" charset="0"/>
                <a:ea typeface="ＭＳ Ｐゴシック" charset="0"/>
              </a:defRPr>
            </a:lvl1pPr>
          </a:lstStyle>
          <a:p>
            <a:pPr lvl="0"/>
            <a:r>
              <a:rPr lang="en-AU" noProof="0"/>
              <a:t>Click to edit Master title style</a:t>
            </a:r>
            <a:endParaRPr lang="en-US" noProof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2312988"/>
            <a:ext cx="7916862" cy="719137"/>
          </a:xfrm>
        </p:spPr>
        <p:txBody>
          <a:bodyPr/>
          <a:lstStyle>
            <a:lvl1pPr marL="0" indent="0">
              <a:buFontTx/>
              <a:buNone/>
              <a:defRPr sz="1800">
                <a:latin typeface="Arial" charset="0"/>
                <a:ea typeface="ＭＳ Ｐゴシック" charset="0"/>
              </a:defRPr>
            </a:lvl1pPr>
          </a:lstStyle>
          <a:p>
            <a:pPr lvl="0"/>
            <a:r>
              <a:rPr lang="en-AU" noProof="0"/>
              <a:t>Click to edit Master subtitle style</a:t>
            </a:r>
            <a:endParaRPr lang="en-US" noProof="0"/>
          </a:p>
        </p:txBody>
      </p:sp>
      <p:pic>
        <p:nvPicPr>
          <p:cNvPr id="18437" name="Picture 7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962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75668"/>
            <a:ext cx="2057400" cy="415049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75668"/>
            <a:ext cx="6019800" cy="4150495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069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1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0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42418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3388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4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425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06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74638"/>
            <a:ext cx="653089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55353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561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3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59000" cy="6364287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74638"/>
            <a:ext cx="6326188" cy="6364287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1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7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0379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4040188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5429"/>
            <a:ext cx="4040188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5668"/>
            <a:ext cx="4041775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5429"/>
            <a:ext cx="4041775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0067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38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96880"/>
            <a:ext cx="5111750" cy="42292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6880"/>
            <a:ext cx="3008313" cy="4229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7829"/>
            <a:ext cx="54864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7709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8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charset="0"/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74638"/>
            <a:ext cx="8637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600200"/>
            <a:ext cx="863758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Symbol" charset="0"/>
        <a:buChar char="·"/>
        <a:defRPr sz="24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ois.delage@bom.gov.au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hristine.chung@bom.gov.a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laceholder_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475"/>
            <a:ext cx="9142413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1911" y="1600071"/>
            <a:ext cx="7313613" cy="1008062"/>
          </a:xfrm>
        </p:spPr>
        <p:txBody>
          <a:bodyPr/>
          <a:lstStyle/>
          <a:p>
            <a:r>
              <a:rPr lang="en-AU" dirty="0">
                <a:solidFill>
                  <a:srgbClr val="006F93"/>
                </a:solidFill>
              </a:rPr>
              <a:t>Impact of global warming on ENSO-driven rainfall variability in the pacific</a:t>
            </a:r>
            <a:r>
              <a:rPr lang="en-AU" dirty="0"/>
              <a:t> </a:t>
            </a:r>
            <a:endParaRPr lang="en-AU" altLang="en-US" sz="2400" dirty="0">
              <a:solidFill>
                <a:srgbClr val="006F93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5318" y="4858211"/>
            <a:ext cx="3349625" cy="1008062"/>
          </a:xfrm>
        </p:spPr>
        <p:txBody>
          <a:bodyPr/>
          <a:lstStyle/>
          <a:p>
            <a:pPr algn="ctr"/>
            <a:r>
              <a:rPr lang="en-AU" altLang="en-US" b="0" dirty="0"/>
              <a:t>François Delage</a:t>
            </a:r>
          </a:p>
          <a:p>
            <a:pPr algn="ctr" eaLnBrk="1" hangingPunct="1"/>
            <a:r>
              <a:rPr lang="en-AU" altLang="en-US" b="0" dirty="0"/>
              <a:t>Christine Chung</a:t>
            </a:r>
          </a:p>
          <a:p>
            <a:pPr algn="ctr" eaLnBrk="1" hangingPunct="1"/>
            <a:r>
              <a:rPr lang="en-AU" altLang="en-US" b="0" dirty="0"/>
              <a:t>Scott Power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94550"/>
            <a:ext cx="8637588" cy="467995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AU" sz="2000" dirty="0"/>
              <a:t>Projections of future changes on ENSO-driven SST changes are uncertain, however projected ENSO-driven rainfall changes are robust</a:t>
            </a:r>
          </a:p>
          <a:p>
            <a:pPr>
              <a:buFont typeface="Arial"/>
              <a:buChar char="•"/>
            </a:pPr>
            <a:r>
              <a:rPr lang="en-AU" sz="2000" dirty="0"/>
              <a:t>Both coupled models and SST-forced models agree on the pattern of rainfall change in the tropical Pacific</a:t>
            </a:r>
          </a:p>
          <a:p>
            <a:pPr>
              <a:buFont typeface="Arial"/>
              <a:buChar char="•"/>
            </a:pPr>
            <a:r>
              <a:rPr lang="en-AU" sz="2000" dirty="0"/>
              <a:t>When strong EN(LN) SST anomalies are imposed on an AGCM,</a:t>
            </a:r>
          </a:p>
          <a:p>
            <a:pPr lvl="1"/>
            <a:r>
              <a:rPr lang="en-AU" sz="2000" dirty="0"/>
              <a:t>Rainfall shifts eastwards(westwards) and increases(decreases) nonlinearly</a:t>
            </a:r>
            <a:endParaRPr lang="en-AU" dirty="0"/>
          </a:p>
          <a:p>
            <a:pPr>
              <a:buFont typeface="Arial"/>
              <a:buChar char="•"/>
            </a:pPr>
            <a:r>
              <a:rPr lang="en-AU" sz="2000" dirty="0"/>
              <a:t>With a GW SST pattern imposed,</a:t>
            </a:r>
          </a:p>
          <a:p>
            <a:pPr lvl="1"/>
            <a:r>
              <a:rPr lang="en-AU" sz="2000" dirty="0"/>
              <a:t>Rainfall along the equator increases, especially over the western Pacific</a:t>
            </a:r>
          </a:p>
          <a:p>
            <a:pPr lvl="1"/>
            <a:r>
              <a:rPr lang="en-AU" sz="2000" dirty="0"/>
              <a:t>EN/LN intensified over west &amp; central Pacific</a:t>
            </a:r>
          </a:p>
          <a:p>
            <a:pPr lvl="1"/>
            <a:r>
              <a:rPr lang="en-AU" sz="2000" dirty="0"/>
              <a:t>Non-linearity in EN(LN) years is enhanced(reduced)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879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9C47-0187-4F65-83A1-2D68A065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work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3C9775-8A9D-4B6D-A7D4-B7039A16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6" y="1746250"/>
            <a:ext cx="8637588" cy="46799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does suppressing the variability in remote ocean basins affect tropical Pacific variability (ENSO &amp; IPO) 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"Clamp" (set to climatology) temperature and salinity in various regions (e.g. South Pacific, tropical Atlantic, </a:t>
            </a:r>
            <a:r>
              <a:rPr lang="en-US" altLang="en-US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etc</a:t>
            </a: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2EE055C-C038-4A49-94B3-E2A91787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62300"/>
            <a:ext cx="73628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F1CC5BF-560A-446D-9EE1-59CAA9471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r="-392"/>
          <a:stretch>
            <a:fillRect/>
          </a:stretch>
        </p:blipFill>
        <p:spPr bwMode="auto">
          <a:xfrm>
            <a:off x="823912" y="4845050"/>
            <a:ext cx="74295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2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627188" y="4267200"/>
            <a:ext cx="7200900" cy="900113"/>
          </a:xfrm>
        </p:spPr>
        <p:txBody>
          <a:bodyPr/>
          <a:lstStyle/>
          <a:p>
            <a:pPr eaLnBrk="1" hangingPunct="1"/>
            <a:r>
              <a:rPr lang="en-AU" altLang="en-US" sz="4400"/>
              <a:t>Thank you</a:t>
            </a:r>
          </a:p>
        </p:txBody>
      </p:sp>
      <p:pic>
        <p:nvPicPr>
          <p:cNvPr id="512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42875"/>
            <a:ext cx="14573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0426" y="1619906"/>
            <a:ext cx="31715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François Delage</a:t>
            </a:r>
          </a:p>
          <a:p>
            <a:r>
              <a:rPr lang="en-AU" dirty="0">
                <a:hlinkClick r:id="rId3"/>
              </a:rPr>
              <a:t>francois.delage@bom.gov.au</a:t>
            </a:r>
            <a:endParaRPr lang="en-AU" dirty="0"/>
          </a:p>
          <a:p>
            <a:endParaRPr lang="en-AU" dirty="0"/>
          </a:p>
          <a:p>
            <a:r>
              <a:rPr lang="en-AU" dirty="0"/>
              <a:t>Christine Chung</a:t>
            </a:r>
          </a:p>
          <a:p>
            <a:r>
              <a:rPr lang="en-AU" dirty="0">
                <a:hlinkClick r:id="rId4"/>
              </a:rPr>
              <a:t>christine.chung@bom.gov.au</a:t>
            </a:r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ACCESS experiments</a:t>
            </a:r>
            <a:br>
              <a:rPr lang="en-AU" dirty="0"/>
            </a:br>
            <a:r>
              <a:rPr lang="en-AU" dirty="0"/>
              <a:t>	      EN				     LN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838199"/>
            <a:ext cx="4253348" cy="55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20" y="838199"/>
            <a:ext cx="4162425" cy="556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64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Projections of warming in CMIP3 and CMIP5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978" y="4447153"/>
            <a:ext cx="8204200" cy="1761349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CMIP models provide best estimates of projected future warming</a:t>
            </a:r>
          </a:p>
          <a:p>
            <a:r>
              <a:rPr lang="en-US" sz="2400" dirty="0"/>
              <a:t>Tropical Pacific warming pattern is consistent – how will this impact interannual climate variability?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8" y="1884928"/>
            <a:ext cx="8457520" cy="229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98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3CD5-E149-4DFC-9D59-4F917F81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ENSO and Tropical Pacific Variability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0CBC1-37E7-44CB-9870-4DD45C040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1875" y="1847463"/>
            <a:ext cx="3894666" cy="2650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45D9B-F736-45E6-AE31-CD4BEAE1F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26" y="1847462"/>
            <a:ext cx="4317999" cy="2650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B854DF-65E3-405C-B899-C1F6A43069B4}"/>
              </a:ext>
            </a:extLst>
          </p:cNvPr>
          <p:cNvSpPr txBox="1"/>
          <p:nvPr/>
        </p:nvSpPr>
        <p:spPr>
          <a:xfrm>
            <a:off x="1591733" y="457276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El Nino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1914C-0E4B-4C43-AC94-F274770DD1EB}"/>
              </a:ext>
            </a:extLst>
          </p:cNvPr>
          <p:cNvSpPr txBox="1"/>
          <p:nvPr/>
        </p:nvSpPr>
        <p:spPr>
          <a:xfrm>
            <a:off x="6692900" y="4572766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La Nina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4C3C1A-28F9-47FB-878A-E3B5D1EC76F3}"/>
              </a:ext>
            </a:extLst>
          </p:cNvPr>
          <p:cNvSpPr txBox="1">
            <a:spLocks/>
          </p:cNvSpPr>
          <p:nvPr/>
        </p:nvSpPr>
        <p:spPr bwMode="auto">
          <a:xfrm>
            <a:off x="348125" y="5096651"/>
            <a:ext cx="8204200" cy="1761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6F93"/>
                </a:solidFill>
                <a:latin typeface="+mn-lt"/>
                <a:ea typeface="+mn-ea"/>
                <a:cs typeface="+mn-cs"/>
              </a:defRPr>
            </a:lvl1pPr>
            <a:lvl2pPr marL="5381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8937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176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748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320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892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464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ENSO-driven SST variability drives temperature and rainfall changes globally</a:t>
            </a:r>
          </a:p>
          <a:p>
            <a:r>
              <a:rPr lang="en-US" sz="2400" kern="0" dirty="0"/>
              <a:t>How does this change under global warming?</a:t>
            </a:r>
          </a:p>
          <a:p>
            <a:pPr marL="0" indent="0">
              <a:buFontTx/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7839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Projections of SST and rainfall change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368705"/>
            <a:ext cx="3115879" cy="51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68705"/>
            <a:ext cx="3578678" cy="51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7228834" y="3317705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Power et al (2013), Nature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1071" y="1848038"/>
            <a:ext cx="9925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RCP8.5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RCP4.5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1%CO2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A2</a:t>
            </a: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3B2F2-E975-4072-85E0-4B0015C220E1}"/>
              </a:ext>
            </a:extLst>
          </p:cNvPr>
          <p:cNvSpPr txBox="1"/>
          <p:nvPr/>
        </p:nvSpPr>
        <p:spPr>
          <a:xfrm>
            <a:off x="1942485" y="645789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/>
              <a:t>SST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C02E0-8181-46E3-8C69-E3B31B31EB2A}"/>
              </a:ext>
            </a:extLst>
          </p:cNvPr>
          <p:cNvSpPr txBox="1"/>
          <p:nvPr/>
        </p:nvSpPr>
        <p:spPr>
          <a:xfrm>
            <a:off x="6138100" y="6373915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/>
              <a:t>Rainfall</a:t>
            </a:r>
          </a:p>
        </p:txBody>
      </p:sp>
    </p:spTree>
    <p:extLst>
      <p:ext uri="{BB962C8B-B14F-4D97-AF65-F5344CB8AC3E}">
        <p14:creationId xmlns:p14="http://schemas.microsoft.com/office/powerpoint/2010/main" val="10335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ACCESS AGCM experiments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3" y="2354401"/>
            <a:ext cx="3081165" cy="20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2"/>
          <a:stretch/>
        </p:blipFill>
        <p:spPr bwMode="auto">
          <a:xfrm>
            <a:off x="5564944" y="2354401"/>
            <a:ext cx="3354496" cy="201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DE9856-F591-4225-A856-3AC9FDDD07CC}"/>
              </a:ext>
            </a:extLst>
          </p:cNvPr>
          <p:cNvSpPr txBox="1"/>
          <p:nvPr/>
        </p:nvSpPr>
        <p:spPr>
          <a:xfrm>
            <a:off x="643864" y="1627774"/>
            <a:ext cx="7559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6F93"/>
                </a:solidFill>
              </a:rPr>
              <a:t>How does rainfall during weak/medium/strong EN/LN years change during global warming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B95A6-7572-4CF6-859C-55A3D6A255FD}"/>
              </a:ext>
            </a:extLst>
          </p:cNvPr>
          <p:cNvSpPr txBox="1"/>
          <p:nvPr/>
        </p:nvSpPr>
        <p:spPr>
          <a:xfrm>
            <a:off x="261955" y="2747154"/>
            <a:ext cx="123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6F93"/>
                </a:solidFill>
              </a:rPr>
              <a:t>1 to 4 x </a:t>
            </a:r>
          </a:p>
          <a:p>
            <a:r>
              <a:rPr lang="en-AU" dirty="0">
                <a:solidFill>
                  <a:srgbClr val="006F93"/>
                </a:solidFill>
              </a:rPr>
              <a:t>EN SST anomaly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215735-75EA-44CD-9C58-073570DC7037}"/>
              </a:ext>
            </a:extLst>
          </p:cNvPr>
          <p:cNvSpPr txBox="1"/>
          <p:nvPr/>
        </p:nvSpPr>
        <p:spPr>
          <a:xfrm>
            <a:off x="4695321" y="2731814"/>
            <a:ext cx="123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6F93"/>
                </a:solidFill>
              </a:rPr>
              <a:t>1 to 4 x </a:t>
            </a:r>
          </a:p>
          <a:p>
            <a:r>
              <a:rPr lang="en-AU" dirty="0">
                <a:solidFill>
                  <a:srgbClr val="006F93"/>
                </a:solidFill>
              </a:rPr>
              <a:t>LN SST anomaly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4DCAA-45E2-4FB9-9226-DED16EA6E8F5}"/>
              </a:ext>
            </a:extLst>
          </p:cNvPr>
          <p:cNvSpPr txBox="1"/>
          <p:nvPr/>
        </p:nvSpPr>
        <p:spPr>
          <a:xfrm>
            <a:off x="707046" y="4745091"/>
            <a:ext cx="49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6F93"/>
                </a:solidFill>
              </a:rPr>
              <a:t>+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0E501-451B-4ACA-AEA7-2F9CB1B6A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413" y="4265378"/>
            <a:ext cx="3081165" cy="23664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B1CA39-7E81-48F9-AD7A-253959F43301}"/>
              </a:ext>
            </a:extLst>
          </p:cNvPr>
          <p:cNvSpPr txBox="1"/>
          <p:nvPr/>
        </p:nvSpPr>
        <p:spPr>
          <a:xfrm>
            <a:off x="5508709" y="5049700"/>
            <a:ext cx="327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6F93"/>
                </a:solidFill>
              </a:rPr>
              <a:t>=  ??</a:t>
            </a:r>
          </a:p>
          <a:p>
            <a:endParaRPr lang="en-AU" dirty="0">
              <a:solidFill>
                <a:srgbClr val="006F93"/>
              </a:solidFill>
            </a:endParaRPr>
          </a:p>
          <a:p>
            <a:endParaRPr lang="en-AU" dirty="0">
              <a:solidFill>
                <a:srgbClr val="006F93"/>
              </a:solidFill>
            </a:endParaRPr>
          </a:p>
          <a:p>
            <a:r>
              <a:rPr lang="en-AU" sz="1600" dirty="0">
                <a:solidFill>
                  <a:srgbClr val="006F93"/>
                </a:solidFill>
              </a:rPr>
              <a:t>Chung et al (2014), </a:t>
            </a:r>
            <a:r>
              <a:rPr lang="en-AU" sz="1600" dirty="0" err="1">
                <a:solidFill>
                  <a:srgbClr val="006F93"/>
                </a:solidFill>
              </a:rPr>
              <a:t>Clim</a:t>
            </a:r>
            <a:r>
              <a:rPr lang="en-AU" sz="1600" dirty="0">
                <a:solidFill>
                  <a:srgbClr val="006F93"/>
                </a:solidFill>
              </a:rPr>
              <a:t> </a:t>
            </a:r>
            <a:r>
              <a:rPr lang="en-AU" sz="1600" dirty="0" err="1">
                <a:solidFill>
                  <a:srgbClr val="006F93"/>
                </a:solidFill>
              </a:rPr>
              <a:t>Dyn</a:t>
            </a:r>
            <a:endParaRPr lang="en-AU" sz="1600" dirty="0">
              <a:solidFill>
                <a:srgbClr val="006F93"/>
              </a:solidFill>
            </a:endParaRPr>
          </a:p>
          <a:p>
            <a:r>
              <a:rPr lang="en-AU" sz="1600" dirty="0">
                <a:solidFill>
                  <a:srgbClr val="006F93"/>
                </a:solidFill>
              </a:rPr>
              <a:t>Chung &amp; Power (2014), </a:t>
            </a:r>
            <a:r>
              <a:rPr lang="en-AU" sz="1600" dirty="0" err="1">
                <a:solidFill>
                  <a:srgbClr val="006F93"/>
                </a:solidFill>
              </a:rPr>
              <a:t>Clim</a:t>
            </a:r>
            <a:r>
              <a:rPr lang="en-AU" sz="1600" dirty="0">
                <a:solidFill>
                  <a:srgbClr val="006F93"/>
                </a:solidFill>
              </a:rPr>
              <a:t> </a:t>
            </a:r>
            <a:r>
              <a:rPr lang="en-AU" sz="1600" dirty="0" err="1">
                <a:solidFill>
                  <a:srgbClr val="006F93"/>
                </a:solidFill>
              </a:rPr>
              <a:t>Dyn</a:t>
            </a:r>
            <a:r>
              <a:rPr lang="en-AU" dirty="0">
                <a:solidFill>
                  <a:srgbClr val="006F9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3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08" y="519481"/>
            <a:ext cx="7234238" cy="755650"/>
          </a:xfrm>
        </p:spPr>
        <p:txBody>
          <a:bodyPr>
            <a:normAutofit/>
          </a:bodyPr>
          <a:lstStyle/>
          <a:p>
            <a:r>
              <a:rPr lang="en-AU" dirty="0"/>
              <a:t>ACCESS experiments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385735" y="2506229"/>
            <a:ext cx="4421426" cy="27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28001"/>
            <a:ext cx="4592543" cy="265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54D03F-ECB7-4EFB-8FFB-5C78443F45DD}"/>
              </a:ext>
            </a:extLst>
          </p:cNvPr>
          <p:cNvSpPr txBox="1"/>
          <p:nvPr/>
        </p:nvSpPr>
        <p:spPr>
          <a:xfrm>
            <a:off x="517147" y="1837484"/>
            <a:ext cx="765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6F93"/>
                </a:solidFill>
              </a:rPr>
              <a:t>Non-linear rainfall changes along the equator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1A1C8-5B44-4C9E-A1CF-095A24948E34}"/>
              </a:ext>
            </a:extLst>
          </p:cNvPr>
          <p:cNvSpPr txBox="1"/>
          <p:nvPr/>
        </p:nvSpPr>
        <p:spPr>
          <a:xfrm>
            <a:off x="377976" y="5301517"/>
            <a:ext cx="4006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6F93"/>
                </a:solidFill>
              </a:rPr>
              <a:t>EN:</a:t>
            </a:r>
          </a:p>
          <a:p>
            <a:r>
              <a:rPr lang="en-AU" dirty="0">
                <a:solidFill>
                  <a:srgbClr val="006F93"/>
                </a:solidFill>
              </a:rPr>
              <a:t>Eastward shift of max rainfall profile</a:t>
            </a:r>
          </a:p>
          <a:p>
            <a:r>
              <a:rPr lang="en-AU" dirty="0">
                <a:solidFill>
                  <a:srgbClr val="006F93"/>
                </a:solidFill>
              </a:rPr>
              <a:t>Non-linear increase in rainfall amount</a:t>
            </a:r>
          </a:p>
          <a:p>
            <a:r>
              <a:rPr lang="en-AU" dirty="0">
                <a:solidFill>
                  <a:srgbClr val="006F93"/>
                </a:solidFill>
              </a:rPr>
              <a:t>Non-linearity enhanced by GW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AFB43-ECCD-431A-96FC-F864D8A20F51}"/>
              </a:ext>
            </a:extLst>
          </p:cNvPr>
          <p:cNvSpPr txBox="1"/>
          <p:nvPr/>
        </p:nvSpPr>
        <p:spPr>
          <a:xfrm>
            <a:off x="4810600" y="5283790"/>
            <a:ext cx="4083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6F93"/>
                </a:solidFill>
              </a:rPr>
              <a:t>LN:</a:t>
            </a:r>
          </a:p>
          <a:p>
            <a:r>
              <a:rPr lang="en-AU" dirty="0">
                <a:solidFill>
                  <a:srgbClr val="006F93"/>
                </a:solidFill>
              </a:rPr>
              <a:t>Westward shift of max rainfall profile</a:t>
            </a:r>
          </a:p>
          <a:p>
            <a:r>
              <a:rPr lang="en-AU" dirty="0">
                <a:solidFill>
                  <a:srgbClr val="006F93"/>
                </a:solidFill>
              </a:rPr>
              <a:t>Non-linear decrease in rainfall amount</a:t>
            </a:r>
          </a:p>
          <a:p>
            <a:r>
              <a:rPr lang="en-AU" dirty="0">
                <a:solidFill>
                  <a:srgbClr val="006F93"/>
                </a:solidFill>
              </a:rPr>
              <a:t>Non-linearity reduced by GW </a:t>
            </a:r>
          </a:p>
        </p:txBody>
      </p:sp>
    </p:spTree>
    <p:extLst>
      <p:ext uri="{BB962C8B-B14F-4D97-AF65-F5344CB8AC3E}">
        <p14:creationId xmlns:p14="http://schemas.microsoft.com/office/powerpoint/2010/main" val="8187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78" y="2207557"/>
            <a:ext cx="6049735" cy="128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6" y="232891"/>
            <a:ext cx="7234238" cy="629104"/>
          </a:xfrm>
        </p:spPr>
        <p:txBody>
          <a:bodyPr/>
          <a:lstStyle/>
          <a:p>
            <a:r>
              <a:rPr lang="en-AU" dirty="0"/>
              <a:t>Time-varying SSTs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22" y="1000206"/>
            <a:ext cx="6060791" cy="120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4" y="3493015"/>
            <a:ext cx="6071849" cy="141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60358" y="1276093"/>
            <a:ext cx="15022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Neutral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All EN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All LN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sz="1400" dirty="0"/>
              <a:t>Chung &amp; Power (2016) J </a:t>
            </a:r>
            <a:r>
              <a:rPr lang="en-AU" sz="1400" dirty="0" err="1"/>
              <a:t>Clim</a:t>
            </a:r>
            <a:endParaRPr lang="en-AU" sz="1400" dirty="0"/>
          </a:p>
        </p:txBody>
      </p:sp>
      <p:pic>
        <p:nvPicPr>
          <p:cNvPr id="8" name="Picture 7" descr="Z:\spcz\checknl_lineens-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14294" y="4916076"/>
            <a:ext cx="5714999" cy="175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0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11125"/>
            <a:ext cx="7234238" cy="454932"/>
          </a:xfrm>
        </p:spPr>
        <p:txBody>
          <a:bodyPr>
            <a:normAutofit fontScale="90000"/>
          </a:bodyPr>
          <a:lstStyle/>
          <a:p>
            <a:r>
              <a:rPr lang="en-AU" dirty="0"/>
              <a:t>Rainfall changes: AGCM vs CMIP models?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1656522"/>
            <a:ext cx="1192696" cy="47486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A74AF-208B-42AD-A6ED-F9401F5B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1529124"/>
            <a:ext cx="5343525" cy="3790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194819-6CB9-4062-B515-611FF1AC9FED}"/>
              </a:ext>
            </a:extLst>
          </p:cNvPr>
          <p:cNvSpPr txBox="1"/>
          <p:nvPr/>
        </p:nvSpPr>
        <p:spPr>
          <a:xfrm>
            <a:off x="6064123" y="1685679"/>
            <a:ext cx="263405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rgbClr val="006F93"/>
                </a:solidFill>
              </a:rPr>
              <a:t>EN rainfall changes </a:t>
            </a:r>
          </a:p>
          <a:p>
            <a:r>
              <a:rPr lang="en-AU" sz="2000" b="1" dirty="0">
                <a:solidFill>
                  <a:srgbClr val="006F93"/>
                </a:solidFill>
              </a:rPr>
              <a:t>under GW:</a:t>
            </a:r>
          </a:p>
          <a:p>
            <a:endParaRPr lang="en-AU" sz="2000" b="1" dirty="0">
              <a:solidFill>
                <a:srgbClr val="006F93"/>
              </a:solidFill>
            </a:endParaRPr>
          </a:p>
          <a:p>
            <a:r>
              <a:rPr lang="en-AU" sz="2000" b="1" dirty="0">
                <a:solidFill>
                  <a:srgbClr val="006F93"/>
                </a:solidFill>
              </a:rPr>
              <a:t>CMIP5 MMEM</a:t>
            </a:r>
          </a:p>
          <a:p>
            <a:endParaRPr lang="en-AU" sz="2000" b="1" dirty="0">
              <a:solidFill>
                <a:srgbClr val="006F93"/>
              </a:solidFill>
            </a:endParaRPr>
          </a:p>
          <a:p>
            <a:endParaRPr lang="en-AU" sz="2000" b="1" dirty="0">
              <a:solidFill>
                <a:srgbClr val="006F93"/>
              </a:solidFill>
            </a:endParaRPr>
          </a:p>
          <a:p>
            <a:endParaRPr lang="en-AU" sz="2000" b="1" dirty="0">
              <a:solidFill>
                <a:srgbClr val="006F93"/>
              </a:solidFill>
            </a:endParaRPr>
          </a:p>
          <a:p>
            <a:endParaRPr lang="en-AU" sz="2000" b="1" dirty="0">
              <a:solidFill>
                <a:srgbClr val="006F93"/>
              </a:solidFill>
            </a:endParaRPr>
          </a:p>
          <a:p>
            <a:endParaRPr lang="en-AU" sz="2000" b="1" dirty="0">
              <a:solidFill>
                <a:srgbClr val="006F93"/>
              </a:solidFill>
            </a:endParaRPr>
          </a:p>
          <a:p>
            <a:r>
              <a:rPr lang="en-AU" sz="2000" b="1" dirty="0">
                <a:solidFill>
                  <a:srgbClr val="006F93"/>
                </a:solidFill>
              </a:rPr>
              <a:t>AGCM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61EDC-A486-4C6B-A805-B6535061DA5A}"/>
              </a:ext>
            </a:extLst>
          </p:cNvPr>
          <p:cNvSpPr txBox="1"/>
          <p:nvPr/>
        </p:nvSpPr>
        <p:spPr>
          <a:xfrm>
            <a:off x="376237" y="6246396"/>
            <a:ext cx="329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Power et al (2017) Nature Comms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F6383-6D79-40E4-B693-CE53AF8BAEAB}"/>
              </a:ext>
            </a:extLst>
          </p:cNvPr>
          <p:cNvSpPr txBox="1"/>
          <p:nvPr/>
        </p:nvSpPr>
        <p:spPr>
          <a:xfrm>
            <a:off x="469900" y="5361069"/>
            <a:ext cx="7780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006F93"/>
                </a:solidFill>
              </a:rPr>
              <a:t>Despite differences between AGCM &amp; CGCMs,</a:t>
            </a:r>
          </a:p>
          <a:p>
            <a:r>
              <a:rPr lang="en-AU" sz="2000" dirty="0">
                <a:solidFill>
                  <a:srgbClr val="006F93"/>
                </a:solidFill>
              </a:rPr>
              <a:t>good agreement in projections of rainfall change in Tropical Pacific</a:t>
            </a:r>
          </a:p>
        </p:txBody>
      </p:sp>
    </p:spTree>
    <p:extLst>
      <p:ext uri="{BB962C8B-B14F-4D97-AF65-F5344CB8AC3E}">
        <p14:creationId xmlns:p14="http://schemas.microsoft.com/office/powerpoint/2010/main" val="34298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AD51-E29D-42BD-95F5-8147511E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Moisture budget analysis</a:t>
            </a:r>
          </a:p>
        </p:txBody>
      </p:sp>
      <p:pic>
        <p:nvPicPr>
          <p:cNvPr id="1026" name="Picture 2" descr="https://media.springernature.com/original/springer-static/image/art%3A10.1007%2Fs00382-015-2902-9/MediaObjects/382_2015_2902_Fig13_HTML.gif">
            <a:extLst>
              <a:ext uri="{FF2B5EF4-FFF2-40B4-BE49-F238E27FC236}">
                <a16:creationId xmlns:a16="http://schemas.microsoft.com/office/drawing/2014/main" id="{E52C33E1-691C-4C7E-A392-1FE05E1736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72" y="1670542"/>
            <a:ext cx="4729024" cy="49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A8C96-4884-4BE8-99A3-3636D9A6713A}"/>
              </a:ext>
            </a:extLst>
          </p:cNvPr>
          <p:cNvSpPr txBox="1"/>
          <p:nvPr/>
        </p:nvSpPr>
        <p:spPr>
          <a:xfrm>
            <a:off x="392246" y="1827098"/>
            <a:ext cx="25907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6F93"/>
                </a:solidFill>
              </a:rPr>
              <a:t>Rainfall changes decomposed into:</a:t>
            </a:r>
          </a:p>
          <a:p>
            <a:endParaRPr lang="en-AU" sz="2000" dirty="0">
              <a:solidFill>
                <a:srgbClr val="006F93"/>
              </a:solidFill>
            </a:endParaRPr>
          </a:p>
          <a:p>
            <a:pPr algn="r"/>
            <a:r>
              <a:rPr lang="en-AU" sz="2000" dirty="0">
                <a:solidFill>
                  <a:srgbClr val="006F93"/>
                </a:solidFill>
              </a:rPr>
              <a:t>Dynamic</a:t>
            </a: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r>
              <a:rPr lang="en-AU" sz="2000" dirty="0">
                <a:solidFill>
                  <a:srgbClr val="006F93"/>
                </a:solidFill>
              </a:rPr>
              <a:t>Covariant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0622C-FD54-48B2-8813-615C98111541}"/>
              </a:ext>
            </a:extLst>
          </p:cNvPr>
          <p:cNvSpPr txBox="1"/>
          <p:nvPr/>
        </p:nvSpPr>
        <p:spPr>
          <a:xfrm>
            <a:off x="7878696" y="2455445"/>
            <a:ext cx="11382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r>
              <a:rPr lang="en-AU" sz="2000" dirty="0">
                <a:solidFill>
                  <a:srgbClr val="006F93"/>
                </a:solidFill>
              </a:rPr>
              <a:t>Thermodynamic</a:t>
            </a: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endParaRPr lang="en-AU" sz="2000" dirty="0">
              <a:solidFill>
                <a:srgbClr val="006F93"/>
              </a:solidFill>
            </a:endParaRPr>
          </a:p>
          <a:p>
            <a:pPr algn="r"/>
            <a:r>
              <a:rPr lang="en-AU" sz="2400" dirty="0">
                <a:solidFill>
                  <a:srgbClr val="006F93"/>
                </a:solidFill>
              </a:rPr>
              <a:t>Evap</a:t>
            </a:r>
          </a:p>
        </p:txBody>
      </p:sp>
    </p:spTree>
    <p:extLst>
      <p:ext uri="{BB962C8B-B14F-4D97-AF65-F5344CB8AC3E}">
        <p14:creationId xmlns:p14="http://schemas.microsoft.com/office/powerpoint/2010/main" val="2137987420"/>
      </p:ext>
    </p:extLst>
  </p:cSld>
  <p:clrMapOvr>
    <a:masterClrMapping/>
  </p:clrMapOvr>
</p:sld>
</file>

<file path=ppt/theme/theme1.xml><?xml version="1.0" encoding="utf-8"?>
<a:theme xmlns:a="http://schemas.openxmlformats.org/drawingml/2006/main" name="Bureau Standard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reau Blank">
  <a:themeElements>
    <a:clrScheme name="Bureau Blank 13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Bureau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3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Bureau_Generic_2012_v2.pot</Template>
  <TotalTime>3609</TotalTime>
  <Words>848</Words>
  <Application>Microsoft Office PowerPoint</Application>
  <PresentationFormat>On-screen Show (4:3)</PresentationFormat>
  <Paragraphs>155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Lucida Grande</vt:lpstr>
      <vt:lpstr>Symbol</vt:lpstr>
      <vt:lpstr>Bureau Standard</vt:lpstr>
      <vt:lpstr>Bureau Blank</vt:lpstr>
      <vt:lpstr>Impact of global warming on ENSO-driven rainfall variability in the pacific </vt:lpstr>
      <vt:lpstr>Projections of warming in CMIP3 and CMIP5</vt:lpstr>
      <vt:lpstr>ENSO and Tropical Pacific Variability</vt:lpstr>
      <vt:lpstr>Projections of SST and rainfall change</vt:lpstr>
      <vt:lpstr>ACCESS AGCM experiments</vt:lpstr>
      <vt:lpstr>ACCESS experiments</vt:lpstr>
      <vt:lpstr>Time-varying SSTs</vt:lpstr>
      <vt:lpstr>Rainfall changes: AGCM vs CMIP models?</vt:lpstr>
      <vt:lpstr>Moisture budget analysis</vt:lpstr>
      <vt:lpstr>Summary </vt:lpstr>
      <vt:lpstr>Future work</vt:lpstr>
      <vt:lpstr>Thank you</vt:lpstr>
      <vt:lpstr>ACCESS experiments        EN         LN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Modelled ENSO-driven precipitation changes in the tropical Pacific</dc:title>
  <dc:creator>Christine Chung</dc:creator>
  <cp:lastModifiedBy>Christine Chung</cp:lastModifiedBy>
  <cp:revision>55</cp:revision>
  <dcterms:created xsi:type="dcterms:W3CDTF">2015-01-20T01:15:16Z</dcterms:created>
  <dcterms:modified xsi:type="dcterms:W3CDTF">2018-11-26T02:39:07Z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