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</p:sldMasterIdLst>
  <p:notesMasterIdLst>
    <p:notesMasterId r:id="rId24"/>
  </p:notesMasterIdLst>
  <p:handoutMasterIdLst>
    <p:handoutMasterId r:id="rId25"/>
  </p:handoutMasterIdLst>
  <p:sldIdLst>
    <p:sldId id="1051" r:id="rId3"/>
    <p:sldId id="974" r:id="rId4"/>
    <p:sldId id="1063" r:id="rId5"/>
    <p:sldId id="1023" r:id="rId6"/>
    <p:sldId id="1007" r:id="rId7"/>
    <p:sldId id="1079" r:id="rId8"/>
    <p:sldId id="986" r:id="rId9"/>
    <p:sldId id="989" r:id="rId10"/>
    <p:sldId id="1068" r:id="rId11"/>
    <p:sldId id="1067" r:id="rId12"/>
    <p:sldId id="1066" r:id="rId13"/>
    <p:sldId id="1080" r:id="rId14"/>
    <p:sldId id="975" r:id="rId15"/>
    <p:sldId id="950" r:id="rId16"/>
    <p:sldId id="1041" r:id="rId17"/>
    <p:sldId id="1008" r:id="rId18"/>
    <p:sldId id="1100" r:id="rId19"/>
    <p:sldId id="1088" r:id="rId20"/>
    <p:sldId id="1099" r:id="rId21"/>
    <p:sldId id="951" r:id="rId22"/>
    <p:sldId id="1101" r:id="rId23"/>
  </p:sldIdLst>
  <p:sldSz cx="9144000" cy="5143500" type="screen16x9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9">
          <p15:clr>
            <a:srgbClr val="A4A3A4"/>
          </p15:clr>
        </p15:guide>
        <p15:guide id="2" orient="horz" pos="3202">
          <p15:clr>
            <a:srgbClr val="A4A3A4"/>
          </p15:clr>
        </p15:guide>
        <p15:guide id="3" orient="horz" pos="3226">
          <p15:clr>
            <a:srgbClr val="A4A3A4"/>
          </p15:clr>
        </p15:guide>
        <p15:guide id="4" orient="horz" pos="2816">
          <p15:clr>
            <a:srgbClr val="A4A3A4"/>
          </p15:clr>
        </p15:guide>
        <p15:guide id="5" orient="horz" pos="1695">
          <p15:clr>
            <a:srgbClr val="A4A3A4"/>
          </p15:clr>
        </p15:guide>
        <p15:guide id="6" pos="227">
          <p15:clr>
            <a:srgbClr val="A4A3A4"/>
          </p15:clr>
        </p15:guide>
        <p15:guide id="7" pos="2880">
          <p15:clr>
            <a:srgbClr val="A4A3A4"/>
          </p15:clr>
        </p15:guide>
        <p15:guide id="8" pos="5529">
          <p15:clr>
            <a:srgbClr val="A4A3A4"/>
          </p15:clr>
        </p15:guide>
        <p15:guide id="9" pos="2765">
          <p15:clr>
            <a:srgbClr val="A4A3A4"/>
          </p15:clr>
        </p15:guide>
        <p15:guide id="10" pos="29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2FF"/>
    <a:srgbClr val="4F868E"/>
    <a:srgbClr val="003A48"/>
    <a:srgbClr val="008EAA"/>
    <a:srgbClr val="001848"/>
    <a:srgbClr val="002745"/>
    <a:srgbClr val="E80E0E"/>
    <a:srgbClr val="00576C"/>
    <a:srgbClr val="003E6B"/>
    <a:srgbClr val="97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9520" autoAdjust="0"/>
  </p:normalViewPr>
  <p:slideViewPr>
    <p:cSldViewPr snapToGrid="0" showGuides="1">
      <p:cViewPr varScale="1">
        <p:scale>
          <a:sx n="141" d="100"/>
          <a:sy n="141" d="100"/>
        </p:scale>
        <p:origin x="138" y="144"/>
      </p:cViewPr>
      <p:guideLst>
        <p:guide orient="horz" pos="539"/>
        <p:guide orient="horz" pos="3202"/>
        <p:guide orient="horz" pos="3226"/>
        <p:guide orient="horz" pos="2816"/>
        <p:guide orient="horz" pos="1695"/>
        <p:guide pos="227"/>
        <p:guide pos="2880"/>
        <p:guide pos="5529"/>
        <p:guide pos="2765"/>
        <p:guide pos="2993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968" y="-12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D426-35BB-864F-8C8D-930F3F36D6E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9A57-CA1E-4D4E-BD1F-ABD9983C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2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04C5B-FB35-4AAD-9D0D-9B8F3073C67B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45C08A-95C8-4DCE-8AF2-6B7B84D47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Image:</a:t>
            </a:r>
            <a:r>
              <a:rPr lang="en-AU" baseline="0" dirty="0"/>
              <a:t> </a:t>
            </a:r>
            <a:r>
              <a:rPr lang="en-AU" dirty="0"/>
              <a:t>Shelf Cloud over Sydney</a:t>
            </a:r>
            <a:r>
              <a:rPr lang="en-AU" baseline="0" dirty="0"/>
              <a:t> on 26 April 2015 by Daniel Tran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Histograms representing the difference between composites of JJA precipitation during El Niño and La Niña years (i.e., E-L). Observations (solid), Multi-Model Mean (MMM, striped). Observational data used as in Fig. 3. Observational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composites have the same sign in 23 of the 25 regions. A star above observational composites indicates that the five or more of the six El Niño events that occur during the period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precipitation deviations of the same sign. A star above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composites indicates that the sign of E-L is the same in two-thirds or more of the 36 models used (i.e., 24 or more models).  This corresponds to a statistical significance level of approximately 95% under the assumption of model independence. Because models exhibit co-dependencies the corresponding statistical level is likely overestimated. See Power et al. (2012) for further details. Data: GPCC (Schneider et al. 2011) for land regions, CMAP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1997) for ocean regions,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Rayner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(2002) for SST data used to calculate the EOFs employed to categorize El Niño and La Niña years.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Histograms representing the difference between composites of JJA precipitation during El Niño and La Niña years (i.e., E-L). Observations (solid), Multi-Model Mean (MMM, striped). Observational data used as in Fig. 3. Observational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composites have the same sign in 23 of the 25 regions. A star above observational composites indicates that the five or more of the six El Niño events that occur during the period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precipitation deviations of the same sign. A star above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composites indicates that the sign of E-L is the same in two-thirds or more of the 36 models used (i.e., 24 or more models).  This corresponds to a statistical significance level of approximately 95% under the assumption of model independence. Because models exhibit co-dependencies the corresponding statistical level is likely overestimated. See Power et al. (2012) for further details. Data: GPCC (Schneider et al. 2011) for land regions, CMAP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1997) for ocean regions,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Rayner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(2002) for SST data used to calculate the EOFs employed to categorize El Niño and La Niña years.</a:t>
            </a: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 </a:t>
            </a:r>
            <a:r>
              <a:rPr lang="en-A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Histograms representing regional averages of MMM El Niño (blue and red  bars on far right of each panel) and La Niña (two middle bars) precipitation anomalies, and ENSO-driven variability (two bars to the right in each panel), in the 20</a:t>
            </a:r>
            <a:r>
              <a:rPr lang="en-A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21</a:t>
            </a:r>
            <a:r>
              <a:rPr lang="en-A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A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centuries. Results for JJA are depicted. Units: mm/day.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 </a:t>
            </a:r>
            <a:r>
              <a:rPr lang="en-A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Histograms representing regional averages of MMM El Niño (blue and red  bars on far right of each panel) and La Niña (two middle bars) precipitation anomalies, and ENSO-driven variability (two bars to the right in each panel), in the 20</a:t>
            </a:r>
            <a:r>
              <a:rPr lang="en-A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21</a:t>
            </a:r>
            <a:r>
              <a:rPr lang="en-A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A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centuries. Results for JJA are depicted. Units: mm/day.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Speaker intro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1947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61529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2" y="855663"/>
            <a:ext cx="8431200" cy="3614737"/>
          </a:xfrm>
        </p:spPr>
        <p:txBody>
          <a:bodyPr/>
          <a:lstStyle>
            <a:lvl1pPr marL="180000" indent="-180000">
              <a:spcBef>
                <a:spcPts val="0"/>
              </a:spcBef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marL="180000" marR="0" lvl="0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180000" marR="0" lvl="1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180000" marR="0" lvl="2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47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0662"/>
            <a:ext cx="4037013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0"/>
            <a:ext cx="4392612" cy="4470399"/>
          </a:xfrm>
        </p:spPr>
        <p:txBody>
          <a:bodyPr/>
          <a:lstStyle>
            <a:lvl1pPr>
              <a:defRPr lang="en-US" sz="14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0363" y="855663"/>
            <a:ext cx="4035425" cy="3614737"/>
          </a:xfrm>
        </p:spPr>
        <p:txBody>
          <a:bodyPr/>
          <a:lstStyle>
            <a:lvl1pPr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63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0662"/>
            <a:ext cx="84328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62" y="855662"/>
            <a:ext cx="4035425" cy="3614737"/>
          </a:xfrm>
        </p:spPr>
        <p:txBody>
          <a:bodyPr/>
          <a:lstStyle>
            <a:lvl1pPr marL="180000" marR="0" indent="-1800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2975" y="857249"/>
            <a:ext cx="4035600" cy="36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795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855663"/>
            <a:ext cx="4035600" cy="3614736"/>
          </a:xfrm>
        </p:spPr>
        <p:txBody>
          <a:bodyPr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0000" y="855662"/>
            <a:ext cx="4035600" cy="3614737"/>
          </a:xfrm>
        </p:spPr>
        <p:txBody>
          <a:bodyPr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47DF09-D178-9440-97FE-D12B4BA7408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7D720-DB9E-5343-AC88-8A8A3E957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52800"/>
            <a:ext cx="4719802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Day, Date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Event heading</a:t>
            </a:r>
          </a:p>
        </p:txBody>
      </p:sp>
      <p:pic>
        <p:nvPicPr>
          <p:cNvPr id="6" name="Picture 5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26156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  <p:pic>
        <p:nvPicPr>
          <p:cNvPr id="8" name="Picture 7" descr="BM_inline(w).ep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90" r:id="rId5"/>
    <p:sldLayoutId id="2147483693" r:id="rId6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</p:spTree>
    <p:extLst>
      <p:ext uri="{BB962C8B-B14F-4D97-AF65-F5344CB8AC3E}">
        <p14:creationId xmlns:p14="http://schemas.microsoft.com/office/powerpoint/2010/main" val="46030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216000"/>
            <a:ext cx="8432800" cy="1477328"/>
          </a:xfrm>
          <a:prstGeom prst="rect">
            <a:avLst/>
          </a:prstGeom>
        </p:spPr>
        <p:txBody>
          <a:bodyPr/>
          <a:lstStyle>
            <a:lvl1pPr marL="180000" marR="0" indent="-1800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lang="en-US" sz="1600" kern="1200" baseline="0" dirty="0" smtClean="0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6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6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1" fontAlgn="base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4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504000" indent="-252000" algn="l" defTabSz="457200" rtl="0" eaLnBrk="1" fontAlgn="base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400" dirty="0">
                <a:solidFill>
                  <a:srgbClr val="FFFF00"/>
                </a:solidFill>
              </a:rPr>
              <a:t>Impact of global warming on ENSO precipitation teleconnections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84900" y="1493062"/>
            <a:ext cx="7528800" cy="933589"/>
          </a:xfrm>
          <a:prstGeom prst="rect">
            <a:avLst/>
          </a:prstGeom>
        </p:spPr>
        <p:txBody>
          <a:bodyPr/>
          <a:lstStyle>
            <a:lvl1pPr marL="180000" marR="0" indent="-1800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lang="en-US" sz="1600" kern="1200" baseline="0" dirty="0" smtClean="0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6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6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1" fontAlgn="base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4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504000" indent="-252000" algn="l" defTabSz="457200" rtl="0" eaLnBrk="1" fontAlgn="base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u="sng" dirty="0"/>
              <a:t>Scott Power</a:t>
            </a:r>
            <a:r>
              <a:rPr lang="en-AU" sz="2400" dirty="0"/>
              <a:t>, François </a:t>
            </a:r>
            <a:r>
              <a:rPr lang="en-AU" sz="2400" dirty="0" err="1"/>
              <a:t>Delage</a:t>
            </a:r>
            <a:r>
              <a:rPr lang="en-AU" sz="2400" dirty="0"/>
              <a:t>, Christine Chung </a:t>
            </a:r>
          </a:p>
        </p:txBody>
      </p:sp>
      <p:pic>
        <p:nvPicPr>
          <p:cNvPr id="11" name="Picture 10" descr="BM_inline(w)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72106" y="4267200"/>
            <a:ext cx="2871893" cy="8763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baseline="0" dirty="0">
                <a:latin typeface="Arial"/>
              </a:rPr>
              <a:t>Bureau of Meteorology</a:t>
            </a:r>
          </a:p>
          <a:p>
            <a:pPr algn="r"/>
            <a:r>
              <a:rPr lang="en-US" dirty="0">
                <a:latin typeface="Arial"/>
              </a:rPr>
              <a:t>R&amp;D Workshop</a:t>
            </a:r>
          </a:p>
          <a:p>
            <a:pPr algn="r"/>
            <a:r>
              <a:rPr lang="en-US" dirty="0">
                <a:latin typeface="Arial"/>
              </a:rPr>
              <a:t>November </a:t>
            </a:r>
            <a:r>
              <a:rPr lang="en-US" baseline="0" dirty="0">
                <a:latin typeface="Arial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482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734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300" y="0"/>
            <a:ext cx="1511300" cy="51435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4794250"/>
            <a:ext cx="5143500" cy="469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3700" y="3441700"/>
            <a:ext cx="3848100" cy="269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baseline="0" dirty="0">
                <a:latin typeface="Arial"/>
              </a:rPr>
              <a:t>Left:</a:t>
            </a:r>
            <a:r>
              <a:rPr lang="en-US" sz="2400" baseline="0" dirty="0">
                <a:latin typeface="Arial"/>
              </a:rPr>
              <a:t> Obs</a:t>
            </a:r>
            <a:r>
              <a:rPr lang="en-US" sz="2400" dirty="0">
                <a:latin typeface="Arial"/>
              </a:rPr>
              <a:t>ervations</a:t>
            </a:r>
          </a:p>
          <a:p>
            <a:endParaRPr lang="en-US" sz="2400" baseline="0" dirty="0">
              <a:latin typeface="Arial"/>
            </a:endParaRPr>
          </a:p>
          <a:p>
            <a:r>
              <a:rPr lang="en-US" sz="2400" b="1" dirty="0">
                <a:latin typeface="Arial"/>
              </a:rPr>
              <a:t>Right: </a:t>
            </a:r>
            <a:r>
              <a:rPr lang="en-US" sz="2400" dirty="0">
                <a:latin typeface="Arial"/>
              </a:rPr>
              <a:t>Multi-model average of CMIP5 </a:t>
            </a:r>
            <a:r>
              <a:rPr lang="en-US" sz="2400" baseline="0" dirty="0">
                <a:latin typeface="Arial"/>
              </a:rPr>
              <a:t>Climate</a:t>
            </a:r>
            <a:r>
              <a:rPr lang="en-US" sz="2400" dirty="0">
                <a:latin typeface="Arial"/>
              </a:rPr>
              <a:t> Models</a:t>
            </a:r>
            <a:endParaRPr lang="en-US" sz="2400" baseline="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2100" y="165100"/>
            <a:ext cx="2501900" cy="2463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1" baseline="0" dirty="0">
                <a:latin typeface="Arial"/>
              </a:rPr>
              <a:t>ENSO precipitation variability in observations and models</a:t>
            </a:r>
          </a:p>
        </p:txBody>
      </p:sp>
    </p:spTree>
    <p:extLst>
      <p:ext uri="{BB962C8B-B14F-4D97-AF65-F5344CB8AC3E}">
        <p14:creationId xmlns:p14="http://schemas.microsoft.com/office/powerpoint/2010/main" val="122706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734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300" y="0"/>
            <a:ext cx="1511300" cy="51435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4794250"/>
            <a:ext cx="5143500" cy="469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700" y="1435100"/>
            <a:ext cx="5080000" cy="19939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aseline="0" dirty="0">
                <a:solidFill>
                  <a:srgbClr val="FF0000"/>
                </a:solidFill>
                <a:latin typeface="Arial"/>
              </a:rPr>
              <a:t>Sign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of El Niño-La Niña rainfall composites correct in 23 out of 25 regions!</a:t>
            </a:r>
            <a:endParaRPr lang="en-US" sz="3200" baseline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51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21450" b="214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1104900"/>
            <a:ext cx="8102600" cy="1435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400" baseline="0" dirty="0">
                <a:solidFill>
                  <a:schemeClr val="bg1"/>
                </a:solidFill>
                <a:latin typeface="Arial"/>
              </a:rPr>
              <a:t>What happens to ENSO-driven precipitation variability</a:t>
            </a:r>
            <a:r>
              <a:rPr lang="en-US" sz="34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3400" baseline="0" dirty="0">
                <a:solidFill>
                  <a:schemeClr val="bg1"/>
                </a:solidFill>
                <a:latin typeface="Arial"/>
              </a:rPr>
              <a:t>in other parts of the world, beyond the equatorial Pacific?</a:t>
            </a:r>
          </a:p>
        </p:txBody>
      </p:sp>
    </p:spTree>
    <p:extLst>
      <p:ext uri="{BB962C8B-B14F-4D97-AF65-F5344CB8AC3E}">
        <p14:creationId xmlns:p14="http://schemas.microsoft.com/office/powerpoint/2010/main" val="144615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" y="0"/>
            <a:ext cx="7901971" cy="5143500"/>
          </a:xfrm>
        </p:spPr>
      </p:pic>
      <p:sp>
        <p:nvSpPr>
          <p:cNvPr id="5" name="TextBox 4"/>
          <p:cNvSpPr txBox="1"/>
          <p:nvPr/>
        </p:nvSpPr>
        <p:spPr>
          <a:xfrm>
            <a:off x="7200900" y="0"/>
            <a:ext cx="2044700" cy="51435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93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" y="0"/>
            <a:ext cx="7927371" cy="5143500"/>
          </a:xfrm>
        </p:spPr>
      </p:pic>
      <p:sp>
        <p:nvSpPr>
          <p:cNvPr id="6" name="TextBox 5"/>
          <p:cNvSpPr txBox="1"/>
          <p:nvPr/>
        </p:nvSpPr>
        <p:spPr>
          <a:xfrm>
            <a:off x="1282700" y="1435100"/>
            <a:ext cx="5080000" cy="19939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aseline="0" dirty="0">
                <a:solidFill>
                  <a:srgbClr val="FF0000"/>
                </a:solidFill>
                <a:latin typeface="Arial"/>
              </a:rPr>
              <a:t>Magnitude of ENSO-driven precipitation variability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increases in 19</a:t>
            </a:r>
            <a:r>
              <a:rPr lang="en-US" sz="3200" baseline="0" dirty="0">
                <a:solidFill>
                  <a:srgbClr val="FF0000"/>
                </a:solidFill>
                <a:latin typeface="Arial"/>
              </a:rPr>
              <a:t> out of 25 regions (JJA)</a:t>
            </a:r>
          </a:p>
        </p:txBody>
      </p:sp>
    </p:spTree>
    <p:extLst>
      <p:ext uri="{BB962C8B-B14F-4D97-AF65-F5344CB8AC3E}">
        <p14:creationId xmlns:p14="http://schemas.microsoft.com/office/powerpoint/2010/main" val="121788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46062"/>
            <a:ext cx="8483599" cy="4897437"/>
          </a:xfrm>
          <a:solidFill>
            <a:srgbClr val="002745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Changes in ENSO-driven precipitation variability away from the Pacific</a:t>
            </a:r>
          </a:p>
          <a:p>
            <a:pPr marL="0" indent="0">
              <a:buNone/>
            </a:pPr>
            <a:r>
              <a:rPr lang="en-US" sz="2400" b="1" dirty="0"/>
              <a:t>JJA</a:t>
            </a:r>
          </a:p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FFFFFF"/>
                </a:solidFill>
              </a:rPr>
              <a:t> regions with robust 20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 C signals: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Variability increases in </a:t>
            </a:r>
            <a:r>
              <a:rPr lang="en-US" sz="2400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FFFF"/>
                </a:solidFill>
              </a:rPr>
              <a:t> regions (</a:t>
            </a:r>
            <a:r>
              <a:rPr lang="en-US" sz="2400" dirty="0">
                <a:solidFill>
                  <a:srgbClr val="FF0000"/>
                </a:solidFill>
              </a:rPr>
              <a:t>sig level = 99.9%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21% </a:t>
            </a:r>
            <a:r>
              <a:rPr lang="en-US" sz="2400" dirty="0">
                <a:solidFill>
                  <a:srgbClr val="FFFFFF"/>
                </a:solidFill>
              </a:rPr>
              <a:t>median increase on ENSO variability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DJF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 the </a:t>
            </a:r>
            <a:r>
              <a:rPr lang="en-US" sz="2400" dirty="0">
                <a:solidFill>
                  <a:srgbClr val="FF0000"/>
                </a:solidFill>
              </a:rPr>
              <a:t>19</a:t>
            </a:r>
            <a:r>
              <a:rPr lang="en-US" sz="2400" dirty="0"/>
              <a:t> regions with robust 20</a:t>
            </a:r>
            <a:r>
              <a:rPr lang="en-US" sz="2400" baseline="30000" dirty="0"/>
              <a:t>th</a:t>
            </a:r>
            <a:r>
              <a:rPr lang="en-US" sz="2400" dirty="0"/>
              <a:t> C signals</a:t>
            </a:r>
          </a:p>
          <a:p>
            <a:pPr lvl="1"/>
            <a:r>
              <a:rPr lang="en-US" sz="2400" dirty="0"/>
              <a:t>Variability increases in </a:t>
            </a:r>
            <a:r>
              <a:rPr lang="en-US" sz="2400" dirty="0">
                <a:solidFill>
                  <a:srgbClr val="FF0000"/>
                </a:solidFill>
              </a:rPr>
              <a:t>14</a:t>
            </a:r>
            <a:r>
              <a:rPr lang="en-US" sz="2400" dirty="0"/>
              <a:t> regions (</a:t>
            </a:r>
            <a:r>
              <a:rPr lang="en-US" sz="2400" dirty="0">
                <a:solidFill>
                  <a:srgbClr val="FF0000"/>
                </a:solidFill>
              </a:rPr>
              <a:t>sig level &gt;99%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Me</a:t>
            </a:r>
            <a:r>
              <a:rPr lang="en-US" sz="2400" dirty="0">
                <a:solidFill>
                  <a:srgbClr val="FFFFFF"/>
                </a:solidFill>
              </a:rPr>
              <a:t>dian increase = </a:t>
            </a:r>
            <a:r>
              <a:rPr lang="en-US" sz="2400" dirty="0">
                <a:solidFill>
                  <a:srgbClr val="FF0000"/>
                </a:solidFill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350942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0200"/>
            <a:ext cx="8102600" cy="1435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</a:rPr>
              <a:t>What is the combined impact of :</a:t>
            </a:r>
          </a:p>
          <a:p>
            <a:pPr marL="742950" indent="-742950">
              <a:buFont typeface="Arial"/>
              <a:buChar char="•"/>
            </a:pPr>
            <a:r>
              <a:rPr lang="en-US" sz="3200" baseline="0" dirty="0">
                <a:solidFill>
                  <a:schemeClr val="bg1"/>
                </a:solidFill>
                <a:latin typeface="Arial"/>
              </a:rPr>
              <a:t>ENSO-driven variability changes</a:t>
            </a:r>
          </a:p>
          <a:p>
            <a:pPr marL="742950" indent="-74295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/>
              </a:rPr>
              <a:t>Changes in rainfall during neutral years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</a:rPr>
              <a:t>in southern Australia/NZ?</a:t>
            </a:r>
          </a:p>
        </p:txBody>
      </p:sp>
      <p:pic>
        <p:nvPicPr>
          <p:cNvPr id="7" name="Picture 6" descr="Screen Shot 2017-10-13 at 4.0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36" y="2425700"/>
            <a:ext cx="2888864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Southern Australia/NZ</a:t>
            </a:r>
            <a:r>
              <a:rPr lang="mr-IN" sz="3000" dirty="0">
                <a:solidFill>
                  <a:srgbClr val="FFFF00"/>
                </a:solidFill>
              </a:rPr>
              <a:t>–</a:t>
            </a:r>
            <a:r>
              <a:rPr lang="en-US" sz="3000" dirty="0">
                <a:solidFill>
                  <a:srgbClr val="FFFF00"/>
                </a:solidFill>
              </a:rPr>
              <a:t> summary for JJA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Screen Shot 2018-10-11 at 17.5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850900"/>
            <a:ext cx="6134100" cy="2578100"/>
          </a:xfrm>
          <a:prstGeom prst="rect">
            <a:avLst/>
          </a:prstGeom>
        </p:spPr>
      </p:pic>
      <p:pic>
        <p:nvPicPr>
          <p:cNvPr id="15" name="Picture 14" descr="Screen Shot 2018-10-11 at 18.0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88" y="1670050"/>
            <a:ext cx="2794000" cy="2501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927100"/>
            <a:ext cx="18415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3366FF"/>
                </a:solidFill>
                <a:latin typeface="Arial"/>
              </a:rPr>
              <a:t>20</a:t>
            </a:r>
            <a:r>
              <a:rPr lang="en-US" sz="3200" baseline="30000" dirty="0">
                <a:solidFill>
                  <a:srgbClr val="3366FF"/>
                </a:solidFill>
                <a:latin typeface="Arial"/>
              </a:rPr>
              <a:t>th</a:t>
            </a:r>
            <a:r>
              <a:rPr lang="en-US" sz="3200" baseline="0" dirty="0">
                <a:solidFill>
                  <a:srgbClr val="3366FF"/>
                </a:solidFill>
                <a:latin typeface="Arial"/>
              </a:rPr>
              <a:t>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1917700"/>
            <a:ext cx="18415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FF0000"/>
                </a:solidFill>
                <a:latin typeface="Arial"/>
              </a:rPr>
              <a:t>21</a:t>
            </a:r>
            <a:r>
              <a:rPr lang="en-US" sz="3200" baseline="30000" dirty="0">
                <a:solidFill>
                  <a:srgbClr val="FF0000"/>
                </a:solidFill>
                <a:latin typeface="Arial"/>
              </a:rPr>
              <a:t>st</a:t>
            </a:r>
            <a:r>
              <a:rPr lang="en-US" sz="3200" baseline="0" dirty="0">
                <a:solidFill>
                  <a:srgbClr val="FF0000"/>
                </a:solidFill>
                <a:latin typeface="Arial"/>
              </a:rPr>
              <a:t> 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8238" y="1399107"/>
            <a:ext cx="1841500" cy="457200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latin typeface="Arial"/>
              </a:rPr>
              <a:t>La Niña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2941637"/>
            <a:ext cx="1841500" cy="45720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000000"/>
                </a:solidFill>
                <a:latin typeface="Arial"/>
              </a:rPr>
              <a:t>El Niño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4800" y="2413000"/>
            <a:ext cx="9156700" cy="25400"/>
          </a:xfrm>
          <a:prstGeom prst="line">
            <a:avLst/>
          </a:prstGeom>
          <a:ln w="381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8400" y="2152841"/>
            <a:ext cx="1841500" cy="457200"/>
          </a:xfrm>
          <a:prstGeom prst="rect">
            <a:avLst/>
          </a:prstGeom>
          <a:solidFill>
            <a:srgbClr val="FFFFFF">
              <a:alpha val="47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0000FF"/>
                </a:solidFill>
                <a:latin typeface="Arial"/>
              </a:rPr>
              <a:t>Neutral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163820" y="2458720"/>
            <a:ext cx="822960" cy="74168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87088" y="3203967"/>
            <a:ext cx="4902200" cy="1270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27446" y="2929731"/>
            <a:ext cx="1841500" cy="457200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FF0000"/>
                </a:solidFill>
                <a:latin typeface="Arial"/>
              </a:rPr>
              <a:t>Neutral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7446" y="2175775"/>
            <a:ext cx="1841500" cy="457200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FF0000"/>
                </a:solidFill>
                <a:latin typeface="Arial"/>
              </a:rPr>
              <a:t>La Niña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7446" y="3703637"/>
            <a:ext cx="1841500" cy="45720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3200" baseline="0" dirty="0">
                <a:solidFill>
                  <a:srgbClr val="FF0000"/>
                </a:solidFill>
                <a:latin typeface="Arial"/>
              </a:rPr>
              <a:t>El Niño </a:t>
            </a:r>
          </a:p>
        </p:txBody>
      </p:sp>
    </p:spTree>
    <p:extLst>
      <p:ext uri="{BB962C8B-B14F-4D97-AF65-F5344CB8AC3E}">
        <p14:creationId xmlns:p14="http://schemas.microsoft.com/office/powerpoint/2010/main" val="126410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8-10-17 at 03.2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0"/>
            <a:ext cx="8432800" cy="635001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Caveats</a:t>
            </a:r>
            <a:br>
              <a:rPr lang="en-US" sz="3200" dirty="0">
                <a:solidFill>
                  <a:schemeClr val="accent1"/>
                </a:solidFill>
              </a:rPr>
            </a:b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2737" y="488667"/>
            <a:ext cx="8364538" cy="4579938"/>
          </a:xfrm>
          <a:solidFill>
            <a:srgbClr val="002745"/>
          </a:solidFill>
        </p:spPr>
        <p:txBody>
          <a:bodyPr/>
          <a:lstStyle/>
          <a:p>
            <a:r>
              <a:rPr lang="en-US" sz="2800" dirty="0"/>
              <a:t>Simulations of:</a:t>
            </a:r>
          </a:p>
          <a:p>
            <a:pPr lvl="1"/>
            <a:r>
              <a:rPr lang="en-US" sz="2600" dirty="0"/>
              <a:t>Pacific mean-state </a:t>
            </a:r>
          </a:p>
          <a:p>
            <a:pPr lvl="1"/>
            <a:r>
              <a:rPr lang="en-US" sz="2600" dirty="0"/>
              <a:t>ENSO variability</a:t>
            </a:r>
          </a:p>
          <a:p>
            <a:pPr lvl="1"/>
            <a:r>
              <a:rPr lang="en-US" sz="2600" dirty="0"/>
              <a:t>multidecadal changes in the Pacific </a:t>
            </a:r>
          </a:p>
          <a:p>
            <a:pPr marL="0" indent="0">
              <a:buNone/>
            </a:pPr>
            <a:r>
              <a:rPr lang="en-US" sz="2800" dirty="0"/>
              <a:t>  in CMIP5 models are imperfect</a:t>
            </a:r>
          </a:p>
          <a:p>
            <a:r>
              <a:rPr lang="en-US" sz="2800" dirty="0"/>
              <a:t>We are looking forward to examining CMIP6 simulations to see if they are better </a:t>
            </a:r>
          </a:p>
          <a:p>
            <a:r>
              <a:rPr lang="en-US" sz="2800" dirty="0"/>
              <a:t>Multi-model ensembles will continue to be crucial, given model-to-model difference and often modest signal-to-noise ratios when dealing with </a:t>
            </a:r>
            <a:r>
              <a:rPr lang="en-US" sz="2800" dirty="0" err="1"/>
              <a:t>precip</a:t>
            </a:r>
            <a:endParaRPr lang="en-US" sz="2800" dirty="0"/>
          </a:p>
          <a:p>
            <a:endParaRPr lang="en-US" sz="20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07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362" y="855662"/>
            <a:ext cx="8275638" cy="3614737"/>
          </a:xfrm>
          <a:noFill/>
        </p:spPr>
        <p:txBody>
          <a:bodyPr/>
          <a:lstStyle/>
          <a:p>
            <a:r>
              <a:rPr lang="en-US" sz="2800" dirty="0"/>
              <a:t>Projected changes in El Niño-driven precipitation variability in the Pacific</a:t>
            </a:r>
          </a:p>
          <a:p>
            <a:r>
              <a:rPr lang="en-US" sz="2800" dirty="0"/>
              <a:t>Implications for regions around the world </a:t>
            </a:r>
          </a:p>
          <a:p>
            <a:pPr lvl="1"/>
            <a:r>
              <a:rPr lang="en-US" sz="2800" dirty="0"/>
              <a:t>i.e., “</a:t>
            </a:r>
            <a:r>
              <a:rPr lang="en-US" sz="2800" dirty="0" err="1"/>
              <a:t>teleconnections</a:t>
            </a:r>
            <a:r>
              <a:rPr lang="en-US" sz="2800" dirty="0"/>
              <a:t>”</a:t>
            </a:r>
          </a:p>
          <a:p>
            <a:r>
              <a:rPr lang="en-US" sz="2800" dirty="0"/>
              <a:t>Implications for Australia</a:t>
            </a:r>
          </a:p>
          <a:p>
            <a:r>
              <a:rPr lang="en-US" sz="2800" dirty="0"/>
              <a:t>Has ENSO already changed?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140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0"/>
            <a:ext cx="8432800" cy="635001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Summary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2737" y="513609"/>
            <a:ext cx="8364538" cy="4579938"/>
          </a:xfrm>
          <a:solidFill>
            <a:srgbClr val="002745"/>
          </a:solidFill>
        </p:spPr>
        <p:txBody>
          <a:bodyPr/>
          <a:lstStyle/>
          <a:p>
            <a:r>
              <a:rPr lang="en-US" sz="2200" dirty="0"/>
              <a:t>Models do reasonably well simulating the sign of ENSO precipitation teleconnections</a:t>
            </a:r>
          </a:p>
          <a:p>
            <a:r>
              <a:rPr lang="en-US" sz="2200" dirty="0"/>
              <a:t>The magnitude of ENSO-driven precipitation variability generally increases around the world (JJA, RCP8.5)</a:t>
            </a:r>
          </a:p>
          <a:p>
            <a:r>
              <a:rPr lang="en-US" sz="2200" dirty="0"/>
              <a:t>Results consistent with there being a modest increase in ENSO-driven variability of order 15-20% by the end of the 21</a:t>
            </a:r>
            <a:r>
              <a:rPr lang="en-US" sz="2200" baseline="30000" dirty="0"/>
              <a:t>st</a:t>
            </a:r>
            <a:r>
              <a:rPr lang="en-US" sz="2200" dirty="0"/>
              <a:t> century</a:t>
            </a:r>
            <a:r>
              <a:rPr lang="en-US" sz="2200" baseline="30000" dirty="0"/>
              <a:t> </a:t>
            </a:r>
            <a:endParaRPr lang="en-US" sz="2200" dirty="0"/>
          </a:p>
          <a:p>
            <a:r>
              <a:rPr lang="en-US" sz="2200" dirty="0"/>
              <a:t>Global warming had already increased the risk of major disruption to Pacific rainfall by the end of the 20</a:t>
            </a:r>
            <a:r>
              <a:rPr lang="en-US" sz="2200" baseline="30000" dirty="0"/>
              <a:t>th</a:t>
            </a:r>
            <a:r>
              <a:rPr lang="en-US" sz="2200" dirty="0"/>
              <a:t> century</a:t>
            </a:r>
          </a:p>
          <a:p>
            <a:r>
              <a:rPr lang="en-US" sz="2200" dirty="0"/>
              <a:t>In southern Australia/NZ </a:t>
            </a:r>
          </a:p>
          <a:p>
            <a:pPr lvl="1"/>
            <a:r>
              <a:rPr lang="en-US" sz="2000" dirty="0"/>
              <a:t>no robust change in variability</a:t>
            </a:r>
          </a:p>
          <a:p>
            <a:pPr lvl="1"/>
            <a:r>
              <a:rPr lang="en-US" sz="2000" dirty="0"/>
              <a:t>El Niño, La Niña and neutral years all tend to be drier </a:t>
            </a:r>
          </a:p>
          <a:p>
            <a:pPr lvl="1"/>
            <a:r>
              <a:rPr lang="en-US" sz="2000" dirty="0"/>
              <a:t>La Niña years are about as wet as 20</a:t>
            </a:r>
            <a:r>
              <a:rPr lang="en-US" sz="2000" baseline="30000" dirty="0"/>
              <a:t>th</a:t>
            </a:r>
            <a:r>
              <a:rPr lang="en-US" sz="2000" dirty="0"/>
              <a:t>C neutral years </a:t>
            </a:r>
          </a:p>
          <a:p>
            <a:endParaRPr lang="en-US" sz="20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68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 r="1559" b="-5893"/>
          <a:stretch/>
        </p:blipFill>
        <p:spPr>
          <a:xfrm>
            <a:off x="-1" y="2"/>
            <a:ext cx="9300979" cy="5628902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815223" y="0"/>
            <a:ext cx="8540003" cy="1477328"/>
          </a:xfrm>
          <a:prstGeom prst="rect">
            <a:avLst/>
          </a:prstGeom>
        </p:spPr>
        <p:txBody>
          <a:bodyPr/>
          <a:lstStyle>
            <a:lvl1pPr marL="180000" marR="0" indent="-1800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lang="en-US" sz="1600" kern="1200" baseline="0" dirty="0" smtClean="0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6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6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1" fontAlgn="base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4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504000" indent="-252000" algn="l" defTabSz="457200" rtl="0" eaLnBrk="1" fontAlgn="base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/>
              <a:t>   Thank you for listening!</a:t>
            </a:r>
          </a:p>
        </p:txBody>
      </p:sp>
      <p:pic>
        <p:nvPicPr>
          <p:cNvPr id="11" name="Picture 10" descr="BM_inline(w)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363" y="595004"/>
            <a:ext cx="9359900" cy="541686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en-US" sz="2200" b="1" dirty="0"/>
              <a:t>Changes in ENSO teleconnections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/>
              <a:t>Power and Delage 2018:  </a:t>
            </a:r>
            <a:r>
              <a:rPr lang="en-US" sz="2200" i="1" dirty="0"/>
              <a:t>J. Climate</a:t>
            </a:r>
          </a:p>
          <a:p>
            <a:endParaRPr lang="en-US" sz="2200" b="1" dirty="0"/>
          </a:p>
          <a:p>
            <a:r>
              <a:rPr lang="en-US" sz="2200" b="1" dirty="0"/>
              <a:t>Humans have already inflated risk of major disruption to Pacific rainfall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/>
              <a:t>Power </a:t>
            </a:r>
            <a:r>
              <a:rPr lang="en-US" sz="2200" i="1" dirty="0"/>
              <a:t>et al. </a:t>
            </a:r>
            <a:r>
              <a:rPr lang="en-US" sz="2200" dirty="0"/>
              <a:t>2017: </a:t>
            </a:r>
            <a:r>
              <a:rPr lang="en-US" sz="2200" i="1" dirty="0"/>
              <a:t>Nature Communications</a:t>
            </a:r>
            <a:endParaRPr lang="en-US" sz="2200" dirty="0"/>
          </a:p>
          <a:p>
            <a:pPr marL="285750" indent="-285750">
              <a:buFont typeface="Wingdings" charset="2"/>
              <a:buChar char="Ø"/>
            </a:pPr>
            <a:r>
              <a:rPr lang="en-US" sz="2200" dirty="0">
                <a:solidFill>
                  <a:srgbClr val="000000"/>
                </a:solidFill>
              </a:rPr>
              <a:t>Power </a:t>
            </a:r>
            <a:r>
              <a:rPr lang="en-US" sz="2200" i="1" dirty="0">
                <a:solidFill>
                  <a:srgbClr val="000000"/>
                </a:solidFill>
              </a:rPr>
              <a:t>et al. </a:t>
            </a:r>
            <a:r>
              <a:rPr lang="en-US" sz="2200" dirty="0">
                <a:solidFill>
                  <a:srgbClr val="000000"/>
                </a:solidFill>
              </a:rPr>
              <a:t>2017: </a:t>
            </a:r>
            <a:r>
              <a:rPr lang="en-US" sz="2200" i="1" dirty="0">
                <a:solidFill>
                  <a:srgbClr val="000000"/>
                </a:solidFill>
              </a:rPr>
              <a:t>The Conversation</a:t>
            </a:r>
            <a:r>
              <a:rPr lang="en-US" sz="2200" dirty="0">
                <a:solidFill>
                  <a:srgbClr val="000000"/>
                </a:solidFill>
              </a:rPr>
              <a:t>, February 9</a:t>
            </a:r>
          </a:p>
          <a:p>
            <a:endParaRPr lang="en-US" sz="2200" b="1" dirty="0"/>
          </a:p>
          <a:p>
            <a:r>
              <a:rPr lang="en-US" sz="2200" b="1" dirty="0"/>
              <a:t>Nonlinear intensification of ENSO rainfall anomalies in Pacific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/>
              <a:t>Power </a:t>
            </a:r>
            <a:r>
              <a:rPr lang="en-US" sz="2200" i="1" dirty="0"/>
              <a:t>et al. </a:t>
            </a:r>
            <a:r>
              <a:rPr lang="en-US" sz="2200" dirty="0"/>
              <a:t>2013: </a:t>
            </a:r>
            <a:r>
              <a:rPr lang="en-US" sz="2200" i="1" dirty="0"/>
              <a:t>Nature</a:t>
            </a:r>
            <a:endParaRPr lang="en-US" sz="2200" dirty="0"/>
          </a:p>
          <a:p>
            <a:pPr marL="285750" indent="-285750">
              <a:buFont typeface="Wingdings" charset="2"/>
              <a:buChar char="Ø"/>
            </a:pPr>
            <a:r>
              <a:rPr lang="en-US" sz="2200" dirty="0"/>
              <a:t>Chung </a:t>
            </a:r>
            <a:r>
              <a:rPr lang="en-US" sz="2200" i="1" dirty="0"/>
              <a:t>et al. </a:t>
            </a:r>
            <a:r>
              <a:rPr lang="en-US" sz="2200" dirty="0"/>
              <a:t>2014: </a:t>
            </a:r>
            <a:r>
              <a:rPr lang="en-US" sz="2200" i="1" dirty="0"/>
              <a:t>Climate Dynamics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/>
              <a:t>Chung and Power 2015: </a:t>
            </a:r>
            <a:r>
              <a:rPr lang="en-US" sz="2200" i="1" dirty="0"/>
              <a:t>J. Climate.</a:t>
            </a:r>
            <a:endParaRPr lang="en-US" sz="2200" dirty="0"/>
          </a:p>
          <a:p>
            <a:pPr marL="285750" indent="-285750">
              <a:buFont typeface="Wingdings" charset="2"/>
              <a:buChar char="Ø"/>
            </a:pPr>
            <a:endParaRPr lang="en-US" sz="2200" i="1" dirty="0"/>
          </a:p>
          <a:p>
            <a:r>
              <a:rPr lang="en-US" sz="2200" i="1" dirty="0"/>
              <a:t>                                    </a:t>
            </a:r>
            <a:r>
              <a:rPr lang="en-US" sz="2800" dirty="0" err="1">
                <a:solidFill>
                  <a:srgbClr val="3366FF"/>
                </a:solidFill>
              </a:rPr>
              <a:t>scott.power@bom.gov.au</a:t>
            </a:r>
            <a:endParaRPr lang="en-US" sz="2800" dirty="0">
              <a:solidFill>
                <a:srgbClr val="3366FF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i="1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i="1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09-27 at 08.2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54001"/>
            <a:ext cx="8331199" cy="668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" y="2616200"/>
            <a:ext cx="8039100" cy="2692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r>
              <a:rPr lang="en-US" sz="1400" baseline="0" dirty="0">
                <a:solidFill>
                  <a:schemeClr val="bg1"/>
                </a:solidFill>
                <a:latin typeface="Arial"/>
              </a:rPr>
              <a:t>D</a:t>
            </a: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10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7-10-13 at 4.0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24" y="0"/>
            <a:ext cx="7144876" cy="51607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65400" y="901700"/>
            <a:ext cx="952500" cy="2222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3835400"/>
            <a:ext cx="939800" cy="1028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0" y="635000"/>
            <a:ext cx="7112000" cy="2819400"/>
          </a:xfrm>
          <a:prstGeom prst="rect">
            <a:avLst/>
          </a:prstGeom>
          <a:solidFill>
            <a:srgbClr val="3DA2FF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9700" y="0"/>
            <a:ext cx="2654300" cy="6350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64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7-10-13 at 4.0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24" y="0"/>
            <a:ext cx="7144876" cy="51607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65400" y="901700"/>
            <a:ext cx="952500" cy="2222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3835400"/>
            <a:ext cx="939800" cy="1028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21450" b="214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88900"/>
            <a:ext cx="8102600" cy="1435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400" baseline="0" dirty="0">
                <a:solidFill>
                  <a:schemeClr val="bg1"/>
                </a:solidFill>
                <a:latin typeface="Arial"/>
              </a:rPr>
              <a:t>What happens to ENSO-driven precipitation variability</a:t>
            </a:r>
            <a:r>
              <a:rPr lang="en-US" sz="34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3400" baseline="0" dirty="0">
                <a:solidFill>
                  <a:schemeClr val="bg1"/>
                </a:solidFill>
                <a:latin typeface="Arial"/>
              </a:rPr>
              <a:t>in climate models, in response to business-as-usual increases in greenhouse</a:t>
            </a:r>
            <a:r>
              <a:rPr lang="en-US" sz="3400" dirty="0">
                <a:solidFill>
                  <a:schemeClr val="bg1"/>
                </a:solidFill>
                <a:latin typeface="Arial"/>
              </a:rPr>
              <a:t> gases</a:t>
            </a:r>
            <a:r>
              <a:rPr lang="en-US" sz="3400" baseline="0" dirty="0">
                <a:solidFill>
                  <a:schemeClr val="bg1"/>
                </a:solidFill>
                <a:latin typeface="Arial"/>
              </a:rPr>
              <a:t>?</a:t>
            </a:r>
            <a:r>
              <a:rPr lang="en-US" sz="3400" dirty="0">
                <a:solidFill>
                  <a:schemeClr val="bg1"/>
                </a:solidFill>
                <a:latin typeface="Arial"/>
              </a:rPr>
              <a:t> </a:t>
            </a:r>
            <a:endParaRPr lang="en-US" sz="3400" baseline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3" descr="FIG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146"/>
            <a:ext cx="2285702" cy="229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09" y="2540000"/>
            <a:ext cx="3053093" cy="22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0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Global warming intensifies ENSO-driven precipitation variability in the Pacific</a:t>
            </a:r>
          </a:p>
        </p:txBody>
      </p:sp>
      <p:pic>
        <p:nvPicPr>
          <p:cNvPr id="6" name="Picture 5" descr="Screen Shot 2018-03-17 at 18.0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20800"/>
            <a:ext cx="5880100" cy="3634573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146800" y="1295400"/>
            <a:ext cx="2997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Results from CMIP5 models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600" dirty="0">
                <a:solidFill>
                  <a:srgbClr val="3366FF"/>
                </a:solidFill>
              </a:rPr>
              <a:t>Late 20</a:t>
            </a:r>
            <a:r>
              <a:rPr lang="en-US" sz="2600" baseline="30000" dirty="0">
                <a:solidFill>
                  <a:srgbClr val="3366FF"/>
                </a:solidFill>
              </a:rPr>
              <a:t>th</a:t>
            </a:r>
            <a:r>
              <a:rPr lang="en-US" sz="2600" dirty="0">
                <a:solidFill>
                  <a:srgbClr val="3366FF"/>
                </a:solidFill>
              </a:rPr>
              <a:t> C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Late 21</a:t>
            </a:r>
            <a:r>
              <a:rPr lang="en-US" sz="2600" baseline="30000" dirty="0">
                <a:solidFill>
                  <a:srgbClr val="FF0000"/>
                </a:solidFill>
              </a:rPr>
              <a:t>st</a:t>
            </a:r>
            <a:r>
              <a:rPr lang="en-US" sz="2600" dirty="0">
                <a:solidFill>
                  <a:srgbClr val="FF0000"/>
                </a:solidFill>
              </a:rPr>
              <a:t> C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RCP8.5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27500" y="1701800"/>
            <a:ext cx="1879600" cy="3124200"/>
          </a:xfrm>
          <a:prstGeom prst="ellipse">
            <a:avLst/>
          </a:prstGeom>
          <a:solidFill>
            <a:schemeClr val="tx1">
              <a:alpha val="10000"/>
            </a:schemeClr>
          </a:solidFill>
          <a:ln w="5715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362" y="207962"/>
            <a:ext cx="8440738" cy="45164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AU" sz="3600" dirty="0"/>
              <a:t>As variability in the equatorial Pacific is the engine for ENSO-driven variability around the world, t</a:t>
            </a:r>
            <a:r>
              <a:rPr lang="en-US" sz="3400" dirty="0"/>
              <a:t>his raises an important question:</a:t>
            </a:r>
          </a:p>
          <a:p>
            <a:pPr marL="0" indent="0">
              <a:buNone/>
            </a:pPr>
            <a:r>
              <a:rPr lang="en-US" sz="2800" dirty="0"/>
              <a:t>Does this drive an increase in the intensity of ENSO-driven precipitation variability </a:t>
            </a:r>
            <a:r>
              <a:rPr lang="en-US" sz="2800" u="sng" dirty="0"/>
              <a:t>beyond the Pacific, around the world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In other words, </a:t>
            </a:r>
          </a:p>
          <a:p>
            <a:pPr marL="0" indent="0">
              <a:buNone/>
            </a:pPr>
            <a:r>
              <a:rPr lang="en-US" sz="2800" dirty="0"/>
              <a:t>do ENSO precipitation “</a:t>
            </a:r>
            <a:r>
              <a:rPr lang="en-US" sz="2800" i="1" dirty="0" err="1"/>
              <a:t>teleconnections</a:t>
            </a:r>
            <a:r>
              <a:rPr lang="en-US" sz="2800" dirty="0"/>
              <a:t>” intensify?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21450" b="214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6FF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88900"/>
            <a:ext cx="8102600" cy="1435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400" baseline="0" dirty="0">
                <a:solidFill>
                  <a:schemeClr val="bg1"/>
                </a:solidFill>
                <a:latin typeface="Arial"/>
              </a:rPr>
              <a:t>How well do climate models simulate ENSO </a:t>
            </a:r>
            <a:r>
              <a:rPr lang="en-US" sz="3400" baseline="0" dirty="0" err="1">
                <a:solidFill>
                  <a:schemeClr val="bg1"/>
                </a:solidFill>
                <a:latin typeface="Arial"/>
              </a:rPr>
              <a:t>teleconnections</a:t>
            </a:r>
            <a:r>
              <a:rPr lang="en-US" sz="3400" baseline="0" dirty="0">
                <a:solidFill>
                  <a:schemeClr val="bg1"/>
                </a:solidFill>
                <a:latin typeface="Arial"/>
              </a:rPr>
              <a:t>?</a:t>
            </a:r>
          </a:p>
        </p:txBody>
      </p:sp>
      <p:pic>
        <p:nvPicPr>
          <p:cNvPr id="10" name="Picture 3" descr="FIG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721"/>
            <a:ext cx="2020886" cy="20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FIG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76" y="1905000"/>
            <a:ext cx="6304724" cy="25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1"/>
            <a:ext cx="250729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262"/>
      </p:ext>
    </p:extLst>
  </p:cSld>
  <p:clrMapOvr>
    <a:masterClrMapping/>
  </p:clrMapOvr>
</p:sld>
</file>

<file path=ppt/theme/theme1.xml><?xml version="1.0" encoding="utf-8"?>
<a:theme xmlns:a="http://schemas.openxmlformats.org/drawingml/2006/main" name="WI-ppt-template_16-9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ictorial layouts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WI-ppt-template_16-9</Template>
  <TotalTime>13693</TotalTime>
  <Words>1165</Words>
  <Application>Microsoft Office PowerPoint</Application>
  <PresentationFormat>On-screen Show (16:9)</PresentationFormat>
  <Paragraphs>183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Geneva</vt:lpstr>
      <vt:lpstr>Lucida Grande</vt:lpstr>
      <vt:lpstr>Times New Roman</vt:lpstr>
      <vt:lpstr>Wingdings</vt:lpstr>
      <vt:lpstr>WI-ppt-template_16-9</vt:lpstr>
      <vt:lpstr>pictorial layouts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Global warming intensifies ENSO-driven precipitation variability in the Pacific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Southern Australia/NZ– summary for JJA</vt:lpstr>
      <vt:lpstr>PowerPoint Presentation</vt:lpstr>
      <vt:lpstr>Caveats  </vt:lpstr>
      <vt:lpstr>Summary </vt:lpstr>
      <vt:lpstr>PowerPoint Presentation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Hawke</dc:creator>
  <cp:lastModifiedBy>Scott Power</cp:lastModifiedBy>
  <cp:revision>682</cp:revision>
  <cp:lastPrinted>2016-02-07T20:44:12Z</cp:lastPrinted>
  <dcterms:created xsi:type="dcterms:W3CDTF">2015-08-21T07:00:07Z</dcterms:created>
  <dcterms:modified xsi:type="dcterms:W3CDTF">2018-11-14T00:24:50Z</dcterms:modified>
</cp:coreProperties>
</file>