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556" r:id="rId3"/>
    <p:sldId id="482" r:id="rId4"/>
    <p:sldId id="544" r:id="rId5"/>
    <p:sldId id="481" r:id="rId6"/>
    <p:sldId id="487" r:id="rId7"/>
    <p:sldId id="559" r:id="rId8"/>
    <p:sldId id="583" r:id="rId9"/>
    <p:sldId id="592" r:id="rId10"/>
    <p:sldId id="586" r:id="rId11"/>
    <p:sldId id="587" r:id="rId12"/>
    <p:sldId id="588" r:id="rId13"/>
    <p:sldId id="503" r:id="rId14"/>
    <p:sldId id="589" r:id="rId15"/>
    <p:sldId id="584" r:id="rId16"/>
    <p:sldId id="518" r:id="rId17"/>
    <p:sldId id="591" r:id="rId18"/>
    <p:sldId id="543" r:id="rId19"/>
    <p:sldId id="355" r:id="rId20"/>
    <p:sldId id="578" r:id="rId21"/>
    <p:sldId id="558" r:id="rId22"/>
  </p:sldIdLst>
  <p:sldSz cx="12195175" cy="6859588"/>
  <p:notesSz cx="9939338" cy="68072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lman" initials="RC" lastIdx="1" clrIdx="0">
    <p:extLst>
      <p:ext uri="{19B8F6BF-5375-455C-9EA6-DF929625EA0E}">
        <p15:presenceInfo xmlns:p15="http://schemas.microsoft.com/office/powerpoint/2012/main" userId="S::robert.colman@bom.gov.au::c573f291-7422-4bee-84c2-25064677d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29F9"/>
    <a:srgbClr val="4A43DF"/>
    <a:srgbClr val="DDDDDD"/>
    <a:srgbClr val="FF0000"/>
    <a:srgbClr val="006F93"/>
    <a:srgbClr val="74A18E"/>
    <a:srgbClr val="5998C8"/>
    <a:srgbClr val="99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6" autoAdjust="0"/>
    <p:restoredTop sz="99144" autoAdjust="0"/>
  </p:normalViewPr>
  <p:slideViewPr>
    <p:cSldViewPr snapToGrid="0">
      <p:cViewPr varScale="1">
        <p:scale>
          <a:sx n="88" d="100"/>
          <a:sy n="88" d="100"/>
        </p:scale>
        <p:origin x="120" y="474"/>
      </p:cViewPr>
      <p:guideLst>
        <p:guide orient="horz" pos="2161"/>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28T11:22:28.018" idx="1">
    <p:pos x="10" y="10"/>
    <p:text/>
    <p:extLst>
      <p:ext uri="{C676402C-5697-4E1C-873F-D02D1690AC5C}">
        <p15:threadingInfo xmlns:p15="http://schemas.microsoft.com/office/powerpoint/2012/main" timeZoneBias="-6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1" y="0"/>
            <a:ext cx="4306737" cy="34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0" tIns="45775" rIns="91550" bIns="45775" numCol="1" anchor="t" anchorCtr="0" compatLnSpc="1">
            <a:prstTxWarp prst="textNoShape">
              <a:avLst/>
            </a:prstTxWarp>
          </a:bodyPr>
          <a:lstStyle>
            <a:lvl1pPr defTabSz="915988">
              <a:defRPr sz="1200" smtClean="0"/>
            </a:lvl1pPr>
          </a:lstStyle>
          <a:p>
            <a:pPr>
              <a:defRPr/>
            </a:pPr>
            <a:endParaRPr lang="en-AU"/>
          </a:p>
        </p:txBody>
      </p:sp>
      <p:sp>
        <p:nvSpPr>
          <p:cNvPr id="101379" name="Rectangle 3"/>
          <p:cNvSpPr>
            <a:spLocks noGrp="1" noChangeArrowheads="1"/>
          </p:cNvSpPr>
          <p:nvPr>
            <p:ph type="dt" sz="quarter" idx="1"/>
          </p:nvPr>
        </p:nvSpPr>
        <p:spPr bwMode="auto">
          <a:xfrm>
            <a:off x="5630284" y="0"/>
            <a:ext cx="4306737" cy="34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0" tIns="45775" rIns="91550" bIns="45775" numCol="1" anchor="t" anchorCtr="0" compatLnSpc="1">
            <a:prstTxWarp prst="textNoShape">
              <a:avLst/>
            </a:prstTxWarp>
          </a:bodyPr>
          <a:lstStyle>
            <a:lvl1pPr algn="r" defTabSz="915988">
              <a:defRPr sz="1200" smtClean="0"/>
            </a:lvl1pPr>
          </a:lstStyle>
          <a:p>
            <a:pPr>
              <a:defRPr/>
            </a:pPr>
            <a:endParaRPr lang="en-AU"/>
          </a:p>
        </p:txBody>
      </p:sp>
      <p:sp>
        <p:nvSpPr>
          <p:cNvPr id="101380" name="Rectangle 4"/>
          <p:cNvSpPr>
            <a:spLocks noGrp="1" noChangeArrowheads="1"/>
          </p:cNvSpPr>
          <p:nvPr>
            <p:ph type="ftr" sz="quarter" idx="2"/>
          </p:nvPr>
        </p:nvSpPr>
        <p:spPr bwMode="auto">
          <a:xfrm>
            <a:off x="1" y="6465808"/>
            <a:ext cx="4306737" cy="34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0" tIns="45775" rIns="91550" bIns="45775" numCol="1" anchor="b" anchorCtr="0" compatLnSpc="1">
            <a:prstTxWarp prst="textNoShape">
              <a:avLst/>
            </a:prstTxWarp>
          </a:bodyPr>
          <a:lstStyle>
            <a:lvl1pPr defTabSz="915988">
              <a:defRPr sz="1200" smtClean="0"/>
            </a:lvl1pPr>
          </a:lstStyle>
          <a:p>
            <a:pPr>
              <a:defRPr/>
            </a:pPr>
            <a:endParaRPr lang="en-AU"/>
          </a:p>
        </p:txBody>
      </p:sp>
      <p:sp>
        <p:nvSpPr>
          <p:cNvPr id="101381" name="Rectangle 5"/>
          <p:cNvSpPr>
            <a:spLocks noGrp="1" noChangeArrowheads="1"/>
          </p:cNvSpPr>
          <p:nvPr>
            <p:ph type="sldNum" sz="quarter" idx="3"/>
          </p:nvPr>
        </p:nvSpPr>
        <p:spPr bwMode="auto">
          <a:xfrm>
            <a:off x="5630284" y="6465808"/>
            <a:ext cx="4306737" cy="34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0" tIns="45775" rIns="91550" bIns="45775" numCol="1" anchor="b" anchorCtr="0" compatLnSpc="1">
            <a:prstTxWarp prst="textNoShape">
              <a:avLst/>
            </a:prstTxWarp>
          </a:bodyPr>
          <a:lstStyle>
            <a:lvl1pPr algn="r" defTabSz="915988">
              <a:defRPr sz="1200" smtClean="0"/>
            </a:lvl1pPr>
          </a:lstStyle>
          <a:p>
            <a:pPr>
              <a:defRPr/>
            </a:pPr>
            <a:fld id="{C8D1C8DC-D9F3-4F53-80A1-14C2FC7F8AB9}" type="slidenum">
              <a:rPr lang="en-AU"/>
              <a:pPr>
                <a:defRPr/>
              </a:pPr>
              <a:t>‹#›</a:t>
            </a:fld>
            <a:endParaRPr lang="en-AU"/>
          </a:p>
        </p:txBody>
      </p:sp>
    </p:spTree>
    <p:extLst>
      <p:ext uri="{BB962C8B-B14F-4D97-AF65-F5344CB8AC3E}">
        <p14:creationId xmlns:p14="http://schemas.microsoft.com/office/powerpoint/2010/main" val="4073834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4306737" cy="34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0" tIns="45775" rIns="91550" bIns="45775" numCol="1" anchor="t" anchorCtr="0" compatLnSpc="1">
            <a:prstTxWarp prst="textNoShape">
              <a:avLst/>
            </a:prstTxWarp>
          </a:bodyPr>
          <a:lstStyle>
            <a:lvl1pPr defTabSz="915988">
              <a:defRPr sz="1200" smtClean="0"/>
            </a:lvl1pPr>
          </a:lstStyle>
          <a:p>
            <a:pPr>
              <a:defRPr/>
            </a:pPr>
            <a:endParaRPr lang="en-AU"/>
          </a:p>
        </p:txBody>
      </p:sp>
      <p:sp>
        <p:nvSpPr>
          <p:cNvPr id="7171" name="Rectangle 3"/>
          <p:cNvSpPr>
            <a:spLocks noGrp="1" noChangeArrowheads="1"/>
          </p:cNvSpPr>
          <p:nvPr>
            <p:ph type="dt" idx="1"/>
          </p:nvPr>
        </p:nvSpPr>
        <p:spPr bwMode="auto">
          <a:xfrm>
            <a:off x="5630284" y="0"/>
            <a:ext cx="4306737" cy="34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0" tIns="45775" rIns="91550" bIns="45775" numCol="1" anchor="t" anchorCtr="0" compatLnSpc="1">
            <a:prstTxWarp prst="textNoShape">
              <a:avLst/>
            </a:prstTxWarp>
          </a:bodyPr>
          <a:lstStyle>
            <a:lvl1pPr algn="r" defTabSz="915988">
              <a:defRPr sz="1200" smtClean="0"/>
            </a:lvl1pPr>
          </a:lstStyle>
          <a:p>
            <a:pPr>
              <a:defRPr/>
            </a:pPr>
            <a:endParaRPr lang="en-AU"/>
          </a:p>
        </p:txBody>
      </p:sp>
      <p:sp>
        <p:nvSpPr>
          <p:cNvPr id="17412" name="Rectangle 4"/>
          <p:cNvSpPr>
            <a:spLocks noGrp="1" noRot="1" noChangeAspect="1" noChangeArrowheads="1" noTextEdit="1"/>
          </p:cNvSpPr>
          <p:nvPr>
            <p:ph type="sldImg" idx="2"/>
          </p:nvPr>
        </p:nvSpPr>
        <p:spPr bwMode="auto">
          <a:xfrm>
            <a:off x="2701925" y="509588"/>
            <a:ext cx="4535488" cy="2552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94399" y="3232360"/>
            <a:ext cx="7950543" cy="306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0" tIns="45775" rIns="91550" bIns="4577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174" name="Rectangle 6"/>
          <p:cNvSpPr>
            <a:spLocks noGrp="1" noChangeArrowheads="1"/>
          </p:cNvSpPr>
          <p:nvPr>
            <p:ph type="ftr" sz="quarter" idx="4"/>
          </p:nvPr>
        </p:nvSpPr>
        <p:spPr bwMode="auto">
          <a:xfrm>
            <a:off x="1" y="6465808"/>
            <a:ext cx="4306737" cy="34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0" tIns="45775" rIns="91550" bIns="45775" numCol="1" anchor="b" anchorCtr="0" compatLnSpc="1">
            <a:prstTxWarp prst="textNoShape">
              <a:avLst/>
            </a:prstTxWarp>
          </a:bodyPr>
          <a:lstStyle>
            <a:lvl1pPr defTabSz="915988">
              <a:defRPr sz="1200" smtClean="0"/>
            </a:lvl1pPr>
          </a:lstStyle>
          <a:p>
            <a:pPr>
              <a:defRPr/>
            </a:pPr>
            <a:endParaRPr lang="en-AU"/>
          </a:p>
        </p:txBody>
      </p:sp>
      <p:sp>
        <p:nvSpPr>
          <p:cNvPr id="7175" name="Rectangle 7"/>
          <p:cNvSpPr>
            <a:spLocks noGrp="1" noChangeArrowheads="1"/>
          </p:cNvSpPr>
          <p:nvPr>
            <p:ph type="sldNum" sz="quarter" idx="5"/>
          </p:nvPr>
        </p:nvSpPr>
        <p:spPr bwMode="auto">
          <a:xfrm>
            <a:off x="5630284" y="6465808"/>
            <a:ext cx="4306737" cy="34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0" tIns="45775" rIns="91550" bIns="45775" numCol="1" anchor="b" anchorCtr="0" compatLnSpc="1">
            <a:prstTxWarp prst="textNoShape">
              <a:avLst/>
            </a:prstTxWarp>
          </a:bodyPr>
          <a:lstStyle>
            <a:lvl1pPr algn="r" defTabSz="915988">
              <a:defRPr sz="1200" smtClean="0"/>
            </a:lvl1pPr>
          </a:lstStyle>
          <a:p>
            <a:pPr>
              <a:defRPr/>
            </a:pPr>
            <a:fld id="{39C2A931-ECA0-4934-A4BE-A0EDAEAC5641}" type="slidenum">
              <a:rPr lang="en-AU"/>
              <a:pPr>
                <a:defRPr/>
              </a:pPr>
              <a:t>‹#›</a:t>
            </a:fld>
            <a:endParaRPr lang="en-AU"/>
          </a:p>
        </p:txBody>
      </p:sp>
    </p:spTree>
    <p:extLst>
      <p:ext uri="{BB962C8B-B14F-4D97-AF65-F5344CB8AC3E}">
        <p14:creationId xmlns:p14="http://schemas.microsoft.com/office/powerpoint/2010/main" val="4272109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B71E8-D360-4ECB-93AC-3847E443475F}" type="slidenum">
              <a:rPr lang="en-US"/>
              <a:pPr/>
              <a:t>2</a:t>
            </a:fld>
            <a:endParaRPr lang="en-US"/>
          </a:p>
        </p:txBody>
      </p:sp>
      <p:sp>
        <p:nvSpPr>
          <p:cNvPr id="638978" name="Rectangle 2"/>
          <p:cNvSpPr>
            <a:spLocks noGrp="1" noRot="1" noChangeAspect="1" noChangeArrowheads="1" noTextEdit="1"/>
          </p:cNvSpPr>
          <p:nvPr>
            <p:ph type="sldImg"/>
          </p:nvPr>
        </p:nvSpPr>
        <p:spPr>
          <a:xfrm>
            <a:off x="2701925" y="509588"/>
            <a:ext cx="4535488" cy="2552700"/>
          </a:xfrm>
          <a:ln/>
        </p:spPr>
      </p:sp>
      <p:sp>
        <p:nvSpPr>
          <p:cNvPr id="638979" name="Rectangle 3"/>
          <p:cNvSpPr>
            <a:spLocks noGrp="1" noChangeArrowheads="1"/>
          </p:cNvSpPr>
          <p:nvPr>
            <p:ph type="body" idx="1"/>
          </p:nvPr>
        </p:nvSpPr>
        <p:spPr/>
        <p:txBody>
          <a:bodyPr/>
          <a:lstStyle/>
          <a:p>
            <a:r>
              <a:rPr lang="en-US" sz="1200" b="1" i="0" u="none" strike="noStrike" kern="1200" baseline="0" dirty="0">
                <a:solidFill>
                  <a:schemeClr val="tx1"/>
                </a:solidFill>
                <a:latin typeface="Arial" charset="0"/>
                <a:ea typeface="+mn-ea"/>
                <a:cs typeface="+mn-cs"/>
              </a:rPr>
              <a:t>Fig. 5 </a:t>
            </a:r>
            <a:r>
              <a:rPr lang="en-US" sz="1200" b="0" i="0" u="none" strike="noStrike" kern="1200" baseline="0" dirty="0">
                <a:solidFill>
                  <a:schemeClr val="tx1"/>
                </a:solidFill>
                <a:latin typeface="Arial" charset="0"/>
                <a:ea typeface="+mn-ea"/>
                <a:cs typeface="+mn-cs"/>
              </a:rPr>
              <a:t>Projected change in surface air temperature </a:t>
            </a:r>
            <a:r>
              <a:rPr lang="en-US" sz="1200" b="1" i="0" u="none" strike="noStrike" kern="1200" baseline="0" dirty="0">
                <a:solidFill>
                  <a:schemeClr val="tx1"/>
                </a:solidFill>
                <a:latin typeface="Arial" charset="0"/>
                <a:ea typeface="+mn-ea"/>
                <a:cs typeface="+mn-cs"/>
              </a:rPr>
              <a:t>a </a:t>
            </a:r>
            <a:r>
              <a:rPr lang="en-US" sz="1200" b="0" i="0" u="none" strike="noStrike" kern="1200" baseline="0" dirty="0">
                <a:solidFill>
                  <a:schemeClr val="tx1"/>
                </a:solidFill>
                <a:latin typeface="Arial" charset="0"/>
                <a:ea typeface="+mn-ea"/>
                <a:cs typeface="+mn-cs"/>
              </a:rPr>
              <a:t>observed Australian</a:t>
            </a:r>
          </a:p>
          <a:p>
            <a:r>
              <a:rPr lang="en-US" sz="1200" b="0" i="0" u="none" strike="noStrike" kern="1200" baseline="0" dirty="0">
                <a:solidFill>
                  <a:schemeClr val="tx1"/>
                </a:solidFill>
                <a:latin typeface="Arial" charset="0"/>
                <a:ea typeface="+mn-ea"/>
                <a:cs typeface="+mn-cs"/>
              </a:rPr>
              <a:t>temperature from the Australian Climate Observations Reference</a:t>
            </a:r>
          </a:p>
          <a:p>
            <a:r>
              <a:rPr lang="en-US" sz="1200" b="0" i="0" u="none" strike="noStrike" kern="1200" baseline="0" dirty="0">
                <a:solidFill>
                  <a:schemeClr val="tx1"/>
                </a:solidFill>
                <a:latin typeface="Arial" charset="0"/>
                <a:ea typeface="+mn-ea"/>
                <a:cs typeface="+mn-cs"/>
              </a:rPr>
              <a:t>Network—Surface Air Temperature (ACORN-SAT, Trewin</a:t>
            </a:r>
          </a:p>
          <a:p>
            <a:r>
              <a:rPr lang="en-US" sz="1200" b="0" i="0" u="none" strike="noStrike" kern="1200" baseline="0" dirty="0">
                <a:solidFill>
                  <a:schemeClr val="tx1"/>
                </a:solidFill>
                <a:latin typeface="Arial" charset="0"/>
                <a:ea typeface="+mn-ea"/>
                <a:cs typeface="+mn-cs"/>
              </a:rPr>
              <a:t>2013) and projection from the ACCESS-1.0 model (with the offset</a:t>
            </a:r>
          </a:p>
          <a:p>
            <a:r>
              <a:rPr lang="en-US" sz="1200" b="0" i="0" u="none" strike="noStrike" kern="1200" baseline="0" dirty="0">
                <a:solidFill>
                  <a:schemeClr val="tx1"/>
                </a:solidFill>
                <a:latin typeface="Arial" charset="0"/>
                <a:ea typeface="+mn-ea"/>
                <a:cs typeface="+mn-cs"/>
              </a:rPr>
              <a:t>to ACORN-SAT removed), and that model scaled to an ECS of 1.5</a:t>
            </a:r>
          </a:p>
          <a:p>
            <a:r>
              <a:rPr lang="en-US" sz="1200" b="0" i="0" u="none" strike="noStrike" kern="1200" baseline="0" dirty="0">
                <a:solidFill>
                  <a:schemeClr val="tx1"/>
                </a:solidFill>
                <a:latin typeface="Arial" charset="0"/>
                <a:ea typeface="+mn-ea"/>
                <a:cs typeface="+mn-cs"/>
              </a:rPr>
              <a:t>and 6 °C using the additive scaling and to 6 °C using the proportional</a:t>
            </a:r>
          </a:p>
          <a:p>
            <a:r>
              <a:rPr lang="en-US" sz="1200" b="0" i="0" u="none" strike="noStrike" kern="1200" baseline="0" dirty="0">
                <a:solidFill>
                  <a:schemeClr val="tx1"/>
                </a:solidFill>
                <a:latin typeface="Arial" charset="0"/>
                <a:ea typeface="+mn-ea"/>
                <a:cs typeface="+mn-cs"/>
              </a:rPr>
              <a:t>scaling (marked ECS6*), </a:t>
            </a:r>
            <a:r>
              <a:rPr lang="en-US" sz="1200" b="1" i="0" u="none" strike="noStrike" kern="1200" baseline="0" dirty="0">
                <a:solidFill>
                  <a:schemeClr val="tx1"/>
                </a:solidFill>
                <a:latin typeface="Arial" charset="0"/>
                <a:ea typeface="+mn-ea"/>
                <a:cs typeface="+mn-cs"/>
              </a:rPr>
              <a:t>b </a:t>
            </a:r>
            <a:r>
              <a:rPr lang="en-US" sz="1200" b="0" i="0" u="none" strike="noStrike" kern="1200" baseline="0" dirty="0">
                <a:solidFill>
                  <a:schemeClr val="tx1"/>
                </a:solidFill>
                <a:latin typeface="Arial" charset="0"/>
                <a:ea typeface="+mn-ea"/>
                <a:cs typeface="+mn-cs"/>
              </a:rPr>
              <a:t>the projection of Australian and Global</a:t>
            </a:r>
          </a:p>
          <a:p>
            <a:r>
              <a:rPr lang="en-US" sz="1200" b="0" i="0" u="none" strike="noStrike" kern="1200" baseline="0" dirty="0">
                <a:solidFill>
                  <a:schemeClr val="tx1"/>
                </a:solidFill>
                <a:latin typeface="Arial" charset="0"/>
                <a:ea typeface="+mn-ea"/>
                <a:cs typeface="+mn-cs"/>
              </a:rPr>
              <a:t>temperature from 1986–2005 to 2080–2099 for RCP8.5 from CMIP5</a:t>
            </a:r>
          </a:p>
          <a:p>
            <a:r>
              <a:rPr lang="en-US" sz="1200" b="0" i="0" u="none" strike="noStrike" kern="1200" baseline="0" dirty="0">
                <a:solidFill>
                  <a:schemeClr val="tx1"/>
                </a:solidFill>
                <a:latin typeface="Arial" charset="0"/>
                <a:ea typeface="+mn-ea"/>
                <a:cs typeface="+mn-cs"/>
              </a:rPr>
              <a:t>models. The subset of models used here and those models scaled to</a:t>
            </a:r>
          </a:p>
          <a:p>
            <a:r>
              <a:rPr lang="en-US" sz="1200" b="0" i="0" u="none" strike="noStrike" kern="1200" baseline="0" dirty="0">
                <a:solidFill>
                  <a:schemeClr val="tx1"/>
                </a:solidFill>
                <a:latin typeface="Arial" charset="0"/>
                <a:ea typeface="+mn-ea"/>
                <a:cs typeface="+mn-cs"/>
              </a:rPr>
              <a:t>emulate various ECS values. The median is shown by a </a:t>
            </a:r>
            <a:r>
              <a:rPr lang="en-US" sz="1200" b="0" i="1" u="none" strike="noStrike" kern="1200" baseline="0" dirty="0">
                <a:solidFill>
                  <a:schemeClr val="tx1"/>
                </a:solidFill>
                <a:latin typeface="Arial" charset="0"/>
                <a:ea typeface="+mn-ea"/>
                <a:cs typeface="+mn-cs"/>
              </a:rPr>
              <a:t>black circle</a:t>
            </a:r>
          </a:p>
          <a:p>
            <a:r>
              <a:rPr lang="en-US" sz="1200" b="0" i="0" u="none" strike="noStrike" kern="1200" baseline="0" dirty="0">
                <a:solidFill>
                  <a:schemeClr val="tx1"/>
                </a:solidFill>
                <a:latin typeface="Arial" charset="0"/>
                <a:ea typeface="+mn-ea"/>
                <a:cs typeface="+mn-cs"/>
              </a:rPr>
              <a:t>in each case. </a:t>
            </a:r>
            <a:r>
              <a:rPr lang="en-US" sz="1200" b="0" i="1" u="none" strike="noStrike" kern="1200" baseline="0" dirty="0">
                <a:solidFill>
                  <a:schemeClr val="tx1"/>
                </a:solidFill>
                <a:latin typeface="Arial" charset="0"/>
                <a:ea typeface="+mn-ea"/>
                <a:cs typeface="+mn-cs"/>
              </a:rPr>
              <a:t>Blue circles </a:t>
            </a:r>
            <a:r>
              <a:rPr lang="en-US" sz="1200" b="0" i="0" u="none" strike="noStrike" kern="1200" baseline="0" dirty="0">
                <a:solidFill>
                  <a:schemeClr val="tx1"/>
                </a:solidFill>
                <a:latin typeface="Arial" charset="0"/>
                <a:ea typeface="+mn-ea"/>
                <a:cs typeface="+mn-cs"/>
              </a:rPr>
              <a:t>indicate the </a:t>
            </a:r>
            <a:r>
              <a:rPr lang="en-US" sz="1200" b="0" i="0" u="none" strike="noStrike" kern="1200" baseline="0" dirty="0" err="1">
                <a:solidFill>
                  <a:schemeClr val="tx1"/>
                </a:solidFill>
                <a:latin typeface="Arial" charset="0"/>
                <a:ea typeface="+mn-ea"/>
                <a:cs typeface="+mn-cs"/>
              </a:rPr>
              <a:t>unscaled</a:t>
            </a:r>
            <a:r>
              <a:rPr lang="en-US" sz="1200" b="0" i="0" u="none" strike="noStrike" kern="1200" baseline="0" dirty="0">
                <a:solidFill>
                  <a:schemeClr val="tx1"/>
                </a:solidFill>
                <a:latin typeface="Arial" charset="0"/>
                <a:ea typeface="+mn-ea"/>
                <a:cs typeface="+mn-cs"/>
              </a:rPr>
              <a:t> model values from all</a:t>
            </a:r>
          </a:p>
          <a:p>
            <a:r>
              <a:rPr lang="en-US" sz="1200" b="0" i="0" u="none" strike="noStrike" kern="1200" baseline="0" dirty="0">
                <a:solidFill>
                  <a:schemeClr val="tx1"/>
                </a:solidFill>
                <a:latin typeface="Arial" charset="0"/>
                <a:ea typeface="+mn-ea"/>
                <a:cs typeface="+mn-cs"/>
              </a:rPr>
              <a:t>CMIP5 models, and the subset for which ECS is available. </a:t>
            </a:r>
            <a:r>
              <a:rPr lang="en-US" sz="1200" b="0" i="1" u="none" strike="noStrike" kern="1200" baseline="0" dirty="0">
                <a:solidFill>
                  <a:schemeClr val="tx1"/>
                </a:solidFill>
                <a:latin typeface="Arial" charset="0"/>
                <a:ea typeface="+mn-ea"/>
                <a:cs typeface="+mn-cs"/>
              </a:rPr>
              <a:t>Red circles</a:t>
            </a:r>
          </a:p>
          <a:p>
            <a:r>
              <a:rPr lang="en-US" sz="1200" b="0" i="0" u="none" strike="noStrike" kern="1200" baseline="0" dirty="0">
                <a:solidFill>
                  <a:schemeClr val="tx1"/>
                </a:solidFill>
                <a:latin typeface="Arial" charset="0"/>
                <a:ea typeface="+mn-ea"/>
                <a:cs typeface="+mn-cs"/>
              </a:rPr>
              <a:t>denote results scaled to various values within the likely range,</a:t>
            </a:r>
          </a:p>
          <a:p>
            <a:r>
              <a:rPr lang="en-US" sz="1200" b="0" i="0" u="none" strike="noStrike" kern="1200" baseline="0" dirty="0">
                <a:solidFill>
                  <a:schemeClr val="tx1"/>
                </a:solidFill>
                <a:latin typeface="Arial" charset="0"/>
                <a:ea typeface="+mn-ea"/>
                <a:cs typeface="+mn-cs"/>
              </a:rPr>
              <a:t>and </a:t>
            </a:r>
            <a:r>
              <a:rPr lang="en-US" sz="1200" b="0" i="1" u="none" strike="noStrike" kern="1200" baseline="0" dirty="0">
                <a:solidFill>
                  <a:schemeClr val="tx1"/>
                </a:solidFill>
                <a:latin typeface="Arial" charset="0"/>
                <a:ea typeface="+mn-ea"/>
                <a:cs typeface="+mn-cs"/>
              </a:rPr>
              <a:t>purple circles </a:t>
            </a:r>
            <a:r>
              <a:rPr lang="en-US" sz="1200" b="0" i="0" u="none" strike="noStrike" kern="1200" baseline="0" dirty="0">
                <a:solidFill>
                  <a:schemeClr val="tx1"/>
                </a:solidFill>
                <a:latin typeface="Arial" charset="0"/>
                <a:ea typeface="+mn-ea"/>
                <a:cs typeface="+mn-cs"/>
              </a:rPr>
              <a:t>are results scaled to the &lt;5 % case of ECS 6. In all</a:t>
            </a:r>
          </a:p>
          <a:p>
            <a:r>
              <a:rPr lang="en-US" sz="1200" b="0" i="0" u="none" strike="noStrike" kern="1200" baseline="0" dirty="0">
                <a:solidFill>
                  <a:schemeClr val="tx1"/>
                </a:solidFill>
                <a:latin typeface="Arial" charset="0"/>
                <a:ea typeface="+mn-ea"/>
                <a:cs typeface="+mn-cs"/>
              </a:rPr>
              <a:t>cases </a:t>
            </a:r>
            <a:r>
              <a:rPr lang="en-US" sz="1200" b="0" i="1" u="none" strike="noStrike" kern="1200" baseline="0" dirty="0">
                <a:solidFill>
                  <a:schemeClr val="tx1"/>
                </a:solidFill>
                <a:latin typeface="Arial" charset="0"/>
                <a:ea typeface="+mn-ea"/>
                <a:cs typeface="+mn-cs"/>
              </a:rPr>
              <a:t>left symbols </a:t>
            </a:r>
            <a:r>
              <a:rPr lang="en-US" sz="1200" b="0" i="0" u="none" strike="noStrike" kern="1200" baseline="0" dirty="0">
                <a:solidFill>
                  <a:schemeClr val="tx1"/>
                </a:solidFill>
                <a:latin typeface="Arial" charset="0"/>
                <a:ea typeface="+mn-ea"/>
                <a:cs typeface="+mn-cs"/>
              </a:rPr>
              <a:t>indicate global, and </a:t>
            </a:r>
            <a:r>
              <a:rPr lang="en-US" sz="1200" b="0" i="1" u="none" strike="noStrike" kern="1200" baseline="0" dirty="0">
                <a:solidFill>
                  <a:schemeClr val="tx1"/>
                </a:solidFill>
                <a:latin typeface="Arial" charset="0"/>
                <a:ea typeface="+mn-ea"/>
                <a:cs typeface="+mn-cs"/>
              </a:rPr>
              <a:t>right </a:t>
            </a:r>
            <a:r>
              <a:rPr lang="en-US" sz="1200" b="0" i="0" u="none" strike="noStrike" kern="1200" baseline="0" dirty="0">
                <a:solidFill>
                  <a:schemeClr val="tx1"/>
                </a:solidFill>
                <a:latin typeface="Arial" charset="0"/>
                <a:ea typeface="+mn-ea"/>
                <a:cs typeface="+mn-cs"/>
              </a:rPr>
              <a:t>is Australian</a:t>
            </a:r>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B71E8-D360-4ECB-93AC-3847E443475F}" type="slidenum">
              <a:rPr lang="en-US"/>
              <a:pPr/>
              <a:t>18</a:t>
            </a:fld>
            <a:endParaRPr lang="en-US"/>
          </a:p>
        </p:txBody>
      </p:sp>
      <p:sp>
        <p:nvSpPr>
          <p:cNvPr id="638978" name="Rectangle 2"/>
          <p:cNvSpPr>
            <a:spLocks noGrp="1" noRot="1" noChangeAspect="1" noChangeArrowheads="1" noTextEdit="1"/>
          </p:cNvSpPr>
          <p:nvPr>
            <p:ph type="sldImg"/>
          </p:nvPr>
        </p:nvSpPr>
        <p:spPr>
          <a:xfrm>
            <a:off x="2701925" y="509588"/>
            <a:ext cx="4535488" cy="2552700"/>
          </a:xfrm>
          <a:ln/>
        </p:spPr>
      </p:sp>
      <p:sp>
        <p:nvSpPr>
          <p:cNvPr id="638979" name="Rectangle 3"/>
          <p:cNvSpPr>
            <a:spLocks noGrp="1" noChangeArrowheads="1"/>
          </p:cNvSpPr>
          <p:nvPr>
            <p:ph type="body" idx="1"/>
          </p:nvPr>
        </p:nvSpPr>
        <p:spPr/>
        <p:txBody>
          <a:bodyPr/>
          <a:lstStyle/>
          <a:p>
            <a:r>
              <a:rPr lang="en-US" sz="1200" b="1" i="0" u="none" strike="noStrike" kern="1200" baseline="0" dirty="0">
                <a:solidFill>
                  <a:schemeClr val="tx1"/>
                </a:solidFill>
                <a:latin typeface="Arial" charset="0"/>
                <a:ea typeface="+mn-ea"/>
                <a:cs typeface="+mn-cs"/>
              </a:rPr>
              <a:t>Fig. 5 </a:t>
            </a:r>
            <a:r>
              <a:rPr lang="en-US" sz="1200" b="0" i="0" u="none" strike="noStrike" kern="1200" baseline="0" dirty="0">
                <a:solidFill>
                  <a:schemeClr val="tx1"/>
                </a:solidFill>
                <a:latin typeface="Arial" charset="0"/>
                <a:ea typeface="+mn-ea"/>
                <a:cs typeface="+mn-cs"/>
              </a:rPr>
              <a:t>Projected change in surface air temperature </a:t>
            </a:r>
            <a:r>
              <a:rPr lang="en-US" sz="1200" b="1" i="0" u="none" strike="noStrike" kern="1200" baseline="0" dirty="0">
                <a:solidFill>
                  <a:schemeClr val="tx1"/>
                </a:solidFill>
                <a:latin typeface="Arial" charset="0"/>
                <a:ea typeface="+mn-ea"/>
                <a:cs typeface="+mn-cs"/>
              </a:rPr>
              <a:t>a </a:t>
            </a:r>
            <a:r>
              <a:rPr lang="en-US" sz="1200" b="0" i="0" u="none" strike="noStrike" kern="1200" baseline="0" dirty="0">
                <a:solidFill>
                  <a:schemeClr val="tx1"/>
                </a:solidFill>
                <a:latin typeface="Arial" charset="0"/>
                <a:ea typeface="+mn-ea"/>
                <a:cs typeface="+mn-cs"/>
              </a:rPr>
              <a:t>observed Australian</a:t>
            </a:r>
          </a:p>
          <a:p>
            <a:r>
              <a:rPr lang="en-US" sz="1200" b="0" i="0" u="none" strike="noStrike" kern="1200" baseline="0" dirty="0">
                <a:solidFill>
                  <a:schemeClr val="tx1"/>
                </a:solidFill>
                <a:latin typeface="Arial" charset="0"/>
                <a:ea typeface="+mn-ea"/>
                <a:cs typeface="+mn-cs"/>
              </a:rPr>
              <a:t>temperature from the Australian Climate Observations Reference</a:t>
            </a:r>
          </a:p>
          <a:p>
            <a:r>
              <a:rPr lang="en-US" sz="1200" b="0" i="0" u="none" strike="noStrike" kern="1200" baseline="0" dirty="0">
                <a:solidFill>
                  <a:schemeClr val="tx1"/>
                </a:solidFill>
                <a:latin typeface="Arial" charset="0"/>
                <a:ea typeface="+mn-ea"/>
                <a:cs typeface="+mn-cs"/>
              </a:rPr>
              <a:t>Network—Surface Air Temperature (ACORN-SAT, Trewin</a:t>
            </a:r>
          </a:p>
          <a:p>
            <a:r>
              <a:rPr lang="en-US" sz="1200" b="0" i="0" u="none" strike="noStrike" kern="1200" baseline="0" dirty="0">
                <a:solidFill>
                  <a:schemeClr val="tx1"/>
                </a:solidFill>
                <a:latin typeface="Arial" charset="0"/>
                <a:ea typeface="+mn-ea"/>
                <a:cs typeface="+mn-cs"/>
              </a:rPr>
              <a:t>2013) and projection from the ACCESS-1.0 model (with the offset</a:t>
            </a:r>
          </a:p>
          <a:p>
            <a:r>
              <a:rPr lang="en-US" sz="1200" b="0" i="0" u="none" strike="noStrike" kern="1200" baseline="0" dirty="0">
                <a:solidFill>
                  <a:schemeClr val="tx1"/>
                </a:solidFill>
                <a:latin typeface="Arial" charset="0"/>
                <a:ea typeface="+mn-ea"/>
                <a:cs typeface="+mn-cs"/>
              </a:rPr>
              <a:t>to ACORN-SAT removed), and that model scaled to an ECS of 1.5</a:t>
            </a:r>
          </a:p>
          <a:p>
            <a:r>
              <a:rPr lang="en-US" sz="1200" b="0" i="0" u="none" strike="noStrike" kern="1200" baseline="0" dirty="0">
                <a:solidFill>
                  <a:schemeClr val="tx1"/>
                </a:solidFill>
                <a:latin typeface="Arial" charset="0"/>
                <a:ea typeface="+mn-ea"/>
                <a:cs typeface="+mn-cs"/>
              </a:rPr>
              <a:t>and 6 °C using the additive scaling and to 6 °C using the proportional</a:t>
            </a:r>
          </a:p>
          <a:p>
            <a:r>
              <a:rPr lang="en-US" sz="1200" b="0" i="0" u="none" strike="noStrike" kern="1200" baseline="0" dirty="0">
                <a:solidFill>
                  <a:schemeClr val="tx1"/>
                </a:solidFill>
                <a:latin typeface="Arial" charset="0"/>
                <a:ea typeface="+mn-ea"/>
                <a:cs typeface="+mn-cs"/>
              </a:rPr>
              <a:t>scaling (marked ECS6*), </a:t>
            </a:r>
            <a:r>
              <a:rPr lang="en-US" sz="1200" b="1" i="0" u="none" strike="noStrike" kern="1200" baseline="0" dirty="0">
                <a:solidFill>
                  <a:schemeClr val="tx1"/>
                </a:solidFill>
                <a:latin typeface="Arial" charset="0"/>
                <a:ea typeface="+mn-ea"/>
                <a:cs typeface="+mn-cs"/>
              </a:rPr>
              <a:t>b </a:t>
            </a:r>
            <a:r>
              <a:rPr lang="en-US" sz="1200" b="0" i="0" u="none" strike="noStrike" kern="1200" baseline="0" dirty="0">
                <a:solidFill>
                  <a:schemeClr val="tx1"/>
                </a:solidFill>
                <a:latin typeface="Arial" charset="0"/>
                <a:ea typeface="+mn-ea"/>
                <a:cs typeface="+mn-cs"/>
              </a:rPr>
              <a:t>the projection of Australian and Global</a:t>
            </a:r>
          </a:p>
          <a:p>
            <a:r>
              <a:rPr lang="en-US" sz="1200" b="0" i="0" u="none" strike="noStrike" kern="1200" baseline="0" dirty="0">
                <a:solidFill>
                  <a:schemeClr val="tx1"/>
                </a:solidFill>
                <a:latin typeface="Arial" charset="0"/>
                <a:ea typeface="+mn-ea"/>
                <a:cs typeface="+mn-cs"/>
              </a:rPr>
              <a:t>temperature from 1986–2005 to 2080–2099 for RCP8.5 from CMIP5</a:t>
            </a:r>
          </a:p>
          <a:p>
            <a:r>
              <a:rPr lang="en-US" sz="1200" b="0" i="0" u="none" strike="noStrike" kern="1200" baseline="0" dirty="0">
                <a:solidFill>
                  <a:schemeClr val="tx1"/>
                </a:solidFill>
                <a:latin typeface="Arial" charset="0"/>
                <a:ea typeface="+mn-ea"/>
                <a:cs typeface="+mn-cs"/>
              </a:rPr>
              <a:t>models. The subset of models used here and those models scaled to</a:t>
            </a:r>
          </a:p>
          <a:p>
            <a:r>
              <a:rPr lang="en-US" sz="1200" b="0" i="0" u="none" strike="noStrike" kern="1200" baseline="0" dirty="0">
                <a:solidFill>
                  <a:schemeClr val="tx1"/>
                </a:solidFill>
                <a:latin typeface="Arial" charset="0"/>
                <a:ea typeface="+mn-ea"/>
                <a:cs typeface="+mn-cs"/>
              </a:rPr>
              <a:t>emulate various ECS values. The median is shown by a </a:t>
            </a:r>
            <a:r>
              <a:rPr lang="en-US" sz="1200" b="0" i="1" u="none" strike="noStrike" kern="1200" baseline="0" dirty="0">
                <a:solidFill>
                  <a:schemeClr val="tx1"/>
                </a:solidFill>
                <a:latin typeface="Arial" charset="0"/>
                <a:ea typeface="+mn-ea"/>
                <a:cs typeface="+mn-cs"/>
              </a:rPr>
              <a:t>black circle</a:t>
            </a:r>
          </a:p>
          <a:p>
            <a:r>
              <a:rPr lang="en-US" sz="1200" b="0" i="0" u="none" strike="noStrike" kern="1200" baseline="0" dirty="0">
                <a:solidFill>
                  <a:schemeClr val="tx1"/>
                </a:solidFill>
                <a:latin typeface="Arial" charset="0"/>
                <a:ea typeface="+mn-ea"/>
                <a:cs typeface="+mn-cs"/>
              </a:rPr>
              <a:t>in each case. </a:t>
            </a:r>
            <a:r>
              <a:rPr lang="en-US" sz="1200" b="0" i="1" u="none" strike="noStrike" kern="1200" baseline="0" dirty="0">
                <a:solidFill>
                  <a:schemeClr val="tx1"/>
                </a:solidFill>
                <a:latin typeface="Arial" charset="0"/>
                <a:ea typeface="+mn-ea"/>
                <a:cs typeface="+mn-cs"/>
              </a:rPr>
              <a:t>Blue circles </a:t>
            </a:r>
            <a:r>
              <a:rPr lang="en-US" sz="1200" b="0" i="0" u="none" strike="noStrike" kern="1200" baseline="0" dirty="0">
                <a:solidFill>
                  <a:schemeClr val="tx1"/>
                </a:solidFill>
                <a:latin typeface="Arial" charset="0"/>
                <a:ea typeface="+mn-ea"/>
                <a:cs typeface="+mn-cs"/>
              </a:rPr>
              <a:t>indicate the </a:t>
            </a:r>
            <a:r>
              <a:rPr lang="en-US" sz="1200" b="0" i="0" u="none" strike="noStrike" kern="1200" baseline="0" dirty="0" err="1">
                <a:solidFill>
                  <a:schemeClr val="tx1"/>
                </a:solidFill>
                <a:latin typeface="Arial" charset="0"/>
                <a:ea typeface="+mn-ea"/>
                <a:cs typeface="+mn-cs"/>
              </a:rPr>
              <a:t>unscaled</a:t>
            </a:r>
            <a:r>
              <a:rPr lang="en-US" sz="1200" b="0" i="0" u="none" strike="noStrike" kern="1200" baseline="0" dirty="0">
                <a:solidFill>
                  <a:schemeClr val="tx1"/>
                </a:solidFill>
                <a:latin typeface="Arial" charset="0"/>
                <a:ea typeface="+mn-ea"/>
                <a:cs typeface="+mn-cs"/>
              </a:rPr>
              <a:t> model values from all</a:t>
            </a:r>
          </a:p>
          <a:p>
            <a:r>
              <a:rPr lang="en-US" sz="1200" b="0" i="0" u="none" strike="noStrike" kern="1200" baseline="0" dirty="0">
                <a:solidFill>
                  <a:schemeClr val="tx1"/>
                </a:solidFill>
                <a:latin typeface="Arial" charset="0"/>
                <a:ea typeface="+mn-ea"/>
                <a:cs typeface="+mn-cs"/>
              </a:rPr>
              <a:t>CMIP5 models, and the subset for which ECS is available. </a:t>
            </a:r>
            <a:r>
              <a:rPr lang="en-US" sz="1200" b="0" i="1" u="none" strike="noStrike" kern="1200" baseline="0" dirty="0">
                <a:solidFill>
                  <a:schemeClr val="tx1"/>
                </a:solidFill>
                <a:latin typeface="Arial" charset="0"/>
                <a:ea typeface="+mn-ea"/>
                <a:cs typeface="+mn-cs"/>
              </a:rPr>
              <a:t>Red circles</a:t>
            </a:r>
          </a:p>
          <a:p>
            <a:r>
              <a:rPr lang="en-US" sz="1200" b="0" i="0" u="none" strike="noStrike" kern="1200" baseline="0" dirty="0">
                <a:solidFill>
                  <a:schemeClr val="tx1"/>
                </a:solidFill>
                <a:latin typeface="Arial" charset="0"/>
                <a:ea typeface="+mn-ea"/>
                <a:cs typeface="+mn-cs"/>
              </a:rPr>
              <a:t>denote results scaled to various values within the likely range,</a:t>
            </a:r>
          </a:p>
          <a:p>
            <a:r>
              <a:rPr lang="en-US" sz="1200" b="0" i="0" u="none" strike="noStrike" kern="1200" baseline="0" dirty="0">
                <a:solidFill>
                  <a:schemeClr val="tx1"/>
                </a:solidFill>
                <a:latin typeface="Arial" charset="0"/>
                <a:ea typeface="+mn-ea"/>
                <a:cs typeface="+mn-cs"/>
              </a:rPr>
              <a:t>and </a:t>
            </a:r>
            <a:r>
              <a:rPr lang="en-US" sz="1200" b="0" i="1" u="none" strike="noStrike" kern="1200" baseline="0" dirty="0">
                <a:solidFill>
                  <a:schemeClr val="tx1"/>
                </a:solidFill>
                <a:latin typeface="Arial" charset="0"/>
                <a:ea typeface="+mn-ea"/>
                <a:cs typeface="+mn-cs"/>
              </a:rPr>
              <a:t>purple circles </a:t>
            </a:r>
            <a:r>
              <a:rPr lang="en-US" sz="1200" b="0" i="0" u="none" strike="noStrike" kern="1200" baseline="0" dirty="0">
                <a:solidFill>
                  <a:schemeClr val="tx1"/>
                </a:solidFill>
                <a:latin typeface="Arial" charset="0"/>
                <a:ea typeface="+mn-ea"/>
                <a:cs typeface="+mn-cs"/>
              </a:rPr>
              <a:t>are results scaled to the &lt;5 % case of ECS 6. In all</a:t>
            </a:r>
          </a:p>
          <a:p>
            <a:r>
              <a:rPr lang="en-US" sz="1200" b="0" i="0" u="none" strike="noStrike" kern="1200" baseline="0" dirty="0">
                <a:solidFill>
                  <a:schemeClr val="tx1"/>
                </a:solidFill>
                <a:latin typeface="Arial" charset="0"/>
                <a:ea typeface="+mn-ea"/>
                <a:cs typeface="+mn-cs"/>
              </a:rPr>
              <a:t>cases </a:t>
            </a:r>
            <a:r>
              <a:rPr lang="en-US" sz="1200" b="0" i="1" u="none" strike="noStrike" kern="1200" baseline="0" dirty="0">
                <a:solidFill>
                  <a:schemeClr val="tx1"/>
                </a:solidFill>
                <a:latin typeface="Arial" charset="0"/>
                <a:ea typeface="+mn-ea"/>
                <a:cs typeface="+mn-cs"/>
              </a:rPr>
              <a:t>left symbols </a:t>
            </a:r>
            <a:r>
              <a:rPr lang="en-US" sz="1200" b="0" i="0" u="none" strike="noStrike" kern="1200" baseline="0" dirty="0">
                <a:solidFill>
                  <a:schemeClr val="tx1"/>
                </a:solidFill>
                <a:latin typeface="Arial" charset="0"/>
                <a:ea typeface="+mn-ea"/>
                <a:cs typeface="+mn-cs"/>
              </a:rPr>
              <a:t>indicate global, and </a:t>
            </a:r>
            <a:r>
              <a:rPr lang="en-US" sz="1200" b="0" i="1" u="none" strike="noStrike" kern="1200" baseline="0" dirty="0">
                <a:solidFill>
                  <a:schemeClr val="tx1"/>
                </a:solidFill>
                <a:latin typeface="Arial" charset="0"/>
                <a:ea typeface="+mn-ea"/>
                <a:cs typeface="+mn-cs"/>
              </a:rPr>
              <a:t>right </a:t>
            </a:r>
            <a:r>
              <a:rPr lang="en-US" sz="1200" b="0" i="0" u="none" strike="noStrike" kern="1200" baseline="0" dirty="0">
                <a:solidFill>
                  <a:schemeClr val="tx1"/>
                </a:solidFill>
                <a:latin typeface="Arial" charset="0"/>
                <a:ea typeface="+mn-ea"/>
                <a:cs typeface="+mn-cs"/>
              </a:rPr>
              <a:t>is Australian</a:t>
            </a:r>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B71E8-D360-4ECB-93AC-3847E443475F}" type="slidenum">
              <a:rPr lang="en-US"/>
              <a:pPr/>
              <a:t>20</a:t>
            </a:fld>
            <a:endParaRPr lang="en-US"/>
          </a:p>
        </p:txBody>
      </p:sp>
      <p:sp>
        <p:nvSpPr>
          <p:cNvPr id="638978" name="Rectangle 2"/>
          <p:cNvSpPr>
            <a:spLocks noGrp="1" noRot="1" noChangeAspect="1" noChangeArrowheads="1" noTextEdit="1"/>
          </p:cNvSpPr>
          <p:nvPr>
            <p:ph type="sldImg"/>
          </p:nvPr>
        </p:nvSpPr>
        <p:spPr>
          <a:xfrm>
            <a:off x="2701925" y="509588"/>
            <a:ext cx="4535488" cy="2552700"/>
          </a:xfrm>
          <a:ln/>
        </p:spPr>
      </p:sp>
      <p:sp>
        <p:nvSpPr>
          <p:cNvPr id="638979" name="Rectangle 3"/>
          <p:cNvSpPr>
            <a:spLocks noGrp="1" noChangeArrowheads="1"/>
          </p:cNvSpPr>
          <p:nvPr>
            <p:ph type="body" idx="1"/>
          </p:nvPr>
        </p:nvSpPr>
        <p:spPr/>
        <p:txBody>
          <a:bodyPr/>
          <a:lstStyle/>
          <a:p>
            <a:r>
              <a:rPr lang="en-US" sz="1200" b="1" i="0" u="none" strike="noStrike" kern="1200" baseline="0" dirty="0">
                <a:solidFill>
                  <a:schemeClr val="tx1"/>
                </a:solidFill>
                <a:latin typeface="Arial" charset="0"/>
                <a:ea typeface="+mn-ea"/>
                <a:cs typeface="+mn-cs"/>
              </a:rPr>
              <a:t>Fig. 5 </a:t>
            </a:r>
            <a:r>
              <a:rPr lang="en-US" sz="1200" b="0" i="0" u="none" strike="noStrike" kern="1200" baseline="0" dirty="0">
                <a:solidFill>
                  <a:schemeClr val="tx1"/>
                </a:solidFill>
                <a:latin typeface="Arial" charset="0"/>
                <a:ea typeface="+mn-ea"/>
                <a:cs typeface="+mn-cs"/>
              </a:rPr>
              <a:t>Projected change in surface air temperature </a:t>
            </a:r>
            <a:r>
              <a:rPr lang="en-US" sz="1200" b="1" i="0" u="none" strike="noStrike" kern="1200" baseline="0" dirty="0">
                <a:solidFill>
                  <a:schemeClr val="tx1"/>
                </a:solidFill>
                <a:latin typeface="Arial" charset="0"/>
                <a:ea typeface="+mn-ea"/>
                <a:cs typeface="+mn-cs"/>
              </a:rPr>
              <a:t>a </a:t>
            </a:r>
            <a:r>
              <a:rPr lang="en-US" sz="1200" b="0" i="0" u="none" strike="noStrike" kern="1200" baseline="0" dirty="0">
                <a:solidFill>
                  <a:schemeClr val="tx1"/>
                </a:solidFill>
                <a:latin typeface="Arial" charset="0"/>
                <a:ea typeface="+mn-ea"/>
                <a:cs typeface="+mn-cs"/>
              </a:rPr>
              <a:t>observed Australian</a:t>
            </a:r>
          </a:p>
          <a:p>
            <a:r>
              <a:rPr lang="en-US" sz="1200" b="0" i="0" u="none" strike="noStrike" kern="1200" baseline="0" dirty="0">
                <a:solidFill>
                  <a:schemeClr val="tx1"/>
                </a:solidFill>
                <a:latin typeface="Arial" charset="0"/>
                <a:ea typeface="+mn-ea"/>
                <a:cs typeface="+mn-cs"/>
              </a:rPr>
              <a:t>temperature from the Australian Climate Observations Reference</a:t>
            </a:r>
          </a:p>
          <a:p>
            <a:r>
              <a:rPr lang="en-US" sz="1200" b="0" i="0" u="none" strike="noStrike" kern="1200" baseline="0" dirty="0">
                <a:solidFill>
                  <a:schemeClr val="tx1"/>
                </a:solidFill>
                <a:latin typeface="Arial" charset="0"/>
                <a:ea typeface="+mn-ea"/>
                <a:cs typeface="+mn-cs"/>
              </a:rPr>
              <a:t>Network—Surface Air Temperature (ACORN-SAT, Trewin</a:t>
            </a:r>
          </a:p>
          <a:p>
            <a:r>
              <a:rPr lang="en-US" sz="1200" b="0" i="0" u="none" strike="noStrike" kern="1200" baseline="0" dirty="0">
                <a:solidFill>
                  <a:schemeClr val="tx1"/>
                </a:solidFill>
                <a:latin typeface="Arial" charset="0"/>
                <a:ea typeface="+mn-ea"/>
                <a:cs typeface="+mn-cs"/>
              </a:rPr>
              <a:t>2013) and projection from the ACCESS-1.0 model (with the offset</a:t>
            </a:r>
          </a:p>
          <a:p>
            <a:r>
              <a:rPr lang="en-US" sz="1200" b="0" i="0" u="none" strike="noStrike" kern="1200" baseline="0" dirty="0">
                <a:solidFill>
                  <a:schemeClr val="tx1"/>
                </a:solidFill>
                <a:latin typeface="Arial" charset="0"/>
                <a:ea typeface="+mn-ea"/>
                <a:cs typeface="+mn-cs"/>
              </a:rPr>
              <a:t>to ACORN-SAT removed), and that model scaled to an ECS of 1.5</a:t>
            </a:r>
          </a:p>
          <a:p>
            <a:r>
              <a:rPr lang="en-US" sz="1200" b="0" i="0" u="none" strike="noStrike" kern="1200" baseline="0" dirty="0">
                <a:solidFill>
                  <a:schemeClr val="tx1"/>
                </a:solidFill>
                <a:latin typeface="Arial" charset="0"/>
                <a:ea typeface="+mn-ea"/>
                <a:cs typeface="+mn-cs"/>
              </a:rPr>
              <a:t>and 6 °C using the additive scaling and to 6 °C using the proportional</a:t>
            </a:r>
          </a:p>
          <a:p>
            <a:r>
              <a:rPr lang="en-US" sz="1200" b="0" i="0" u="none" strike="noStrike" kern="1200" baseline="0" dirty="0">
                <a:solidFill>
                  <a:schemeClr val="tx1"/>
                </a:solidFill>
                <a:latin typeface="Arial" charset="0"/>
                <a:ea typeface="+mn-ea"/>
                <a:cs typeface="+mn-cs"/>
              </a:rPr>
              <a:t>scaling (marked ECS6*), </a:t>
            </a:r>
            <a:r>
              <a:rPr lang="en-US" sz="1200" b="1" i="0" u="none" strike="noStrike" kern="1200" baseline="0" dirty="0">
                <a:solidFill>
                  <a:schemeClr val="tx1"/>
                </a:solidFill>
                <a:latin typeface="Arial" charset="0"/>
                <a:ea typeface="+mn-ea"/>
                <a:cs typeface="+mn-cs"/>
              </a:rPr>
              <a:t>b </a:t>
            </a:r>
            <a:r>
              <a:rPr lang="en-US" sz="1200" b="0" i="0" u="none" strike="noStrike" kern="1200" baseline="0" dirty="0">
                <a:solidFill>
                  <a:schemeClr val="tx1"/>
                </a:solidFill>
                <a:latin typeface="Arial" charset="0"/>
                <a:ea typeface="+mn-ea"/>
                <a:cs typeface="+mn-cs"/>
              </a:rPr>
              <a:t>the projection of Australian and Global</a:t>
            </a:r>
          </a:p>
          <a:p>
            <a:r>
              <a:rPr lang="en-US" sz="1200" b="0" i="0" u="none" strike="noStrike" kern="1200" baseline="0" dirty="0">
                <a:solidFill>
                  <a:schemeClr val="tx1"/>
                </a:solidFill>
                <a:latin typeface="Arial" charset="0"/>
                <a:ea typeface="+mn-ea"/>
                <a:cs typeface="+mn-cs"/>
              </a:rPr>
              <a:t>temperature from 1986–2005 to 2080–2099 for RCP8.5 from CMIP5</a:t>
            </a:r>
          </a:p>
          <a:p>
            <a:r>
              <a:rPr lang="en-US" sz="1200" b="0" i="0" u="none" strike="noStrike" kern="1200" baseline="0" dirty="0">
                <a:solidFill>
                  <a:schemeClr val="tx1"/>
                </a:solidFill>
                <a:latin typeface="Arial" charset="0"/>
                <a:ea typeface="+mn-ea"/>
                <a:cs typeface="+mn-cs"/>
              </a:rPr>
              <a:t>models. The subset of models used here and those models scaled to</a:t>
            </a:r>
          </a:p>
          <a:p>
            <a:r>
              <a:rPr lang="en-US" sz="1200" b="0" i="0" u="none" strike="noStrike" kern="1200" baseline="0" dirty="0">
                <a:solidFill>
                  <a:schemeClr val="tx1"/>
                </a:solidFill>
                <a:latin typeface="Arial" charset="0"/>
                <a:ea typeface="+mn-ea"/>
                <a:cs typeface="+mn-cs"/>
              </a:rPr>
              <a:t>emulate various ECS values. The median is shown by a </a:t>
            </a:r>
            <a:r>
              <a:rPr lang="en-US" sz="1200" b="0" i="1" u="none" strike="noStrike" kern="1200" baseline="0" dirty="0">
                <a:solidFill>
                  <a:schemeClr val="tx1"/>
                </a:solidFill>
                <a:latin typeface="Arial" charset="0"/>
                <a:ea typeface="+mn-ea"/>
                <a:cs typeface="+mn-cs"/>
              </a:rPr>
              <a:t>black circle</a:t>
            </a:r>
          </a:p>
          <a:p>
            <a:r>
              <a:rPr lang="en-US" sz="1200" b="0" i="0" u="none" strike="noStrike" kern="1200" baseline="0" dirty="0">
                <a:solidFill>
                  <a:schemeClr val="tx1"/>
                </a:solidFill>
                <a:latin typeface="Arial" charset="0"/>
                <a:ea typeface="+mn-ea"/>
                <a:cs typeface="+mn-cs"/>
              </a:rPr>
              <a:t>in each case. </a:t>
            </a:r>
            <a:r>
              <a:rPr lang="en-US" sz="1200" b="0" i="1" u="none" strike="noStrike" kern="1200" baseline="0" dirty="0">
                <a:solidFill>
                  <a:schemeClr val="tx1"/>
                </a:solidFill>
                <a:latin typeface="Arial" charset="0"/>
                <a:ea typeface="+mn-ea"/>
                <a:cs typeface="+mn-cs"/>
              </a:rPr>
              <a:t>Blue circles </a:t>
            </a:r>
            <a:r>
              <a:rPr lang="en-US" sz="1200" b="0" i="0" u="none" strike="noStrike" kern="1200" baseline="0" dirty="0">
                <a:solidFill>
                  <a:schemeClr val="tx1"/>
                </a:solidFill>
                <a:latin typeface="Arial" charset="0"/>
                <a:ea typeface="+mn-ea"/>
                <a:cs typeface="+mn-cs"/>
              </a:rPr>
              <a:t>indicate the </a:t>
            </a:r>
            <a:r>
              <a:rPr lang="en-US" sz="1200" b="0" i="0" u="none" strike="noStrike" kern="1200" baseline="0" dirty="0" err="1">
                <a:solidFill>
                  <a:schemeClr val="tx1"/>
                </a:solidFill>
                <a:latin typeface="Arial" charset="0"/>
                <a:ea typeface="+mn-ea"/>
                <a:cs typeface="+mn-cs"/>
              </a:rPr>
              <a:t>unscaled</a:t>
            </a:r>
            <a:r>
              <a:rPr lang="en-US" sz="1200" b="0" i="0" u="none" strike="noStrike" kern="1200" baseline="0" dirty="0">
                <a:solidFill>
                  <a:schemeClr val="tx1"/>
                </a:solidFill>
                <a:latin typeface="Arial" charset="0"/>
                <a:ea typeface="+mn-ea"/>
                <a:cs typeface="+mn-cs"/>
              </a:rPr>
              <a:t> model values from all</a:t>
            </a:r>
          </a:p>
          <a:p>
            <a:r>
              <a:rPr lang="en-US" sz="1200" b="0" i="0" u="none" strike="noStrike" kern="1200" baseline="0" dirty="0">
                <a:solidFill>
                  <a:schemeClr val="tx1"/>
                </a:solidFill>
                <a:latin typeface="Arial" charset="0"/>
                <a:ea typeface="+mn-ea"/>
                <a:cs typeface="+mn-cs"/>
              </a:rPr>
              <a:t>CMIP5 models, and the subset for which ECS is available. </a:t>
            </a:r>
            <a:r>
              <a:rPr lang="en-US" sz="1200" b="0" i="1" u="none" strike="noStrike" kern="1200" baseline="0" dirty="0">
                <a:solidFill>
                  <a:schemeClr val="tx1"/>
                </a:solidFill>
                <a:latin typeface="Arial" charset="0"/>
                <a:ea typeface="+mn-ea"/>
                <a:cs typeface="+mn-cs"/>
              </a:rPr>
              <a:t>Red circles</a:t>
            </a:r>
          </a:p>
          <a:p>
            <a:r>
              <a:rPr lang="en-US" sz="1200" b="0" i="0" u="none" strike="noStrike" kern="1200" baseline="0" dirty="0">
                <a:solidFill>
                  <a:schemeClr val="tx1"/>
                </a:solidFill>
                <a:latin typeface="Arial" charset="0"/>
                <a:ea typeface="+mn-ea"/>
                <a:cs typeface="+mn-cs"/>
              </a:rPr>
              <a:t>denote results scaled to various values within the likely range,</a:t>
            </a:r>
          </a:p>
          <a:p>
            <a:r>
              <a:rPr lang="en-US" sz="1200" b="0" i="0" u="none" strike="noStrike" kern="1200" baseline="0" dirty="0">
                <a:solidFill>
                  <a:schemeClr val="tx1"/>
                </a:solidFill>
                <a:latin typeface="Arial" charset="0"/>
                <a:ea typeface="+mn-ea"/>
                <a:cs typeface="+mn-cs"/>
              </a:rPr>
              <a:t>and </a:t>
            </a:r>
            <a:r>
              <a:rPr lang="en-US" sz="1200" b="0" i="1" u="none" strike="noStrike" kern="1200" baseline="0" dirty="0">
                <a:solidFill>
                  <a:schemeClr val="tx1"/>
                </a:solidFill>
                <a:latin typeface="Arial" charset="0"/>
                <a:ea typeface="+mn-ea"/>
                <a:cs typeface="+mn-cs"/>
              </a:rPr>
              <a:t>purple circles </a:t>
            </a:r>
            <a:r>
              <a:rPr lang="en-US" sz="1200" b="0" i="0" u="none" strike="noStrike" kern="1200" baseline="0" dirty="0">
                <a:solidFill>
                  <a:schemeClr val="tx1"/>
                </a:solidFill>
                <a:latin typeface="Arial" charset="0"/>
                <a:ea typeface="+mn-ea"/>
                <a:cs typeface="+mn-cs"/>
              </a:rPr>
              <a:t>are results scaled to the &lt;5 % case of ECS 6. In all</a:t>
            </a:r>
          </a:p>
          <a:p>
            <a:r>
              <a:rPr lang="en-US" sz="1200" b="0" i="0" u="none" strike="noStrike" kern="1200" baseline="0" dirty="0">
                <a:solidFill>
                  <a:schemeClr val="tx1"/>
                </a:solidFill>
                <a:latin typeface="Arial" charset="0"/>
                <a:ea typeface="+mn-ea"/>
                <a:cs typeface="+mn-cs"/>
              </a:rPr>
              <a:t>cases </a:t>
            </a:r>
            <a:r>
              <a:rPr lang="en-US" sz="1200" b="0" i="1" u="none" strike="noStrike" kern="1200" baseline="0" dirty="0">
                <a:solidFill>
                  <a:schemeClr val="tx1"/>
                </a:solidFill>
                <a:latin typeface="Arial" charset="0"/>
                <a:ea typeface="+mn-ea"/>
                <a:cs typeface="+mn-cs"/>
              </a:rPr>
              <a:t>left symbols </a:t>
            </a:r>
            <a:r>
              <a:rPr lang="en-US" sz="1200" b="0" i="0" u="none" strike="noStrike" kern="1200" baseline="0" dirty="0">
                <a:solidFill>
                  <a:schemeClr val="tx1"/>
                </a:solidFill>
                <a:latin typeface="Arial" charset="0"/>
                <a:ea typeface="+mn-ea"/>
                <a:cs typeface="+mn-cs"/>
              </a:rPr>
              <a:t>indicate global, and </a:t>
            </a:r>
            <a:r>
              <a:rPr lang="en-US" sz="1200" b="0" i="1" u="none" strike="noStrike" kern="1200" baseline="0" dirty="0">
                <a:solidFill>
                  <a:schemeClr val="tx1"/>
                </a:solidFill>
                <a:latin typeface="Arial" charset="0"/>
                <a:ea typeface="+mn-ea"/>
                <a:cs typeface="+mn-cs"/>
              </a:rPr>
              <a:t>right </a:t>
            </a:r>
            <a:r>
              <a:rPr lang="en-US" sz="1200" b="0" i="0" u="none" strike="noStrike" kern="1200" baseline="0" dirty="0">
                <a:solidFill>
                  <a:schemeClr val="tx1"/>
                </a:solidFill>
                <a:latin typeface="Arial" charset="0"/>
                <a:ea typeface="+mn-ea"/>
                <a:cs typeface="+mn-cs"/>
              </a:rPr>
              <a:t>is Australian</a:t>
            </a:r>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B71E8-D360-4ECB-93AC-3847E443475F}" type="slidenum">
              <a:rPr lang="en-US"/>
              <a:pPr/>
              <a:t>21</a:t>
            </a:fld>
            <a:endParaRPr lang="en-US"/>
          </a:p>
        </p:txBody>
      </p:sp>
      <p:sp>
        <p:nvSpPr>
          <p:cNvPr id="638978" name="Rectangle 2"/>
          <p:cNvSpPr>
            <a:spLocks noGrp="1" noRot="1" noChangeAspect="1" noChangeArrowheads="1" noTextEdit="1"/>
          </p:cNvSpPr>
          <p:nvPr>
            <p:ph type="sldImg"/>
          </p:nvPr>
        </p:nvSpPr>
        <p:spPr>
          <a:xfrm>
            <a:off x="2701925" y="509588"/>
            <a:ext cx="4535488" cy="2552700"/>
          </a:xfrm>
          <a:ln/>
        </p:spPr>
      </p:sp>
      <p:sp>
        <p:nvSpPr>
          <p:cNvPr id="638979" name="Rectangle 3"/>
          <p:cNvSpPr>
            <a:spLocks noGrp="1" noChangeArrowheads="1"/>
          </p:cNvSpPr>
          <p:nvPr>
            <p:ph type="body" idx="1"/>
          </p:nvPr>
        </p:nvSpPr>
        <p:spPr/>
        <p:txBody>
          <a:bodyPr/>
          <a:lstStyle/>
          <a:p>
            <a:r>
              <a:rPr lang="en-US" sz="1200" b="1" i="0" u="none" strike="noStrike" kern="1200" baseline="0" dirty="0">
                <a:solidFill>
                  <a:schemeClr val="tx1"/>
                </a:solidFill>
                <a:latin typeface="Arial" charset="0"/>
                <a:ea typeface="+mn-ea"/>
                <a:cs typeface="+mn-cs"/>
              </a:rPr>
              <a:t>Fig. 5 </a:t>
            </a:r>
            <a:r>
              <a:rPr lang="en-US" sz="1200" b="0" i="0" u="none" strike="noStrike" kern="1200" baseline="0" dirty="0">
                <a:solidFill>
                  <a:schemeClr val="tx1"/>
                </a:solidFill>
                <a:latin typeface="Arial" charset="0"/>
                <a:ea typeface="+mn-ea"/>
                <a:cs typeface="+mn-cs"/>
              </a:rPr>
              <a:t>Projected change in surface air temperature </a:t>
            </a:r>
            <a:r>
              <a:rPr lang="en-US" sz="1200" b="1" i="0" u="none" strike="noStrike" kern="1200" baseline="0" dirty="0">
                <a:solidFill>
                  <a:schemeClr val="tx1"/>
                </a:solidFill>
                <a:latin typeface="Arial" charset="0"/>
                <a:ea typeface="+mn-ea"/>
                <a:cs typeface="+mn-cs"/>
              </a:rPr>
              <a:t>a </a:t>
            </a:r>
            <a:r>
              <a:rPr lang="en-US" sz="1200" b="0" i="0" u="none" strike="noStrike" kern="1200" baseline="0" dirty="0">
                <a:solidFill>
                  <a:schemeClr val="tx1"/>
                </a:solidFill>
                <a:latin typeface="Arial" charset="0"/>
                <a:ea typeface="+mn-ea"/>
                <a:cs typeface="+mn-cs"/>
              </a:rPr>
              <a:t>observed Australian</a:t>
            </a:r>
          </a:p>
          <a:p>
            <a:r>
              <a:rPr lang="en-US" sz="1200" b="0" i="0" u="none" strike="noStrike" kern="1200" baseline="0" dirty="0">
                <a:solidFill>
                  <a:schemeClr val="tx1"/>
                </a:solidFill>
                <a:latin typeface="Arial" charset="0"/>
                <a:ea typeface="+mn-ea"/>
                <a:cs typeface="+mn-cs"/>
              </a:rPr>
              <a:t>temperature from the Australian Climate Observations Reference</a:t>
            </a:r>
          </a:p>
          <a:p>
            <a:r>
              <a:rPr lang="en-US" sz="1200" b="0" i="0" u="none" strike="noStrike" kern="1200" baseline="0" dirty="0">
                <a:solidFill>
                  <a:schemeClr val="tx1"/>
                </a:solidFill>
                <a:latin typeface="Arial" charset="0"/>
                <a:ea typeface="+mn-ea"/>
                <a:cs typeface="+mn-cs"/>
              </a:rPr>
              <a:t>Network—Surface Air Temperature (ACORN-SAT, Trewin</a:t>
            </a:r>
          </a:p>
          <a:p>
            <a:r>
              <a:rPr lang="en-US" sz="1200" b="0" i="0" u="none" strike="noStrike" kern="1200" baseline="0" dirty="0">
                <a:solidFill>
                  <a:schemeClr val="tx1"/>
                </a:solidFill>
                <a:latin typeface="Arial" charset="0"/>
                <a:ea typeface="+mn-ea"/>
                <a:cs typeface="+mn-cs"/>
              </a:rPr>
              <a:t>2013) and projection from the ACCESS-1.0 model (with the offset</a:t>
            </a:r>
          </a:p>
          <a:p>
            <a:r>
              <a:rPr lang="en-US" sz="1200" b="0" i="0" u="none" strike="noStrike" kern="1200" baseline="0" dirty="0">
                <a:solidFill>
                  <a:schemeClr val="tx1"/>
                </a:solidFill>
                <a:latin typeface="Arial" charset="0"/>
                <a:ea typeface="+mn-ea"/>
                <a:cs typeface="+mn-cs"/>
              </a:rPr>
              <a:t>to ACORN-SAT removed), and that model scaled to an ECS of 1.5</a:t>
            </a:r>
          </a:p>
          <a:p>
            <a:r>
              <a:rPr lang="en-US" sz="1200" b="0" i="0" u="none" strike="noStrike" kern="1200" baseline="0" dirty="0">
                <a:solidFill>
                  <a:schemeClr val="tx1"/>
                </a:solidFill>
                <a:latin typeface="Arial" charset="0"/>
                <a:ea typeface="+mn-ea"/>
                <a:cs typeface="+mn-cs"/>
              </a:rPr>
              <a:t>and 6 °C using the additive scaling and to 6 °C using the proportional</a:t>
            </a:r>
          </a:p>
          <a:p>
            <a:r>
              <a:rPr lang="en-US" sz="1200" b="0" i="0" u="none" strike="noStrike" kern="1200" baseline="0" dirty="0">
                <a:solidFill>
                  <a:schemeClr val="tx1"/>
                </a:solidFill>
                <a:latin typeface="Arial" charset="0"/>
                <a:ea typeface="+mn-ea"/>
                <a:cs typeface="+mn-cs"/>
              </a:rPr>
              <a:t>scaling (marked ECS6*), </a:t>
            </a:r>
            <a:r>
              <a:rPr lang="en-US" sz="1200" b="1" i="0" u="none" strike="noStrike" kern="1200" baseline="0" dirty="0">
                <a:solidFill>
                  <a:schemeClr val="tx1"/>
                </a:solidFill>
                <a:latin typeface="Arial" charset="0"/>
                <a:ea typeface="+mn-ea"/>
                <a:cs typeface="+mn-cs"/>
              </a:rPr>
              <a:t>b </a:t>
            </a:r>
            <a:r>
              <a:rPr lang="en-US" sz="1200" b="0" i="0" u="none" strike="noStrike" kern="1200" baseline="0" dirty="0">
                <a:solidFill>
                  <a:schemeClr val="tx1"/>
                </a:solidFill>
                <a:latin typeface="Arial" charset="0"/>
                <a:ea typeface="+mn-ea"/>
                <a:cs typeface="+mn-cs"/>
              </a:rPr>
              <a:t>the projection of Australian and Global</a:t>
            </a:r>
          </a:p>
          <a:p>
            <a:r>
              <a:rPr lang="en-US" sz="1200" b="0" i="0" u="none" strike="noStrike" kern="1200" baseline="0" dirty="0">
                <a:solidFill>
                  <a:schemeClr val="tx1"/>
                </a:solidFill>
                <a:latin typeface="Arial" charset="0"/>
                <a:ea typeface="+mn-ea"/>
                <a:cs typeface="+mn-cs"/>
              </a:rPr>
              <a:t>temperature from 1986–2005 to 2080–2099 for RCP8.5 from CMIP5</a:t>
            </a:r>
          </a:p>
          <a:p>
            <a:r>
              <a:rPr lang="en-US" sz="1200" b="0" i="0" u="none" strike="noStrike" kern="1200" baseline="0" dirty="0">
                <a:solidFill>
                  <a:schemeClr val="tx1"/>
                </a:solidFill>
                <a:latin typeface="Arial" charset="0"/>
                <a:ea typeface="+mn-ea"/>
                <a:cs typeface="+mn-cs"/>
              </a:rPr>
              <a:t>models. The subset of models used here and those models scaled to</a:t>
            </a:r>
          </a:p>
          <a:p>
            <a:r>
              <a:rPr lang="en-US" sz="1200" b="0" i="0" u="none" strike="noStrike" kern="1200" baseline="0" dirty="0">
                <a:solidFill>
                  <a:schemeClr val="tx1"/>
                </a:solidFill>
                <a:latin typeface="Arial" charset="0"/>
                <a:ea typeface="+mn-ea"/>
                <a:cs typeface="+mn-cs"/>
              </a:rPr>
              <a:t>emulate various ECS values. The median is shown by a </a:t>
            </a:r>
            <a:r>
              <a:rPr lang="en-US" sz="1200" b="0" i="1" u="none" strike="noStrike" kern="1200" baseline="0" dirty="0">
                <a:solidFill>
                  <a:schemeClr val="tx1"/>
                </a:solidFill>
                <a:latin typeface="Arial" charset="0"/>
                <a:ea typeface="+mn-ea"/>
                <a:cs typeface="+mn-cs"/>
              </a:rPr>
              <a:t>black circle</a:t>
            </a:r>
          </a:p>
          <a:p>
            <a:r>
              <a:rPr lang="en-US" sz="1200" b="0" i="0" u="none" strike="noStrike" kern="1200" baseline="0" dirty="0">
                <a:solidFill>
                  <a:schemeClr val="tx1"/>
                </a:solidFill>
                <a:latin typeface="Arial" charset="0"/>
                <a:ea typeface="+mn-ea"/>
                <a:cs typeface="+mn-cs"/>
              </a:rPr>
              <a:t>in each case. </a:t>
            </a:r>
            <a:r>
              <a:rPr lang="en-US" sz="1200" b="0" i="1" u="none" strike="noStrike" kern="1200" baseline="0" dirty="0">
                <a:solidFill>
                  <a:schemeClr val="tx1"/>
                </a:solidFill>
                <a:latin typeface="Arial" charset="0"/>
                <a:ea typeface="+mn-ea"/>
                <a:cs typeface="+mn-cs"/>
              </a:rPr>
              <a:t>Blue circles </a:t>
            </a:r>
            <a:r>
              <a:rPr lang="en-US" sz="1200" b="0" i="0" u="none" strike="noStrike" kern="1200" baseline="0" dirty="0">
                <a:solidFill>
                  <a:schemeClr val="tx1"/>
                </a:solidFill>
                <a:latin typeface="Arial" charset="0"/>
                <a:ea typeface="+mn-ea"/>
                <a:cs typeface="+mn-cs"/>
              </a:rPr>
              <a:t>indicate the </a:t>
            </a:r>
            <a:r>
              <a:rPr lang="en-US" sz="1200" b="0" i="0" u="none" strike="noStrike" kern="1200" baseline="0" dirty="0" err="1">
                <a:solidFill>
                  <a:schemeClr val="tx1"/>
                </a:solidFill>
                <a:latin typeface="Arial" charset="0"/>
                <a:ea typeface="+mn-ea"/>
                <a:cs typeface="+mn-cs"/>
              </a:rPr>
              <a:t>unscaled</a:t>
            </a:r>
            <a:r>
              <a:rPr lang="en-US" sz="1200" b="0" i="0" u="none" strike="noStrike" kern="1200" baseline="0" dirty="0">
                <a:solidFill>
                  <a:schemeClr val="tx1"/>
                </a:solidFill>
                <a:latin typeface="Arial" charset="0"/>
                <a:ea typeface="+mn-ea"/>
                <a:cs typeface="+mn-cs"/>
              </a:rPr>
              <a:t> model values from all</a:t>
            </a:r>
          </a:p>
          <a:p>
            <a:r>
              <a:rPr lang="en-US" sz="1200" b="0" i="0" u="none" strike="noStrike" kern="1200" baseline="0" dirty="0">
                <a:solidFill>
                  <a:schemeClr val="tx1"/>
                </a:solidFill>
                <a:latin typeface="Arial" charset="0"/>
                <a:ea typeface="+mn-ea"/>
                <a:cs typeface="+mn-cs"/>
              </a:rPr>
              <a:t>CMIP5 models, and the subset for which ECS is available. </a:t>
            </a:r>
            <a:r>
              <a:rPr lang="en-US" sz="1200" b="0" i="1" u="none" strike="noStrike" kern="1200" baseline="0" dirty="0">
                <a:solidFill>
                  <a:schemeClr val="tx1"/>
                </a:solidFill>
                <a:latin typeface="Arial" charset="0"/>
                <a:ea typeface="+mn-ea"/>
                <a:cs typeface="+mn-cs"/>
              </a:rPr>
              <a:t>Red circles</a:t>
            </a:r>
          </a:p>
          <a:p>
            <a:r>
              <a:rPr lang="en-US" sz="1200" b="0" i="0" u="none" strike="noStrike" kern="1200" baseline="0" dirty="0">
                <a:solidFill>
                  <a:schemeClr val="tx1"/>
                </a:solidFill>
                <a:latin typeface="Arial" charset="0"/>
                <a:ea typeface="+mn-ea"/>
                <a:cs typeface="+mn-cs"/>
              </a:rPr>
              <a:t>denote results scaled to various values within the likely range,</a:t>
            </a:r>
          </a:p>
          <a:p>
            <a:r>
              <a:rPr lang="en-US" sz="1200" b="0" i="0" u="none" strike="noStrike" kern="1200" baseline="0" dirty="0">
                <a:solidFill>
                  <a:schemeClr val="tx1"/>
                </a:solidFill>
                <a:latin typeface="Arial" charset="0"/>
                <a:ea typeface="+mn-ea"/>
                <a:cs typeface="+mn-cs"/>
              </a:rPr>
              <a:t>and </a:t>
            </a:r>
            <a:r>
              <a:rPr lang="en-US" sz="1200" b="0" i="1" u="none" strike="noStrike" kern="1200" baseline="0" dirty="0">
                <a:solidFill>
                  <a:schemeClr val="tx1"/>
                </a:solidFill>
                <a:latin typeface="Arial" charset="0"/>
                <a:ea typeface="+mn-ea"/>
                <a:cs typeface="+mn-cs"/>
              </a:rPr>
              <a:t>purple circles </a:t>
            </a:r>
            <a:r>
              <a:rPr lang="en-US" sz="1200" b="0" i="0" u="none" strike="noStrike" kern="1200" baseline="0" dirty="0">
                <a:solidFill>
                  <a:schemeClr val="tx1"/>
                </a:solidFill>
                <a:latin typeface="Arial" charset="0"/>
                <a:ea typeface="+mn-ea"/>
                <a:cs typeface="+mn-cs"/>
              </a:rPr>
              <a:t>are results scaled to the &lt;5 % case of ECS 6. In all</a:t>
            </a:r>
          </a:p>
          <a:p>
            <a:r>
              <a:rPr lang="en-US" sz="1200" b="0" i="0" u="none" strike="noStrike" kern="1200" baseline="0" dirty="0">
                <a:solidFill>
                  <a:schemeClr val="tx1"/>
                </a:solidFill>
                <a:latin typeface="Arial" charset="0"/>
                <a:ea typeface="+mn-ea"/>
                <a:cs typeface="+mn-cs"/>
              </a:rPr>
              <a:t>cases </a:t>
            </a:r>
            <a:r>
              <a:rPr lang="en-US" sz="1200" b="0" i="1" u="none" strike="noStrike" kern="1200" baseline="0" dirty="0">
                <a:solidFill>
                  <a:schemeClr val="tx1"/>
                </a:solidFill>
                <a:latin typeface="Arial" charset="0"/>
                <a:ea typeface="+mn-ea"/>
                <a:cs typeface="+mn-cs"/>
              </a:rPr>
              <a:t>left symbols </a:t>
            </a:r>
            <a:r>
              <a:rPr lang="en-US" sz="1200" b="0" i="0" u="none" strike="noStrike" kern="1200" baseline="0" dirty="0">
                <a:solidFill>
                  <a:schemeClr val="tx1"/>
                </a:solidFill>
                <a:latin typeface="Arial" charset="0"/>
                <a:ea typeface="+mn-ea"/>
                <a:cs typeface="+mn-cs"/>
              </a:rPr>
              <a:t>indicate global, and </a:t>
            </a:r>
            <a:r>
              <a:rPr lang="en-US" sz="1200" b="0" i="1" u="none" strike="noStrike" kern="1200" baseline="0" dirty="0">
                <a:solidFill>
                  <a:schemeClr val="tx1"/>
                </a:solidFill>
                <a:latin typeface="Arial" charset="0"/>
                <a:ea typeface="+mn-ea"/>
                <a:cs typeface="+mn-cs"/>
              </a:rPr>
              <a:t>right </a:t>
            </a:r>
            <a:r>
              <a:rPr lang="en-US" sz="1200" b="0" i="0" u="none" strike="noStrike" kern="1200" baseline="0" dirty="0">
                <a:solidFill>
                  <a:schemeClr val="tx1"/>
                </a:solidFill>
                <a:latin typeface="Arial" charset="0"/>
                <a:ea typeface="+mn-ea"/>
                <a:cs typeface="+mn-cs"/>
              </a:rPr>
              <a:t>is Australian</a:t>
            </a:r>
            <a:endParaRPr lang="en-AU" dirty="0"/>
          </a:p>
        </p:txBody>
      </p:sp>
    </p:spTree>
    <p:extLst>
      <p:ext uri="{BB962C8B-B14F-4D97-AF65-F5344CB8AC3E}">
        <p14:creationId xmlns:p14="http://schemas.microsoft.com/office/powerpoint/2010/main" val="304219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B71E8-D360-4ECB-93AC-3847E443475F}" type="slidenum">
              <a:rPr lang="en-US"/>
              <a:pPr/>
              <a:t>3</a:t>
            </a:fld>
            <a:endParaRPr lang="en-US"/>
          </a:p>
        </p:txBody>
      </p:sp>
      <p:sp>
        <p:nvSpPr>
          <p:cNvPr id="638978" name="Rectangle 2"/>
          <p:cNvSpPr>
            <a:spLocks noGrp="1" noRot="1" noChangeAspect="1" noChangeArrowheads="1" noTextEdit="1"/>
          </p:cNvSpPr>
          <p:nvPr>
            <p:ph type="sldImg"/>
          </p:nvPr>
        </p:nvSpPr>
        <p:spPr>
          <a:xfrm>
            <a:off x="2701925" y="509588"/>
            <a:ext cx="4535488" cy="2552700"/>
          </a:xfrm>
          <a:ln/>
        </p:spPr>
      </p:sp>
      <p:sp>
        <p:nvSpPr>
          <p:cNvPr id="638979" name="Rectangle 3"/>
          <p:cNvSpPr>
            <a:spLocks noGrp="1" noChangeArrowheads="1"/>
          </p:cNvSpPr>
          <p:nvPr>
            <p:ph type="body" idx="1"/>
          </p:nvPr>
        </p:nvSpPr>
        <p:spPr/>
        <p:txBody>
          <a:bodyPr/>
          <a:lstStyle/>
          <a:p>
            <a:r>
              <a:rPr lang="en-AU"/>
              <a:t>(1) Understanding and (2) reducing uncertainties in the CC projections. ROB COLMAN</a:t>
            </a:r>
          </a:p>
          <a:p>
            <a:r>
              <a:rPr lang="en-AU"/>
              <a:t>Introduction</a:t>
            </a:r>
          </a:p>
          <a:p>
            <a:r>
              <a:rPr lang="en-AU"/>
              <a:t>Climate sensitivity = the degree warming per unit of forcing (i.e. doubling CO2) for each model.</a:t>
            </a:r>
          </a:p>
          <a:p>
            <a:r>
              <a:rPr lang="en-AU"/>
              <a:t>(this excludes the CC-feedback which sits on top of that). </a:t>
            </a:r>
          </a:p>
          <a:p>
            <a:endParaRPr lang="en-AU"/>
          </a:p>
          <a:p>
            <a:r>
              <a:rPr lang="en-AU"/>
              <a:t>Requires two-pronged attck: (1) understanding the model ensemble and (2) understanding the process in our model</a:t>
            </a:r>
          </a:p>
          <a:p>
            <a:r>
              <a:rPr lang="en-AU"/>
              <a:t>Sensitivity has come down only marginally, much larger than inter-model variability.</a:t>
            </a:r>
          </a:p>
          <a:p>
            <a:r>
              <a:rPr lang="en-AU"/>
              <a:t>Mainly due to feedback, mainly clouds(+/-), water vapour(++), surface albedo(+) and laps rate(-).</a:t>
            </a:r>
          </a:p>
          <a:p>
            <a:endParaRPr lang="en-AU"/>
          </a:p>
          <a:p>
            <a:r>
              <a:rPr lang="en-AU"/>
              <a:t>If we had an analogue for this in the current climate, that would be very useful.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B71E8-D360-4ECB-93AC-3847E443475F}" type="slidenum">
              <a:rPr lang="en-US"/>
              <a:pPr/>
              <a:t>4</a:t>
            </a:fld>
            <a:endParaRPr lang="en-US"/>
          </a:p>
        </p:txBody>
      </p:sp>
      <p:sp>
        <p:nvSpPr>
          <p:cNvPr id="638978" name="Rectangle 2"/>
          <p:cNvSpPr>
            <a:spLocks noGrp="1" noRot="1" noChangeAspect="1" noChangeArrowheads="1" noTextEdit="1"/>
          </p:cNvSpPr>
          <p:nvPr>
            <p:ph type="sldImg"/>
          </p:nvPr>
        </p:nvSpPr>
        <p:spPr>
          <a:xfrm>
            <a:off x="2701925" y="509588"/>
            <a:ext cx="4535488" cy="2552700"/>
          </a:xfrm>
          <a:ln/>
        </p:spPr>
      </p:sp>
      <p:sp>
        <p:nvSpPr>
          <p:cNvPr id="638979" name="Rectangle 3"/>
          <p:cNvSpPr>
            <a:spLocks noGrp="1" noChangeArrowheads="1"/>
          </p:cNvSpPr>
          <p:nvPr>
            <p:ph type="body" idx="1"/>
          </p:nvPr>
        </p:nvSpPr>
        <p:spPr/>
        <p:txBody>
          <a:bodyPr/>
          <a:lstStyle/>
          <a:p>
            <a:r>
              <a:rPr lang="en-US" sz="1200" b="1" i="0" u="none" strike="noStrike" kern="1200" baseline="0" dirty="0">
                <a:solidFill>
                  <a:schemeClr val="tx1"/>
                </a:solidFill>
                <a:latin typeface="Arial" charset="0"/>
                <a:ea typeface="+mn-ea"/>
                <a:cs typeface="+mn-cs"/>
              </a:rPr>
              <a:t>Fig. 5 </a:t>
            </a:r>
            <a:r>
              <a:rPr lang="en-US" sz="1200" b="0" i="0" u="none" strike="noStrike" kern="1200" baseline="0" dirty="0">
                <a:solidFill>
                  <a:schemeClr val="tx1"/>
                </a:solidFill>
                <a:latin typeface="Arial" charset="0"/>
                <a:ea typeface="+mn-ea"/>
                <a:cs typeface="+mn-cs"/>
              </a:rPr>
              <a:t>Projected change in surface air temperature </a:t>
            </a:r>
            <a:r>
              <a:rPr lang="en-US" sz="1200" b="1" i="0" u="none" strike="noStrike" kern="1200" baseline="0" dirty="0">
                <a:solidFill>
                  <a:schemeClr val="tx1"/>
                </a:solidFill>
                <a:latin typeface="Arial" charset="0"/>
                <a:ea typeface="+mn-ea"/>
                <a:cs typeface="+mn-cs"/>
              </a:rPr>
              <a:t>a </a:t>
            </a:r>
            <a:r>
              <a:rPr lang="en-US" sz="1200" b="0" i="0" u="none" strike="noStrike" kern="1200" baseline="0" dirty="0">
                <a:solidFill>
                  <a:schemeClr val="tx1"/>
                </a:solidFill>
                <a:latin typeface="Arial" charset="0"/>
                <a:ea typeface="+mn-ea"/>
                <a:cs typeface="+mn-cs"/>
              </a:rPr>
              <a:t>observed Australian</a:t>
            </a:r>
          </a:p>
          <a:p>
            <a:r>
              <a:rPr lang="en-US" sz="1200" b="0" i="0" u="none" strike="noStrike" kern="1200" baseline="0" dirty="0">
                <a:solidFill>
                  <a:schemeClr val="tx1"/>
                </a:solidFill>
                <a:latin typeface="Arial" charset="0"/>
                <a:ea typeface="+mn-ea"/>
                <a:cs typeface="+mn-cs"/>
              </a:rPr>
              <a:t>temperature from the Australian Climate Observations Reference</a:t>
            </a:r>
          </a:p>
          <a:p>
            <a:r>
              <a:rPr lang="en-US" sz="1200" b="0" i="0" u="none" strike="noStrike" kern="1200" baseline="0" dirty="0">
                <a:solidFill>
                  <a:schemeClr val="tx1"/>
                </a:solidFill>
                <a:latin typeface="Arial" charset="0"/>
                <a:ea typeface="+mn-ea"/>
                <a:cs typeface="+mn-cs"/>
              </a:rPr>
              <a:t>Network—Surface Air Temperature (ACORN-SAT, Trewin</a:t>
            </a:r>
          </a:p>
          <a:p>
            <a:r>
              <a:rPr lang="en-US" sz="1200" b="0" i="0" u="none" strike="noStrike" kern="1200" baseline="0" dirty="0">
                <a:solidFill>
                  <a:schemeClr val="tx1"/>
                </a:solidFill>
                <a:latin typeface="Arial" charset="0"/>
                <a:ea typeface="+mn-ea"/>
                <a:cs typeface="+mn-cs"/>
              </a:rPr>
              <a:t>2013) and projection from the ACCESS-1.0 model (with the offset</a:t>
            </a:r>
          </a:p>
          <a:p>
            <a:r>
              <a:rPr lang="en-US" sz="1200" b="0" i="0" u="none" strike="noStrike" kern="1200" baseline="0" dirty="0">
                <a:solidFill>
                  <a:schemeClr val="tx1"/>
                </a:solidFill>
                <a:latin typeface="Arial" charset="0"/>
                <a:ea typeface="+mn-ea"/>
                <a:cs typeface="+mn-cs"/>
              </a:rPr>
              <a:t>to ACORN-SAT removed), and that model scaled to an ECS of 1.5</a:t>
            </a:r>
          </a:p>
          <a:p>
            <a:r>
              <a:rPr lang="en-US" sz="1200" b="0" i="0" u="none" strike="noStrike" kern="1200" baseline="0" dirty="0">
                <a:solidFill>
                  <a:schemeClr val="tx1"/>
                </a:solidFill>
                <a:latin typeface="Arial" charset="0"/>
                <a:ea typeface="+mn-ea"/>
                <a:cs typeface="+mn-cs"/>
              </a:rPr>
              <a:t>and 6 °C using the additive scaling and to 6 °C using the proportional</a:t>
            </a:r>
          </a:p>
          <a:p>
            <a:r>
              <a:rPr lang="en-US" sz="1200" b="0" i="0" u="none" strike="noStrike" kern="1200" baseline="0" dirty="0">
                <a:solidFill>
                  <a:schemeClr val="tx1"/>
                </a:solidFill>
                <a:latin typeface="Arial" charset="0"/>
                <a:ea typeface="+mn-ea"/>
                <a:cs typeface="+mn-cs"/>
              </a:rPr>
              <a:t>scaling (marked ECS6*), </a:t>
            </a:r>
            <a:r>
              <a:rPr lang="en-US" sz="1200" b="1" i="0" u="none" strike="noStrike" kern="1200" baseline="0" dirty="0">
                <a:solidFill>
                  <a:schemeClr val="tx1"/>
                </a:solidFill>
                <a:latin typeface="Arial" charset="0"/>
                <a:ea typeface="+mn-ea"/>
                <a:cs typeface="+mn-cs"/>
              </a:rPr>
              <a:t>b </a:t>
            </a:r>
            <a:r>
              <a:rPr lang="en-US" sz="1200" b="0" i="0" u="none" strike="noStrike" kern="1200" baseline="0" dirty="0">
                <a:solidFill>
                  <a:schemeClr val="tx1"/>
                </a:solidFill>
                <a:latin typeface="Arial" charset="0"/>
                <a:ea typeface="+mn-ea"/>
                <a:cs typeface="+mn-cs"/>
              </a:rPr>
              <a:t>the projection of Australian and Global</a:t>
            </a:r>
          </a:p>
          <a:p>
            <a:r>
              <a:rPr lang="en-US" sz="1200" b="0" i="0" u="none" strike="noStrike" kern="1200" baseline="0" dirty="0">
                <a:solidFill>
                  <a:schemeClr val="tx1"/>
                </a:solidFill>
                <a:latin typeface="Arial" charset="0"/>
                <a:ea typeface="+mn-ea"/>
                <a:cs typeface="+mn-cs"/>
              </a:rPr>
              <a:t>temperature from 1986–2005 to 2080–2099 for RCP8.5 from CMIP5</a:t>
            </a:r>
          </a:p>
          <a:p>
            <a:r>
              <a:rPr lang="en-US" sz="1200" b="0" i="0" u="none" strike="noStrike" kern="1200" baseline="0" dirty="0">
                <a:solidFill>
                  <a:schemeClr val="tx1"/>
                </a:solidFill>
                <a:latin typeface="Arial" charset="0"/>
                <a:ea typeface="+mn-ea"/>
                <a:cs typeface="+mn-cs"/>
              </a:rPr>
              <a:t>models. The subset of models used here and those models scaled to</a:t>
            </a:r>
          </a:p>
          <a:p>
            <a:r>
              <a:rPr lang="en-US" sz="1200" b="0" i="0" u="none" strike="noStrike" kern="1200" baseline="0" dirty="0">
                <a:solidFill>
                  <a:schemeClr val="tx1"/>
                </a:solidFill>
                <a:latin typeface="Arial" charset="0"/>
                <a:ea typeface="+mn-ea"/>
                <a:cs typeface="+mn-cs"/>
              </a:rPr>
              <a:t>emulate various ECS values. The median is shown by a </a:t>
            </a:r>
            <a:r>
              <a:rPr lang="en-US" sz="1200" b="0" i="1" u="none" strike="noStrike" kern="1200" baseline="0" dirty="0">
                <a:solidFill>
                  <a:schemeClr val="tx1"/>
                </a:solidFill>
                <a:latin typeface="Arial" charset="0"/>
                <a:ea typeface="+mn-ea"/>
                <a:cs typeface="+mn-cs"/>
              </a:rPr>
              <a:t>black circle</a:t>
            </a:r>
          </a:p>
          <a:p>
            <a:r>
              <a:rPr lang="en-US" sz="1200" b="0" i="0" u="none" strike="noStrike" kern="1200" baseline="0" dirty="0">
                <a:solidFill>
                  <a:schemeClr val="tx1"/>
                </a:solidFill>
                <a:latin typeface="Arial" charset="0"/>
                <a:ea typeface="+mn-ea"/>
                <a:cs typeface="+mn-cs"/>
              </a:rPr>
              <a:t>in each case. </a:t>
            </a:r>
            <a:r>
              <a:rPr lang="en-US" sz="1200" b="0" i="1" u="none" strike="noStrike" kern="1200" baseline="0" dirty="0">
                <a:solidFill>
                  <a:schemeClr val="tx1"/>
                </a:solidFill>
                <a:latin typeface="Arial" charset="0"/>
                <a:ea typeface="+mn-ea"/>
                <a:cs typeface="+mn-cs"/>
              </a:rPr>
              <a:t>Blue circles </a:t>
            </a:r>
            <a:r>
              <a:rPr lang="en-US" sz="1200" b="0" i="0" u="none" strike="noStrike" kern="1200" baseline="0" dirty="0">
                <a:solidFill>
                  <a:schemeClr val="tx1"/>
                </a:solidFill>
                <a:latin typeface="Arial" charset="0"/>
                <a:ea typeface="+mn-ea"/>
                <a:cs typeface="+mn-cs"/>
              </a:rPr>
              <a:t>indicate the </a:t>
            </a:r>
            <a:r>
              <a:rPr lang="en-US" sz="1200" b="0" i="0" u="none" strike="noStrike" kern="1200" baseline="0" dirty="0" err="1">
                <a:solidFill>
                  <a:schemeClr val="tx1"/>
                </a:solidFill>
                <a:latin typeface="Arial" charset="0"/>
                <a:ea typeface="+mn-ea"/>
                <a:cs typeface="+mn-cs"/>
              </a:rPr>
              <a:t>unscaled</a:t>
            </a:r>
            <a:r>
              <a:rPr lang="en-US" sz="1200" b="0" i="0" u="none" strike="noStrike" kern="1200" baseline="0" dirty="0">
                <a:solidFill>
                  <a:schemeClr val="tx1"/>
                </a:solidFill>
                <a:latin typeface="Arial" charset="0"/>
                <a:ea typeface="+mn-ea"/>
                <a:cs typeface="+mn-cs"/>
              </a:rPr>
              <a:t> model values from all</a:t>
            </a:r>
          </a:p>
          <a:p>
            <a:r>
              <a:rPr lang="en-US" sz="1200" b="0" i="0" u="none" strike="noStrike" kern="1200" baseline="0" dirty="0">
                <a:solidFill>
                  <a:schemeClr val="tx1"/>
                </a:solidFill>
                <a:latin typeface="Arial" charset="0"/>
                <a:ea typeface="+mn-ea"/>
                <a:cs typeface="+mn-cs"/>
              </a:rPr>
              <a:t>CMIP5 models, and the subset for which ECS is available. </a:t>
            </a:r>
            <a:r>
              <a:rPr lang="en-US" sz="1200" b="0" i="1" u="none" strike="noStrike" kern="1200" baseline="0" dirty="0">
                <a:solidFill>
                  <a:schemeClr val="tx1"/>
                </a:solidFill>
                <a:latin typeface="Arial" charset="0"/>
                <a:ea typeface="+mn-ea"/>
                <a:cs typeface="+mn-cs"/>
              </a:rPr>
              <a:t>Red circles</a:t>
            </a:r>
          </a:p>
          <a:p>
            <a:r>
              <a:rPr lang="en-US" sz="1200" b="0" i="0" u="none" strike="noStrike" kern="1200" baseline="0" dirty="0">
                <a:solidFill>
                  <a:schemeClr val="tx1"/>
                </a:solidFill>
                <a:latin typeface="Arial" charset="0"/>
                <a:ea typeface="+mn-ea"/>
                <a:cs typeface="+mn-cs"/>
              </a:rPr>
              <a:t>denote results scaled to various values within the likely range,</a:t>
            </a:r>
          </a:p>
          <a:p>
            <a:r>
              <a:rPr lang="en-US" sz="1200" b="0" i="0" u="none" strike="noStrike" kern="1200" baseline="0" dirty="0">
                <a:solidFill>
                  <a:schemeClr val="tx1"/>
                </a:solidFill>
                <a:latin typeface="Arial" charset="0"/>
                <a:ea typeface="+mn-ea"/>
                <a:cs typeface="+mn-cs"/>
              </a:rPr>
              <a:t>and </a:t>
            </a:r>
            <a:r>
              <a:rPr lang="en-US" sz="1200" b="0" i="1" u="none" strike="noStrike" kern="1200" baseline="0" dirty="0">
                <a:solidFill>
                  <a:schemeClr val="tx1"/>
                </a:solidFill>
                <a:latin typeface="Arial" charset="0"/>
                <a:ea typeface="+mn-ea"/>
                <a:cs typeface="+mn-cs"/>
              </a:rPr>
              <a:t>purple circles </a:t>
            </a:r>
            <a:r>
              <a:rPr lang="en-US" sz="1200" b="0" i="0" u="none" strike="noStrike" kern="1200" baseline="0" dirty="0">
                <a:solidFill>
                  <a:schemeClr val="tx1"/>
                </a:solidFill>
                <a:latin typeface="Arial" charset="0"/>
                <a:ea typeface="+mn-ea"/>
                <a:cs typeface="+mn-cs"/>
              </a:rPr>
              <a:t>are results scaled to the &lt;5 % case of ECS 6. In all</a:t>
            </a:r>
          </a:p>
          <a:p>
            <a:r>
              <a:rPr lang="en-US" sz="1200" b="0" i="0" u="none" strike="noStrike" kern="1200" baseline="0" dirty="0">
                <a:solidFill>
                  <a:schemeClr val="tx1"/>
                </a:solidFill>
                <a:latin typeface="Arial" charset="0"/>
                <a:ea typeface="+mn-ea"/>
                <a:cs typeface="+mn-cs"/>
              </a:rPr>
              <a:t>cases </a:t>
            </a:r>
            <a:r>
              <a:rPr lang="en-US" sz="1200" b="0" i="1" u="none" strike="noStrike" kern="1200" baseline="0" dirty="0">
                <a:solidFill>
                  <a:schemeClr val="tx1"/>
                </a:solidFill>
                <a:latin typeface="Arial" charset="0"/>
                <a:ea typeface="+mn-ea"/>
                <a:cs typeface="+mn-cs"/>
              </a:rPr>
              <a:t>left symbols </a:t>
            </a:r>
            <a:r>
              <a:rPr lang="en-US" sz="1200" b="0" i="0" u="none" strike="noStrike" kern="1200" baseline="0" dirty="0">
                <a:solidFill>
                  <a:schemeClr val="tx1"/>
                </a:solidFill>
                <a:latin typeface="Arial" charset="0"/>
                <a:ea typeface="+mn-ea"/>
                <a:cs typeface="+mn-cs"/>
              </a:rPr>
              <a:t>indicate global, and </a:t>
            </a:r>
            <a:r>
              <a:rPr lang="en-US" sz="1200" b="0" i="1" u="none" strike="noStrike" kern="1200" baseline="0" dirty="0">
                <a:solidFill>
                  <a:schemeClr val="tx1"/>
                </a:solidFill>
                <a:latin typeface="Arial" charset="0"/>
                <a:ea typeface="+mn-ea"/>
                <a:cs typeface="+mn-cs"/>
              </a:rPr>
              <a:t>right </a:t>
            </a:r>
            <a:r>
              <a:rPr lang="en-US" sz="1200" b="0" i="0" u="none" strike="noStrike" kern="1200" baseline="0" dirty="0">
                <a:solidFill>
                  <a:schemeClr val="tx1"/>
                </a:solidFill>
                <a:latin typeface="Arial" charset="0"/>
                <a:ea typeface="+mn-ea"/>
                <a:cs typeface="+mn-cs"/>
              </a:rPr>
              <a:t>is Australian</a:t>
            </a:r>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B71E8-D360-4ECB-93AC-3847E443475F}" type="slidenum">
              <a:rPr lang="en-US"/>
              <a:pPr/>
              <a:t>5</a:t>
            </a:fld>
            <a:endParaRPr lang="en-US"/>
          </a:p>
        </p:txBody>
      </p:sp>
      <p:sp>
        <p:nvSpPr>
          <p:cNvPr id="638978" name="Rectangle 2"/>
          <p:cNvSpPr>
            <a:spLocks noGrp="1" noRot="1" noChangeAspect="1" noChangeArrowheads="1" noTextEdit="1"/>
          </p:cNvSpPr>
          <p:nvPr>
            <p:ph type="sldImg"/>
          </p:nvPr>
        </p:nvSpPr>
        <p:spPr>
          <a:xfrm>
            <a:off x="2701925" y="509588"/>
            <a:ext cx="4535488" cy="2552700"/>
          </a:xfrm>
          <a:ln/>
        </p:spPr>
      </p:sp>
      <p:sp>
        <p:nvSpPr>
          <p:cNvPr id="638979" name="Rectangle 3"/>
          <p:cNvSpPr>
            <a:spLocks noGrp="1" noChangeArrowheads="1"/>
          </p:cNvSpPr>
          <p:nvPr>
            <p:ph type="body" idx="1"/>
          </p:nvPr>
        </p:nvSpPr>
        <p:spPr/>
        <p:txBody>
          <a:bodyPr/>
          <a:lstStyle/>
          <a:p>
            <a:r>
              <a:rPr lang="en-AU"/>
              <a:t>(1) Understanding and (2) reducing uncertainties in the CC projections. ROB COLMAN</a:t>
            </a:r>
          </a:p>
          <a:p>
            <a:r>
              <a:rPr lang="en-AU"/>
              <a:t>Introduction</a:t>
            </a:r>
          </a:p>
          <a:p>
            <a:r>
              <a:rPr lang="en-AU"/>
              <a:t>Climate sensitivity = the degree warming per unit of forcing (i.e. doubling CO2) for each model.</a:t>
            </a:r>
          </a:p>
          <a:p>
            <a:r>
              <a:rPr lang="en-AU"/>
              <a:t>(this excludes the CC-feedback which sits on top of that). </a:t>
            </a:r>
          </a:p>
          <a:p>
            <a:endParaRPr lang="en-AU"/>
          </a:p>
          <a:p>
            <a:r>
              <a:rPr lang="en-AU"/>
              <a:t>Requires two-pronged attck: (1) understanding the model ensemble and (2) understanding the process in our model</a:t>
            </a:r>
          </a:p>
          <a:p>
            <a:r>
              <a:rPr lang="en-AU"/>
              <a:t>Sensitivity has come down only marginally, much larger than inter-model variability.</a:t>
            </a:r>
          </a:p>
          <a:p>
            <a:r>
              <a:rPr lang="en-AU"/>
              <a:t>Mainly due to feedback, mainly clouds(+/-), water vapour(++), surface albedo(+) and laps rate(-).</a:t>
            </a:r>
          </a:p>
          <a:p>
            <a:endParaRPr lang="en-AU"/>
          </a:p>
          <a:p>
            <a:r>
              <a:rPr lang="en-AU"/>
              <a:t>If we had an analogue for this in the current climate, that would be very useful.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B71E8-D360-4ECB-93AC-3847E443475F}" type="slidenum">
              <a:rPr lang="en-US"/>
              <a:pPr/>
              <a:t>7</a:t>
            </a:fld>
            <a:endParaRPr lang="en-US"/>
          </a:p>
        </p:txBody>
      </p:sp>
      <p:sp>
        <p:nvSpPr>
          <p:cNvPr id="638978" name="Rectangle 2"/>
          <p:cNvSpPr>
            <a:spLocks noGrp="1" noRot="1" noChangeAspect="1" noChangeArrowheads="1" noTextEdit="1"/>
          </p:cNvSpPr>
          <p:nvPr>
            <p:ph type="sldImg"/>
          </p:nvPr>
        </p:nvSpPr>
        <p:spPr>
          <a:xfrm>
            <a:off x="2701925" y="509588"/>
            <a:ext cx="4535488" cy="2552700"/>
          </a:xfrm>
          <a:ln/>
        </p:spPr>
      </p:sp>
      <p:sp>
        <p:nvSpPr>
          <p:cNvPr id="638979" name="Rectangle 3"/>
          <p:cNvSpPr>
            <a:spLocks noGrp="1" noChangeArrowheads="1"/>
          </p:cNvSpPr>
          <p:nvPr>
            <p:ph type="body" idx="1"/>
          </p:nvPr>
        </p:nvSpPr>
        <p:spPr/>
        <p:txBody>
          <a:bodyPr/>
          <a:lstStyle/>
          <a:p>
            <a:r>
              <a:rPr lang="en-AU"/>
              <a:t>(1) Understanding and (2) reducing uncertainties in the CC projections. ROB COLMAN</a:t>
            </a:r>
          </a:p>
          <a:p>
            <a:r>
              <a:rPr lang="en-AU"/>
              <a:t>Introduction</a:t>
            </a:r>
          </a:p>
          <a:p>
            <a:r>
              <a:rPr lang="en-AU"/>
              <a:t>Climate sensitivity = the degree warming per unit of forcing (i.e. doubling CO2) for each model.</a:t>
            </a:r>
          </a:p>
          <a:p>
            <a:r>
              <a:rPr lang="en-AU"/>
              <a:t>(this excludes the CC-feedback which sits on top of that). </a:t>
            </a:r>
          </a:p>
          <a:p>
            <a:endParaRPr lang="en-AU"/>
          </a:p>
          <a:p>
            <a:r>
              <a:rPr lang="en-AU"/>
              <a:t>Requires two-pronged attck: (1) understanding the model ensemble and (2) understanding the process in our model</a:t>
            </a:r>
          </a:p>
          <a:p>
            <a:r>
              <a:rPr lang="en-AU"/>
              <a:t>Sensitivity has come down only marginally, much larger than inter-model variability.</a:t>
            </a:r>
          </a:p>
          <a:p>
            <a:r>
              <a:rPr lang="en-AU"/>
              <a:t>Mainly due to feedback, mainly clouds(+/-), water vapour(++), surface albedo(+) and laps rate(-).</a:t>
            </a:r>
          </a:p>
          <a:p>
            <a:endParaRPr lang="en-AU"/>
          </a:p>
          <a:p>
            <a:r>
              <a:rPr lang="en-AU"/>
              <a:t>If we had an analogue for this in the current climate, that would be very useful.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2701925" y="509588"/>
            <a:ext cx="4535488" cy="2552700"/>
          </a:xfrm>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ea typeface="ＭＳ Ｐゴシック"/>
                <a:cs typeface="ＭＳ Ｐゴシック"/>
              </a:rPr>
              <a:t>We would like to know the exchanges of carbon and water everywhere, all the time. To create this knowledge we need to integrate tower observations (good in time), remote sensing (spatial coverage) and modeling.  </a:t>
            </a:r>
          </a:p>
          <a:p>
            <a:pPr eaLnBrk="1" hangingPunct="1"/>
            <a:endParaRPr lang="en-US">
              <a:ea typeface="ＭＳ Ｐゴシック"/>
              <a:cs typeface="ＭＳ Ｐゴシック"/>
            </a:endParaRPr>
          </a:p>
          <a:p>
            <a:pPr eaLnBrk="1" hangingPunct="1"/>
            <a:r>
              <a:rPr lang="en-AU" b="1"/>
              <a:t>Remote sensing observations </a:t>
            </a:r>
            <a:r>
              <a:rPr lang="en-AU"/>
              <a:t>are rich in spatial information and can be used to ‘scale up’ from local to larger scales.</a:t>
            </a:r>
            <a:endParaRPr lang="en-GB"/>
          </a:p>
          <a:p>
            <a:pPr eaLnBrk="1" hangingPunct="1"/>
            <a:endParaRPr lang="en-US">
              <a:ea typeface="ＭＳ Ｐゴシック"/>
              <a:cs typeface="ＭＳ Ｐゴシック"/>
            </a:endParaRPr>
          </a:p>
        </p:txBody>
      </p:sp>
      <p:sp>
        <p:nvSpPr>
          <p:cNvPr id="27651" name="Slide Number Placeholder 3"/>
          <p:cNvSpPr txBox="1">
            <a:spLocks noGrp="1"/>
          </p:cNvSpPr>
          <p:nvPr/>
        </p:nvSpPr>
        <p:spPr bwMode="auto">
          <a:xfrm>
            <a:off x="5632292" y="6466840"/>
            <a:ext cx="4307046" cy="340360"/>
          </a:xfrm>
          <a:prstGeom prst="rect">
            <a:avLst/>
          </a:prstGeom>
          <a:noFill/>
          <a:ln w="9525">
            <a:noFill/>
            <a:miter lim="800000"/>
            <a:headEnd/>
            <a:tailEnd/>
          </a:ln>
        </p:spPr>
        <p:txBody>
          <a:bodyPr anchor="b"/>
          <a:lstStyle/>
          <a:p>
            <a:pPr algn="r"/>
            <a:fld id="{9C9EEB5F-82BF-4292-95E4-4D7DF1AD2606}" type="slidenum">
              <a:rPr lang="en-US" sz="1200"/>
              <a:pPr algn="r"/>
              <a:t>13</a:t>
            </a:fld>
            <a:endParaRPr lang="en-US" sz="1200"/>
          </a:p>
        </p:txBody>
      </p:sp>
    </p:spTree>
    <p:extLst>
      <p:ext uri="{BB962C8B-B14F-4D97-AF65-F5344CB8AC3E}">
        <p14:creationId xmlns:p14="http://schemas.microsoft.com/office/powerpoint/2010/main" val="2245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D4506-A05E-4946-8A58-9544D1198CA0}" type="slidenum">
              <a:rPr lang="en-US"/>
              <a:pPr/>
              <a:t>15</a:t>
            </a:fld>
            <a:endParaRPr lang="en-US"/>
          </a:p>
        </p:txBody>
      </p:sp>
      <p:sp>
        <p:nvSpPr>
          <p:cNvPr id="645122" name="Rectangle 2"/>
          <p:cNvSpPr>
            <a:spLocks noGrp="1" noRot="1" noChangeAspect="1" noChangeArrowheads="1" noTextEdit="1"/>
          </p:cNvSpPr>
          <p:nvPr>
            <p:ph type="sldImg"/>
          </p:nvPr>
        </p:nvSpPr>
        <p:spPr>
          <a:xfrm>
            <a:off x="2701925" y="509588"/>
            <a:ext cx="4535488" cy="2552700"/>
          </a:xfrm>
          <a:ln/>
        </p:spPr>
      </p:sp>
      <p:sp>
        <p:nvSpPr>
          <p:cNvPr id="645123" name="Rectangle 3"/>
          <p:cNvSpPr>
            <a:spLocks noGrp="1" noChangeArrowheads="1"/>
          </p:cNvSpPr>
          <p:nvPr>
            <p:ph type="body" idx="1"/>
          </p:nvPr>
        </p:nvSpPr>
        <p:spPr/>
        <p:txBody>
          <a:bodyPr/>
          <a:lstStyle/>
          <a:p>
            <a:r>
              <a:rPr lang="en-AU" dirty="0"/>
              <a:t>Decadal</a:t>
            </a:r>
            <a:r>
              <a:rPr lang="en-AU" baseline="0" dirty="0"/>
              <a:t> cloud fit:</a:t>
            </a:r>
          </a:p>
          <a:p>
            <a:r>
              <a:rPr lang="en-AU" baseline="0" dirty="0"/>
              <a:t>R=0.35</a:t>
            </a:r>
          </a:p>
          <a:p>
            <a:r>
              <a:rPr lang="en-AU" dirty="0"/>
              <a:t>R^2 =0.13</a:t>
            </a:r>
          </a:p>
          <a:p>
            <a:r>
              <a:rPr lang="en-AU" dirty="0"/>
              <a:t>Just </a:t>
            </a:r>
            <a:r>
              <a:rPr lang="en-AU" dirty="0" err="1"/>
              <a:t>signif</a:t>
            </a:r>
            <a:r>
              <a:rPr lang="en-AU" dirty="0"/>
              <a:t> diff from zero at the 90%</a:t>
            </a:r>
            <a:r>
              <a:rPr lang="en-AU" baseline="0" dirty="0"/>
              <a:t> level</a:t>
            </a:r>
          </a:p>
          <a:p>
            <a:endParaRPr lang="en-AU" dirty="0"/>
          </a:p>
        </p:txBody>
      </p:sp>
    </p:spTree>
    <p:extLst>
      <p:ext uri="{BB962C8B-B14F-4D97-AF65-F5344CB8AC3E}">
        <p14:creationId xmlns:p14="http://schemas.microsoft.com/office/powerpoint/2010/main" val="10859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D4506-A05E-4946-8A58-9544D1198CA0}" type="slidenum">
              <a:rPr lang="en-US"/>
              <a:pPr/>
              <a:t>16</a:t>
            </a:fld>
            <a:endParaRPr lang="en-US"/>
          </a:p>
        </p:txBody>
      </p:sp>
      <p:sp>
        <p:nvSpPr>
          <p:cNvPr id="645122" name="Rectangle 2"/>
          <p:cNvSpPr>
            <a:spLocks noGrp="1" noRot="1" noChangeAspect="1" noChangeArrowheads="1" noTextEdit="1"/>
          </p:cNvSpPr>
          <p:nvPr>
            <p:ph type="sldImg"/>
          </p:nvPr>
        </p:nvSpPr>
        <p:spPr>
          <a:xfrm>
            <a:off x="2701925" y="509588"/>
            <a:ext cx="4535488" cy="2552700"/>
          </a:xfrm>
          <a:ln/>
        </p:spPr>
      </p:sp>
      <p:sp>
        <p:nvSpPr>
          <p:cNvPr id="645123" name="Rectangle 3"/>
          <p:cNvSpPr>
            <a:spLocks noGrp="1" noChangeArrowheads="1"/>
          </p:cNvSpPr>
          <p:nvPr>
            <p:ph type="body" idx="1"/>
          </p:nvPr>
        </p:nvSpPr>
        <p:spPr/>
        <p:txBody>
          <a:bodyPr/>
          <a:lstStyle/>
          <a:p>
            <a:r>
              <a:rPr lang="en-AU" dirty="0"/>
              <a:t>Tropical</a:t>
            </a:r>
            <a:r>
              <a:rPr lang="en-AU" baseline="0" dirty="0"/>
              <a:t> variability around 0.9x global variability (MMM of CMIP5)</a:t>
            </a:r>
          </a:p>
          <a:p>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D4506-A05E-4946-8A58-9544D1198CA0}" type="slidenum">
              <a:rPr lang="en-US"/>
              <a:pPr/>
              <a:t>17</a:t>
            </a:fld>
            <a:endParaRPr lang="en-US"/>
          </a:p>
        </p:txBody>
      </p:sp>
      <p:sp>
        <p:nvSpPr>
          <p:cNvPr id="645122" name="Rectangle 2"/>
          <p:cNvSpPr>
            <a:spLocks noGrp="1" noRot="1" noChangeAspect="1" noChangeArrowheads="1" noTextEdit="1"/>
          </p:cNvSpPr>
          <p:nvPr>
            <p:ph type="sldImg"/>
          </p:nvPr>
        </p:nvSpPr>
        <p:spPr>
          <a:xfrm>
            <a:off x="2701925" y="509588"/>
            <a:ext cx="4535488" cy="2552700"/>
          </a:xfrm>
          <a:ln/>
        </p:spPr>
      </p:sp>
      <p:sp>
        <p:nvSpPr>
          <p:cNvPr id="645123" name="Rectangle 3"/>
          <p:cNvSpPr>
            <a:spLocks noGrp="1" noChangeArrowheads="1"/>
          </p:cNvSpPr>
          <p:nvPr>
            <p:ph type="body" idx="1"/>
          </p:nvPr>
        </p:nvSpPr>
        <p:spPr/>
        <p:txBody>
          <a:bodyPr/>
          <a:lstStyle/>
          <a:p>
            <a:r>
              <a:rPr lang="en-AU" dirty="0"/>
              <a:t>Tropical</a:t>
            </a:r>
            <a:r>
              <a:rPr lang="en-AU" baseline="0" dirty="0"/>
              <a:t> variability around 0.9x global variability (MMM of CMIP5)</a:t>
            </a:r>
          </a:p>
          <a:p>
            <a:endParaRPr lang="en-AU" dirty="0"/>
          </a:p>
        </p:txBody>
      </p:sp>
    </p:spTree>
    <p:extLst>
      <p:ext uri="{BB962C8B-B14F-4D97-AF65-F5344CB8AC3E}">
        <p14:creationId xmlns:p14="http://schemas.microsoft.com/office/powerpoint/2010/main" val="1289479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5" descr="cawcrfron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12195175"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25" y="5999163"/>
            <a:ext cx="1780581"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1776347" y="754063"/>
            <a:ext cx="9794250" cy="1009650"/>
          </a:xfrm>
        </p:spPr>
        <p:txBody>
          <a:bodyPr tIns="0"/>
          <a:lstStyle>
            <a:lvl1pPr>
              <a:defRPr sz="2900">
                <a:solidFill>
                  <a:schemeClr val="bg1"/>
                </a:solidFill>
              </a:defRPr>
            </a:lvl1pPr>
          </a:lstStyle>
          <a:p>
            <a:pPr lvl="0"/>
            <a:r>
              <a:rPr lang="en-AU" noProof="0"/>
              <a:t>Click to edit Master title style</a:t>
            </a:r>
          </a:p>
        </p:txBody>
      </p:sp>
      <p:sp>
        <p:nvSpPr>
          <p:cNvPr id="3075" name="Rectangle 3"/>
          <p:cNvSpPr>
            <a:spLocks noGrp="1" noChangeArrowheads="1"/>
          </p:cNvSpPr>
          <p:nvPr>
            <p:ph type="subTitle" idx="1"/>
          </p:nvPr>
        </p:nvSpPr>
        <p:spPr>
          <a:xfrm>
            <a:off x="1714948" y="4281488"/>
            <a:ext cx="4852663" cy="1009650"/>
          </a:xfrm>
        </p:spPr>
        <p:txBody>
          <a:bodyPr anchor="b"/>
          <a:lstStyle>
            <a:lvl1pPr marL="0" indent="0">
              <a:buFontTx/>
              <a:buNone/>
              <a:defRPr sz="1600" b="1"/>
            </a:lvl1pPr>
          </a:lstStyle>
          <a:p>
            <a:pPr lvl="0"/>
            <a:r>
              <a:rPr lang="en-AU" noProof="0"/>
              <a:t>Click to edit Master subtitle style</a:t>
            </a:r>
          </a:p>
        </p:txBody>
      </p:sp>
    </p:spTree>
    <p:extLst>
      <p:ext uri="{BB962C8B-B14F-4D97-AF65-F5344CB8AC3E}">
        <p14:creationId xmlns:p14="http://schemas.microsoft.com/office/powerpoint/2010/main" val="395923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25" y="5999163"/>
            <a:ext cx="1780581"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68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ftr" sz="quarter" idx="10"/>
          </p:nvPr>
        </p:nvSpPr>
        <p:spPr>
          <a:xfrm>
            <a:off x="7003757" y="6407150"/>
            <a:ext cx="4319124" cy="323850"/>
          </a:xfrm>
          <a:prstGeom prst="rect">
            <a:avLst/>
          </a:prstGeom>
          <a:ln/>
        </p:spPr>
        <p:txBody>
          <a:bodyPr/>
          <a:lstStyle>
            <a:lvl1pPr>
              <a:defRPr/>
            </a:lvl1pPr>
          </a:lstStyle>
          <a:p>
            <a:pPr>
              <a:defRPr/>
            </a:pPr>
            <a:r>
              <a:rPr lang="en-AU"/>
              <a:t> </a:t>
            </a:r>
            <a:r>
              <a:rPr lang="en-AU">
                <a:solidFill>
                  <a:srgbClr val="006F93"/>
                </a:solidFill>
                <a:latin typeface="Calibri" pitchFamily="34" charset="0"/>
              </a:rPr>
              <a:t>Centre for Australian Weather and Climate Research </a:t>
            </a:r>
            <a:br>
              <a:rPr lang="en-AU">
                <a:solidFill>
                  <a:srgbClr val="006F93"/>
                </a:solidFill>
                <a:latin typeface="Calibri" pitchFamily="34" charset="0"/>
              </a:rPr>
            </a:br>
            <a:r>
              <a:rPr lang="en-AU" sz="800">
                <a:latin typeface="Calibri" pitchFamily="34" charset="0"/>
              </a:rPr>
              <a:t>A partnership between CSIRO and the Bureau of Meteorology</a:t>
            </a:r>
          </a:p>
        </p:txBody>
      </p:sp>
      <p:sp>
        <p:nvSpPr>
          <p:cNvPr id="5" name="Rectangle 43"/>
          <p:cNvSpPr>
            <a:spLocks noGrp="1" noChangeArrowheads="1"/>
          </p:cNvSpPr>
          <p:nvPr>
            <p:ph type="dt" sz="half" idx="11"/>
          </p:nvPr>
        </p:nvSpPr>
        <p:spPr>
          <a:xfrm>
            <a:off x="2250607" y="6423025"/>
            <a:ext cx="959099" cy="323850"/>
          </a:xfrm>
          <a:prstGeom prst="rect">
            <a:avLst/>
          </a:prstGeom>
          <a:ln/>
        </p:spPr>
        <p:txBody>
          <a:bodyPr/>
          <a:lstStyle>
            <a:lvl1pPr>
              <a:defRPr/>
            </a:lvl1pPr>
          </a:lstStyle>
          <a:p>
            <a:pPr>
              <a:defRPr/>
            </a:pPr>
            <a:endParaRPr lang="en-AU"/>
          </a:p>
        </p:txBody>
      </p:sp>
      <p:sp>
        <p:nvSpPr>
          <p:cNvPr id="6" name="Rectangle 44"/>
          <p:cNvSpPr>
            <a:spLocks noGrp="1" noChangeArrowheads="1"/>
          </p:cNvSpPr>
          <p:nvPr>
            <p:ph type="sldNum" sz="quarter" idx="12"/>
          </p:nvPr>
        </p:nvSpPr>
        <p:spPr>
          <a:xfrm>
            <a:off x="196903" y="6570663"/>
            <a:ext cx="2995863" cy="171450"/>
          </a:xfrm>
          <a:prstGeom prst="rect">
            <a:avLst/>
          </a:prstGeom>
          <a:ln/>
        </p:spPr>
        <p:txBody>
          <a:bodyPr/>
          <a:lstStyle>
            <a:lvl1pPr>
              <a:defRPr/>
            </a:lvl1pPr>
          </a:lstStyle>
          <a:p>
            <a:pPr>
              <a:defRPr/>
            </a:pPr>
            <a:fld id="{5A8BD9D6-C55A-470E-84AD-EA410A7D2F8C}" type="slidenum">
              <a:rPr lang="en-AU"/>
              <a:pPr>
                <a:defRPr/>
              </a:pPr>
              <a:t>‹#›</a:t>
            </a:fld>
            <a:r>
              <a:rPr lang="en-AU"/>
              <a:t> |   AOGS 2013</a:t>
            </a:r>
          </a:p>
        </p:txBody>
      </p:sp>
    </p:spTree>
    <p:extLst>
      <p:ext uri="{BB962C8B-B14F-4D97-AF65-F5344CB8AC3E}">
        <p14:creationId xmlns:p14="http://schemas.microsoft.com/office/powerpoint/2010/main" val="305245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022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26697" y="1252541"/>
            <a:ext cx="10941782" cy="505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30" name="Rectangle 2"/>
          <p:cNvSpPr>
            <a:spLocks noGrp="1" noChangeArrowheads="1"/>
          </p:cNvSpPr>
          <p:nvPr>
            <p:ph type="title"/>
          </p:nvPr>
        </p:nvSpPr>
        <p:spPr bwMode="auto">
          <a:xfrm>
            <a:off x="626696" y="112718"/>
            <a:ext cx="96481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AU"/>
              <a:t>Click to edit Master title style</a:t>
            </a:r>
          </a:p>
        </p:txBody>
      </p:sp>
      <p:pic>
        <p:nvPicPr>
          <p:cNvPr id="1031" name="Picture 5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84200" y="5948368"/>
            <a:ext cx="1581561"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54" descr="cawcrcontent0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
            <a:ext cx="12178237"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62" r:id="rId3"/>
    <p:sldLayoutId id="2147483667" r:id="rId4"/>
  </p:sldLayoutIdLst>
  <p:hf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4" algn="l" rtl="0" fontAlgn="base">
        <a:spcBef>
          <a:spcPct val="0"/>
        </a:spcBef>
        <a:spcAft>
          <a:spcPct val="0"/>
        </a:spcAft>
        <a:defRPr sz="2800">
          <a:solidFill>
            <a:schemeClr val="tx2"/>
          </a:solidFill>
          <a:latin typeface="Arial" charset="0"/>
        </a:defRPr>
      </a:lvl6pPr>
      <a:lvl7pPr marL="914407" algn="l" rtl="0" fontAlgn="base">
        <a:spcBef>
          <a:spcPct val="0"/>
        </a:spcBef>
        <a:spcAft>
          <a:spcPct val="0"/>
        </a:spcAft>
        <a:defRPr sz="2800">
          <a:solidFill>
            <a:schemeClr val="tx2"/>
          </a:solidFill>
          <a:latin typeface="Arial" charset="0"/>
        </a:defRPr>
      </a:lvl7pPr>
      <a:lvl8pPr marL="1371611" algn="l" rtl="0" fontAlgn="base">
        <a:spcBef>
          <a:spcPct val="0"/>
        </a:spcBef>
        <a:spcAft>
          <a:spcPct val="0"/>
        </a:spcAft>
        <a:defRPr sz="2800">
          <a:solidFill>
            <a:schemeClr val="tx2"/>
          </a:solidFill>
          <a:latin typeface="Arial" charset="0"/>
        </a:defRPr>
      </a:lvl8pPr>
      <a:lvl9pPr marL="1828815" algn="l" rtl="0" fontAlgn="base">
        <a:spcBef>
          <a:spcPct val="0"/>
        </a:spcBef>
        <a:spcAft>
          <a:spcPct val="0"/>
        </a:spcAft>
        <a:defRPr sz="2800">
          <a:solidFill>
            <a:schemeClr val="tx2"/>
          </a:solidFill>
          <a:latin typeface="Arial" charset="0"/>
        </a:defRPr>
      </a:lvl9pPr>
    </p:titleStyle>
    <p:bodyStyle>
      <a:lvl1pPr marL="180976" indent="-180976" algn="l" rtl="0" eaLnBrk="0" fontAlgn="base" hangingPunct="0">
        <a:spcBef>
          <a:spcPct val="20000"/>
        </a:spcBef>
        <a:spcAft>
          <a:spcPct val="0"/>
        </a:spcAft>
        <a:buChar char="•"/>
        <a:defRPr sz="2000">
          <a:solidFill>
            <a:srgbClr val="006F93"/>
          </a:solidFill>
          <a:latin typeface="+mn-lt"/>
          <a:ea typeface="+mn-ea"/>
          <a:cs typeface="+mn-cs"/>
        </a:defRPr>
      </a:lvl1pPr>
      <a:lvl2pPr marL="538167" indent="-177802" algn="l" rtl="0" eaLnBrk="0" fontAlgn="base" hangingPunct="0">
        <a:spcBef>
          <a:spcPct val="20000"/>
        </a:spcBef>
        <a:spcAft>
          <a:spcPct val="0"/>
        </a:spcAft>
        <a:buChar char="•"/>
        <a:defRPr>
          <a:solidFill>
            <a:schemeClr val="tx1"/>
          </a:solidFill>
          <a:latin typeface="+mn-lt"/>
        </a:defRPr>
      </a:lvl2pPr>
      <a:lvl3pPr marL="893771" indent="-176214" algn="l" rtl="0" eaLnBrk="0" fontAlgn="base" hangingPunct="0">
        <a:spcBef>
          <a:spcPct val="20000"/>
        </a:spcBef>
        <a:spcAft>
          <a:spcPct val="0"/>
        </a:spcAft>
        <a:buChar char="•"/>
        <a:defRPr sz="1600">
          <a:solidFill>
            <a:schemeClr val="tx1"/>
          </a:solidFill>
          <a:latin typeface="+mn-lt"/>
        </a:defRPr>
      </a:lvl3pPr>
      <a:lvl4pPr marL="1257310" indent="-180976" algn="l" rtl="0" eaLnBrk="0" fontAlgn="base" hangingPunct="0">
        <a:spcBef>
          <a:spcPct val="20000"/>
        </a:spcBef>
        <a:spcAft>
          <a:spcPct val="0"/>
        </a:spcAft>
        <a:buChar char="•"/>
        <a:defRPr sz="1400">
          <a:solidFill>
            <a:schemeClr val="tx1"/>
          </a:solidFill>
          <a:latin typeface="+mn-lt"/>
        </a:defRPr>
      </a:lvl4pPr>
      <a:lvl5pPr marL="1617676" indent="-180976" algn="l" rtl="0" eaLnBrk="0" fontAlgn="base" hangingPunct="0">
        <a:spcBef>
          <a:spcPct val="20000"/>
        </a:spcBef>
        <a:spcAft>
          <a:spcPct val="0"/>
        </a:spcAft>
        <a:buChar char="•"/>
        <a:defRPr sz="1400">
          <a:solidFill>
            <a:schemeClr val="tx1"/>
          </a:solidFill>
          <a:latin typeface="+mn-lt"/>
        </a:defRPr>
      </a:lvl5pPr>
      <a:lvl6pPr marL="2074880" indent="-180976" algn="l" rtl="0" fontAlgn="base">
        <a:spcBef>
          <a:spcPct val="20000"/>
        </a:spcBef>
        <a:spcAft>
          <a:spcPct val="0"/>
        </a:spcAft>
        <a:buChar char="•"/>
        <a:defRPr sz="1400">
          <a:solidFill>
            <a:schemeClr val="tx1"/>
          </a:solidFill>
          <a:latin typeface="+mn-lt"/>
        </a:defRPr>
      </a:lvl6pPr>
      <a:lvl7pPr marL="2532084" indent="-180976" algn="l" rtl="0" fontAlgn="base">
        <a:spcBef>
          <a:spcPct val="20000"/>
        </a:spcBef>
        <a:spcAft>
          <a:spcPct val="0"/>
        </a:spcAft>
        <a:buChar char="•"/>
        <a:defRPr sz="1400">
          <a:solidFill>
            <a:schemeClr val="tx1"/>
          </a:solidFill>
          <a:latin typeface="+mn-lt"/>
        </a:defRPr>
      </a:lvl7pPr>
      <a:lvl8pPr marL="2989288" indent="-180976" algn="l" rtl="0" fontAlgn="base">
        <a:spcBef>
          <a:spcPct val="20000"/>
        </a:spcBef>
        <a:spcAft>
          <a:spcPct val="0"/>
        </a:spcAft>
        <a:buChar char="•"/>
        <a:defRPr sz="1400">
          <a:solidFill>
            <a:schemeClr val="tx1"/>
          </a:solidFill>
          <a:latin typeface="+mn-lt"/>
        </a:defRPr>
      </a:lvl8pPr>
      <a:lvl9pPr marL="3446492" indent="-180976"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7" rtl="0" eaLnBrk="1" latinLnBrk="0" hangingPunct="1">
        <a:defRPr sz="1800" kern="1200">
          <a:solidFill>
            <a:schemeClr val="tx1"/>
          </a:solidFill>
          <a:latin typeface="+mn-lt"/>
          <a:ea typeface="+mn-ea"/>
          <a:cs typeface="+mn-cs"/>
        </a:defRPr>
      </a:lvl1pPr>
      <a:lvl2pPr marL="457204" algn="l" defTabSz="914407" rtl="0" eaLnBrk="1" latinLnBrk="0" hangingPunct="1">
        <a:defRPr sz="1800" kern="1200">
          <a:solidFill>
            <a:schemeClr val="tx1"/>
          </a:solidFill>
          <a:latin typeface="+mn-lt"/>
          <a:ea typeface="+mn-ea"/>
          <a:cs typeface="+mn-cs"/>
        </a:defRPr>
      </a:lvl2pPr>
      <a:lvl3pPr marL="914407" algn="l" defTabSz="914407" rtl="0" eaLnBrk="1" latinLnBrk="0" hangingPunct="1">
        <a:defRPr sz="1800" kern="1200">
          <a:solidFill>
            <a:schemeClr val="tx1"/>
          </a:solidFill>
          <a:latin typeface="+mn-lt"/>
          <a:ea typeface="+mn-ea"/>
          <a:cs typeface="+mn-cs"/>
        </a:defRPr>
      </a:lvl3pPr>
      <a:lvl4pPr marL="1371611" algn="l" defTabSz="914407" rtl="0" eaLnBrk="1" latinLnBrk="0" hangingPunct="1">
        <a:defRPr sz="1800" kern="1200">
          <a:solidFill>
            <a:schemeClr val="tx1"/>
          </a:solidFill>
          <a:latin typeface="+mn-lt"/>
          <a:ea typeface="+mn-ea"/>
          <a:cs typeface="+mn-cs"/>
        </a:defRPr>
      </a:lvl4pPr>
      <a:lvl5pPr marL="1828815" algn="l" defTabSz="914407" rtl="0" eaLnBrk="1" latinLnBrk="0" hangingPunct="1">
        <a:defRPr sz="1800" kern="1200">
          <a:solidFill>
            <a:schemeClr val="tx1"/>
          </a:solidFill>
          <a:latin typeface="+mn-lt"/>
          <a:ea typeface="+mn-ea"/>
          <a:cs typeface="+mn-cs"/>
        </a:defRPr>
      </a:lvl5pPr>
      <a:lvl6pPr marL="2286019" algn="l" defTabSz="914407" rtl="0" eaLnBrk="1" latinLnBrk="0" hangingPunct="1">
        <a:defRPr sz="1800" kern="1200">
          <a:solidFill>
            <a:schemeClr val="tx1"/>
          </a:solidFill>
          <a:latin typeface="+mn-lt"/>
          <a:ea typeface="+mn-ea"/>
          <a:cs typeface="+mn-cs"/>
        </a:defRPr>
      </a:lvl6pPr>
      <a:lvl7pPr marL="2743223" algn="l" defTabSz="914407" rtl="0" eaLnBrk="1" latinLnBrk="0" hangingPunct="1">
        <a:defRPr sz="1800" kern="1200">
          <a:solidFill>
            <a:schemeClr val="tx1"/>
          </a:solidFill>
          <a:latin typeface="+mn-lt"/>
          <a:ea typeface="+mn-ea"/>
          <a:cs typeface="+mn-cs"/>
        </a:defRPr>
      </a:lvl7pPr>
      <a:lvl8pPr marL="3200426" algn="l" defTabSz="914407" rtl="0" eaLnBrk="1" latinLnBrk="0" hangingPunct="1">
        <a:defRPr sz="1800" kern="1200">
          <a:solidFill>
            <a:schemeClr val="tx1"/>
          </a:solidFill>
          <a:latin typeface="+mn-lt"/>
          <a:ea typeface="+mn-ea"/>
          <a:cs typeface="+mn-cs"/>
        </a:defRPr>
      </a:lvl8pPr>
      <a:lvl9pPr marL="3657630" algn="l" defTabSz="9144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47875" y="293691"/>
            <a:ext cx="7961312" cy="1006475"/>
          </a:xfrm>
        </p:spPr>
        <p:txBody>
          <a:bodyPr/>
          <a:lstStyle/>
          <a:p>
            <a:r>
              <a:rPr lang="en-AU" sz="2800" b="1" dirty="0">
                <a:solidFill>
                  <a:schemeClr val="tx1"/>
                </a:solidFill>
              </a:rPr>
              <a:t>Using ensembles in climate sensitivity and feedbacks</a:t>
            </a:r>
          </a:p>
        </p:txBody>
      </p:sp>
      <p:sp>
        <p:nvSpPr>
          <p:cNvPr id="3075" name="Rectangle 3"/>
          <p:cNvSpPr>
            <a:spLocks noGrp="1" noChangeArrowheads="1"/>
          </p:cNvSpPr>
          <p:nvPr>
            <p:ph type="subTitle" idx="1"/>
          </p:nvPr>
        </p:nvSpPr>
        <p:spPr>
          <a:xfrm>
            <a:off x="1982791" y="4023361"/>
            <a:ext cx="4907757" cy="1815910"/>
          </a:xfrm>
        </p:spPr>
        <p:txBody>
          <a:bodyPr/>
          <a:lstStyle/>
          <a:p>
            <a:r>
              <a:rPr lang="en-AU" dirty="0"/>
              <a:t>Rob Colman </a:t>
            </a:r>
          </a:p>
          <a:p>
            <a:r>
              <a:rPr lang="en-AU" dirty="0"/>
              <a:t>Plus thanks to: Scott Power, Lawson Hanson, Jo Brown, Michael Grose</a:t>
            </a:r>
            <a:r>
              <a:rPr lang="en-AU" baseline="30000" dirty="0"/>
              <a:t>1</a:t>
            </a:r>
            <a:r>
              <a:rPr lang="en-AU" dirty="0"/>
              <a:t>, Charmaine Franklin and others..</a:t>
            </a:r>
          </a:p>
          <a:p>
            <a:pPr eaLnBrk="1" hangingPunct="1"/>
            <a:endParaRPr lang="en-AU" sz="1800" b="0" dirty="0">
              <a:solidFill>
                <a:schemeClr val="tx1"/>
              </a:solidFill>
              <a:latin typeface="Calibri" pitchFamily="34" charset="0"/>
            </a:endParaRPr>
          </a:p>
          <a:p>
            <a:pPr eaLnBrk="1" hangingPunct="1"/>
            <a:r>
              <a:rPr lang="en-AU" sz="1800" b="0" dirty="0">
                <a:latin typeface="Calibri" pitchFamily="34" charset="0"/>
              </a:rPr>
              <a:t>Climate Research Section, </a:t>
            </a:r>
            <a:r>
              <a:rPr lang="en-AU" sz="1800" b="0" dirty="0" err="1">
                <a:latin typeface="Calibri" pitchFamily="34" charset="0"/>
              </a:rPr>
              <a:t>StS</a:t>
            </a:r>
            <a:r>
              <a:rPr lang="en-AU" sz="1800" b="0" dirty="0">
                <a:latin typeface="Calibri" pitchFamily="34" charset="0"/>
              </a:rPr>
              <a:t>, Bureau of Meteorology</a:t>
            </a:r>
          </a:p>
          <a:p>
            <a:pPr eaLnBrk="1" hangingPunct="1"/>
            <a:r>
              <a:rPr lang="en-AU" sz="1800" b="0" baseline="30000" dirty="0">
                <a:latin typeface="Calibri" pitchFamily="34" charset="0"/>
              </a:rPr>
              <a:t>1</a:t>
            </a:r>
            <a:r>
              <a:rPr lang="en-AU" sz="1800" b="0" dirty="0">
                <a:latin typeface="Calibri" pitchFamily="34" charset="0"/>
              </a:rPr>
              <a:t>CSIRO</a:t>
            </a:r>
          </a:p>
        </p:txBody>
      </p:sp>
      <p:pic>
        <p:nvPicPr>
          <p:cNvPr id="3077" name="Picture 2" descr="http://australiasevereweather.com/photographs/cache/048___lightning%2520bolts/20081115mb57_lightning_bolts_e_of_casino_nsw.jpg.small.jpg"/>
          <p:cNvPicPr>
            <a:picLocks noChangeAspect="1" noChangeArrowheads="1"/>
          </p:cNvPicPr>
          <p:nvPr/>
        </p:nvPicPr>
        <p:blipFill>
          <a:blip r:embed="rId2">
            <a:extLst>
              <a:ext uri="{28A0092B-C50C-407E-A947-70E740481C1C}">
                <a14:useLocalDpi xmlns:a14="http://schemas.microsoft.com/office/drawing/2010/main" val="0"/>
              </a:ext>
            </a:extLst>
          </a:blip>
          <a:srcRect t="35899" b="8344"/>
          <a:stretch>
            <a:fillRect/>
          </a:stretch>
        </p:blipFill>
        <p:spPr bwMode="auto">
          <a:xfrm>
            <a:off x="7339012" y="4265617"/>
            <a:ext cx="2965450" cy="1030287"/>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693" y="378851"/>
            <a:ext cx="8496944" cy="584461"/>
          </a:xfrm>
        </p:spPr>
        <p:txBody>
          <a:bodyPr/>
          <a:lstStyle/>
          <a:p>
            <a:r>
              <a:rPr lang="en-AU" dirty="0">
                <a:solidFill>
                  <a:schemeClr val="tx1"/>
                </a:solidFill>
              </a:rPr>
              <a:t>What does each ensemble give us and what are the strengths/weaknesses?</a:t>
            </a:r>
          </a:p>
        </p:txBody>
      </p:sp>
      <p:sp>
        <p:nvSpPr>
          <p:cNvPr id="3" name="Content Placeholder 2"/>
          <p:cNvSpPr>
            <a:spLocks noGrp="1"/>
          </p:cNvSpPr>
          <p:nvPr>
            <p:ph idx="1"/>
          </p:nvPr>
        </p:nvSpPr>
        <p:spPr>
          <a:xfrm>
            <a:off x="1830065" y="1039915"/>
            <a:ext cx="8204200" cy="4584136"/>
          </a:xfrm>
        </p:spPr>
        <p:txBody>
          <a:bodyPr/>
          <a:lstStyle/>
          <a:p>
            <a:pPr marL="457204" indent="-457204">
              <a:buFont typeface="+mj-lt"/>
              <a:buAutoNum type="arabicPeriod" startAt="5"/>
            </a:pPr>
            <a:r>
              <a:rPr lang="en-AU" dirty="0"/>
              <a:t>Constraints from volcanic eruptions</a:t>
            </a:r>
          </a:p>
          <a:p>
            <a:pPr marL="814395" lvl="1" indent="-457204"/>
            <a:r>
              <a:rPr lang="en-AU" dirty="0"/>
              <a:t>Forcing different, and poorly constrained</a:t>
            </a:r>
          </a:p>
          <a:p>
            <a:pPr marL="814395" lvl="1" indent="-457204"/>
            <a:r>
              <a:rPr lang="en-AU" dirty="0"/>
              <a:t>Response rapid and transient, not involving deep ocean</a:t>
            </a:r>
          </a:p>
          <a:p>
            <a:pPr marL="457204" indent="-457204">
              <a:buFont typeface="+mj-lt"/>
              <a:buAutoNum type="arabicPeriod" startAt="5"/>
            </a:pPr>
            <a:r>
              <a:rPr lang="en-AU" dirty="0"/>
              <a:t>Analogues/constraints from unforced variability</a:t>
            </a:r>
          </a:p>
          <a:p>
            <a:pPr marL="814395" lvl="1" indent="-457204"/>
            <a:r>
              <a:rPr lang="en-AU" dirty="0"/>
              <a:t>Possible to constrain feedbacks from observations</a:t>
            </a:r>
          </a:p>
          <a:p>
            <a:pPr marL="814395" lvl="1" indent="-457204"/>
            <a:r>
              <a:rPr lang="en-AU" dirty="0"/>
              <a:t>'Forcing' is different, and surface temperature pattern differs (although some overall similarities)</a:t>
            </a:r>
          </a:p>
        </p:txBody>
      </p:sp>
    </p:spTree>
    <p:extLst>
      <p:ext uri="{BB962C8B-B14F-4D97-AF65-F5344CB8AC3E}">
        <p14:creationId xmlns:p14="http://schemas.microsoft.com/office/powerpoint/2010/main" val="364566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693" y="378851"/>
            <a:ext cx="8496944" cy="584461"/>
          </a:xfrm>
        </p:spPr>
        <p:txBody>
          <a:bodyPr/>
          <a:lstStyle/>
          <a:p>
            <a:r>
              <a:rPr lang="en-AU" dirty="0">
                <a:solidFill>
                  <a:schemeClr val="tx1"/>
                </a:solidFill>
              </a:rPr>
              <a:t>What do ensembles of GCMs tell us about sensitivity and feedbacks?</a:t>
            </a:r>
          </a:p>
        </p:txBody>
      </p:sp>
      <p:sp>
        <p:nvSpPr>
          <p:cNvPr id="3" name="Content Placeholder 2"/>
          <p:cNvSpPr>
            <a:spLocks noGrp="1"/>
          </p:cNvSpPr>
          <p:nvPr>
            <p:ph idx="1"/>
          </p:nvPr>
        </p:nvSpPr>
        <p:spPr>
          <a:xfrm>
            <a:off x="1830065" y="1039918"/>
            <a:ext cx="8204200" cy="584461"/>
          </a:xfrm>
        </p:spPr>
        <p:txBody>
          <a:bodyPr/>
          <a:lstStyle/>
          <a:p>
            <a:pPr marL="457204" indent="-457204">
              <a:buFont typeface="+mj-lt"/>
              <a:buAutoNum type="arabicPeriod"/>
            </a:pPr>
            <a:r>
              <a:rPr lang="en-AU" dirty="0">
                <a:solidFill>
                  <a:srgbClr val="3829F9"/>
                </a:solidFill>
              </a:rPr>
              <a:t>They reveal critical physical processes and their relationships</a:t>
            </a:r>
          </a:p>
        </p:txBody>
      </p:sp>
      <p:sp>
        <p:nvSpPr>
          <p:cNvPr id="6" name="TextBox 5">
            <a:extLst>
              <a:ext uri="{FF2B5EF4-FFF2-40B4-BE49-F238E27FC236}">
                <a16:creationId xmlns:a16="http://schemas.microsoft.com/office/drawing/2014/main" id="{609A4971-443B-4AD4-B52C-3AC732773E7E}"/>
              </a:ext>
            </a:extLst>
          </p:cNvPr>
          <p:cNvSpPr txBox="1"/>
          <p:nvPr/>
        </p:nvSpPr>
        <p:spPr>
          <a:xfrm>
            <a:off x="8228020" y="4968862"/>
            <a:ext cx="1952618" cy="1600438"/>
          </a:xfrm>
          <a:prstGeom prst="rect">
            <a:avLst/>
          </a:prstGeom>
          <a:noFill/>
        </p:spPr>
        <p:txBody>
          <a:bodyPr wrap="square" rtlCol="0">
            <a:spAutoFit/>
          </a:bodyPr>
          <a:lstStyle/>
          <a:p>
            <a:pPr lvl="0"/>
            <a:r>
              <a:rPr lang="en-AU" sz="1400" b="1" dirty="0"/>
              <a:t>Colman and Hanson, 2016: </a:t>
            </a:r>
            <a:r>
              <a:rPr lang="en-AU" sz="1400" dirty="0"/>
              <a:t>On the relative strength of radiative feedbacks under climate variability and change, </a:t>
            </a:r>
            <a:r>
              <a:rPr lang="en-AU" sz="1400" i="1" dirty="0"/>
              <a:t>Climate Dynamics</a:t>
            </a:r>
            <a:endParaRPr lang="en-AU" sz="1400" dirty="0"/>
          </a:p>
        </p:txBody>
      </p:sp>
      <p:pic>
        <p:nvPicPr>
          <p:cNvPr id="7" name="Picture 2">
            <a:extLst>
              <a:ext uri="{FF2B5EF4-FFF2-40B4-BE49-F238E27FC236}">
                <a16:creationId xmlns:a16="http://schemas.microsoft.com/office/drawing/2014/main" id="{3C613ABA-827E-4D0C-9A5B-75477868F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504" y="1624379"/>
            <a:ext cx="4228382" cy="358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B85B5381-1EB9-47B0-9153-DA7A5AD90C46}"/>
              </a:ext>
            </a:extLst>
          </p:cNvPr>
          <p:cNvSpPr txBox="1"/>
          <p:nvPr/>
        </p:nvSpPr>
        <p:spPr>
          <a:xfrm>
            <a:off x="3452711" y="5769081"/>
            <a:ext cx="1773242" cy="707886"/>
          </a:xfrm>
          <a:prstGeom prst="rect">
            <a:avLst/>
          </a:prstGeom>
          <a:noFill/>
        </p:spPr>
        <p:txBody>
          <a:bodyPr wrap="none" rtlCol="0">
            <a:spAutoFit/>
          </a:bodyPr>
          <a:lstStyle/>
          <a:p>
            <a:r>
              <a:rPr lang="en-AU" sz="2000" dirty="0">
                <a:solidFill>
                  <a:srgbClr val="3829F9"/>
                </a:solidFill>
              </a:rPr>
              <a:t>Blue = CMIP3</a:t>
            </a:r>
          </a:p>
          <a:p>
            <a:r>
              <a:rPr lang="en-AU" sz="2000" dirty="0">
                <a:solidFill>
                  <a:srgbClr val="FF0000"/>
                </a:solidFill>
              </a:rPr>
              <a:t>Red = CMIP5</a:t>
            </a:r>
          </a:p>
        </p:txBody>
      </p:sp>
    </p:spTree>
    <p:extLst>
      <p:ext uri="{BB962C8B-B14F-4D97-AF65-F5344CB8AC3E}">
        <p14:creationId xmlns:p14="http://schemas.microsoft.com/office/powerpoint/2010/main" val="2698495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693" y="378851"/>
            <a:ext cx="8496944" cy="584461"/>
          </a:xfrm>
        </p:spPr>
        <p:txBody>
          <a:bodyPr/>
          <a:lstStyle/>
          <a:p>
            <a:r>
              <a:rPr lang="en-AU" dirty="0">
                <a:solidFill>
                  <a:schemeClr val="tx1"/>
                </a:solidFill>
              </a:rPr>
              <a:t>What do ensembles of GCMs tell us about sensitivity and feedbacks?</a:t>
            </a:r>
          </a:p>
        </p:txBody>
      </p:sp>
      <p:sp>
        <p:nvSpPr>
          <p:cNvPr id="3" name="Content Placeholder 2"/>
          <p:cNvSpPr>
            <a:spLocks noGrp="1"/>
          </p:cNvSpPr>
          <p:nvPr>
            <p:ph idx="1"/>
          </p:nvPr>
        </p:nvSpPr>
        <p:spPr>
          <a:xfrm>
            <a:off x="1830065" y="1039918"/>
            <a:ext cx="8204200" cy="584461"/>
          </a:xfrm>
        </p:spPr>
        <p:txBody>
          <a:bodyPr/>
          <a:lstStyle/>
          <a:p>
            <a:pPr marL="457204" indent="-457204">
              <a:buFont typeface="+mj-lt"/>
              <a:buAutoNum type="arabicPeriod" startAt="2"/>
            </a:pPr>
            <a:r>
              <a:rPr lang="en-AU" dirty="0">
                <a:solidFill>
                  <a:srgbClr val="3829F9"/>
                </a:solidFill>
              </a:rPr>
              <a:t>They reveal where the biggest uncertainties come from</a:t>
            </a:r>
          </a:p>
        </p:txBody>
      </p:sp>
      <p:sp>
        <p:nvSpPr>
          <p:cNvPr id="6" name="TextBox 5">
            <a:extLst>
              <a:ext uri="{FF2B5EF4-FFF2-40B4-BE49-F238E27FC236}">
                <a16:creationId xmlns:a16="http://schemas.microsoft.com/office/drawing/2014/main" id="{609A4971-443B-4AD4-B52C-3AC732773E7E}"/>
              </a:ext>
            </a:extLst>
          </p:cNvPr>
          <p:cNvSpPr txBox="1"/>
          <p:nvPr/>
        </p:nvSpPr>
        <p:spPr>
          <a:xfrm>
            <a:off x="7606347" y="5830638"/>
            <a:ext cx="2427918" cy="646331"/>
          </a:xfrm>
          <a:prstGeom prst="rect">
            <a:avLst/>
          </a:prstGeom>
          <a:noFill/>
        </p:spPr>
        <p:txBody>
          <a:bodyPr wrap="square" rtlCol="0">
            <a:spAutoFit/>
          </a:bodyPr>
          <a:lstStyle/>
          <a:p>
            <a:r>
              <a:rPr lang="en-AU" dirty="0"/>
              <a:t>IPCC AR5 (2013) Chapter 9</a:t>
            </a:r>
          </a:p>
        </p:txBody>
      </p:sp>
      <p:grpSp>
        <p:nvGrpSpPr>
          <p:cNvPr id="4" name="Group 3">
            <a:extLst>
              <a:ext uri="{FF2B5EF4-FFF2-40B4-BE49-F238E27FC236}">
                <a16:creationId xmlns:a16="http://schemas.microsoft.com/office/drawing/2014/main" id="{D0D2C9BC-C31D-477F-BA79-0DEED9C2B1C2}"/>
              </a:ext>
            </a:extLst>
          </p:cNvPr>
          <p:cNvGrpSpPr/>
          <p:nvPr/>
        </p:nvGrpSpPr>
        <p:grpSpPr>
          <a:xfrm>
            <a:off x="2797629" y="1327706"/>
            <a:ext cx="6716485" cy="4502932"/>
            <a:chOff x="3445540" y="1327706"/>
            <a:chExt cx="5328346" cy="4044663"/>
          </a:xfrm>
        </p:grpSpPr>
        <p:pic>
          <p:nvPicPr>
            <p:cNvPr id="5" name="Picture 2">
              <a:extLst>
                <a:ext uri="{FF2B5EF4-FFF2-40B4-BE49-F238E27FC236}">
                  <a16:creationId xmlns:a16="http://schemas.microsoft.com/office/drawing/2014/main" id="{13205AF6-D412-4F00-A272-7A2C00F907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06"/>
            <a:stretch/>
          </p:blipFill>
          <p:spPr bwMode="auto">
            <a:xfrm>
              <a:off x="3445540" y="1327706"/>
              <a:ext cx="5328346" cy="404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a:extLst>
                <a:ext uri="{FF2B5EF4-FFF2-40B4-BE49-F238E27FC236}">
                  <a16:creationId xmlns:a16="http://schemas.microsoft.com/office/drawing/2014/main" id="{7BF3A0C2-A6E2-46C7-A1A0-1C39A9FC86F8}"/>
                </a:ext>
              </a:extLst>
            </p:cNvPr>
            <p:cNvSpPr/>
            <p:nvPr/>
          </p:nvSpPr>
          <p:spPr>
            <a:xfrm>
              <a:off x="6300665" y="1959667"/>
              <a:ext cx="352133" cy="663789"/>
            </a:xfrm>
            <a:prstGeom prst="ellipse">
              <a:avLst/>
            </a:prstGeom>
            <a:noFill/>
            <a:ln>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8" name="Oval 7">
              <a:extLst>
                <a:ext uri="{FF2B5EF4-FFF2-40B4-BE49-F238E27FC236}">
                  <a16:creationId xmlns:a16="http://schemas.microsoft.com/office/drawing/2014/main" id="{974843E6-FF31-419E-AFEC-9CE46ED3040D}"/>
                </a:ext>
              </a:extLst>
            </p:cNvPr>
            <p:cNvSpPr/>
            <p:nvPr/>
          </p:nvSpPr>
          <p:spPr>
            <a:xfrm>
              <a:off x="6833347" y="1912166"/>
              <a:ext cx="463765" cy="1317726"/>
            </a:xfrm>
            <a:prstGeom prst="ellipse">
              <a:avLst/>
            </a:prstGeom>
            <a:noFill/>
            <a:ln>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grpSp>
    </p:spTree>
    <p:extLst>
      <p:ext uri="{BB962C8B-B14F-4D97-AF65-F5344CB8AC3E}">
        <p14:creationId xmlns:p14="http://schemas.microsoft.com/office/powerpoint/2010/main" val="273173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3131" y="43923"/>
            <a:ext cx="8280920" cy="1446550"/>
          </a:xfrm>
          <a:prstGeom prst="rect">
            <a:avLst/>
          </a:prstGeom>
          <a:noFill/>
        </p:spPr>
        <p:txBody>
          <a:bodyPr wrap="square" rtlCol="0">
            <a:spAutoFit/>
          </a:bodyPr>
          <a:lstStyle/>
          <a:p>
            <a:r>
              <a:rPr lang="en-AU" sz="3200" b="1" dirty="0"/>
              <a:t>Cloud feedbacks vary a lot, and are not well constrained: </a:t>
            </a:r>
          </a:p>
          <a:p>
            <a:endParaRPr lang="en-AU" sz="2400" u="sng"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277" y="2281088"/>
            <a:ext cx="6332627" cy="295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0768B82D-B587-4C82-B67A-B9B185E149BF}"/>
              </a:ext>
            </a:extLst>
          </p:cNvPr>
          <p:cNvSpPr txBox="1"/>
          <p:nvPr/>
        </p:nvSpPr>
        <p:spPr>
          <a:xfrm>
            <a:off x="5187292" y="5734968"/>
            <a:ext cx="5390322" cy="646331"/>
          </a:xfrm>
          <a:prstGeom prst="rect">
            <a:avLst/>
          </a:prstGeom>
          <a:noFill/>
        </p:spPr>
        <p:txBody>
          <a:bodyPr wrap="none" rtlCol="0">
            <a:spAutoFit/>
          </a:bodyPr>
          <a:lstStyle/>
          <a:p>
            <a:r>
              <a:rPr lang="en-US" sz="1200" b="1" dirty="0"/>
              <a:t>Colman, Brown, Franklin, Hanson, Ye and Zelinka (2018)</a:t>
            </a:r>
          </a:p>
          <a:p>
            <a:r>
              <a:rPr lang="en-US" sz="1200" b="1" dirty="0"/>
              <a:t>Evaluating cloud feedbacks and rapid responses in the ACCESS model</a:t>
            </a:r>
          </a:p>
          <a:p>
            <a:r>
              <a:rPr lang="en-US" sz="1200" b="1" dirty="0"/>
              <a:t>(submitted)</a:t>
            </a:r>
            <a:endParaRPr lang="en-AU" sz="1200" dirty="0"/>
          </a:p>
        </p:txBody>
      </p:sp>
      <p:sp>
        <p:nvSpPr>
          <p:cNvPr id="5" name="TextBox 4">
            <a:extLst>
              <a:ext uri="{FF2B5EF4-FFF2-40B4-BE49-F238E27FC236}">
                <a16:creationId xmlns:a16="http://schemas.microsoft.com/office/drawing/2014/main" id="{D2A6B53D-D0BB-419B-AB68-18172955FBE5}"/>
              </a:ext>
            </a:extLst>
          </p:cNvPr>
          <p:cNvSpPr txBox="1"/>
          <p:nvPr/>
        </p:nvSpPr>
        <p:spPr>
          <a:xfrm>
            <a:off x="3582987" y="1845383"/>
            <a:ext cx="4728602" cy="369332"/>
          </a:xfrm>
          <a:prstGeom prst="rect">
            <a:avLst/>
          </a:prstGeom>
          <a:noFill/>
        </p:spPr>
        <p:txBody>
          <a:bodyPr wrap="none" rtlCol="0">
            <a:spAutoFit/>
          </a:bodyPr>
          <a:lstStyle/>
          <a:p>
            <a:r>
              <a:rPr lang="en-AU" dirty="0"/>
              <a:t>Short Wave cloud feedback in CMIP5 GCMs</a:t>
            </a:r>
          </a:p>
        </p:txBody>
      </p:sp>
    </p:spTree>
    <p:extLst>
      <p:ext uri="{BB962C8B-B14F-4D97-AF65-F5344CB8AC3E}">
        <p14:creationId xmlns:p14="http://schemas.microsoft.com/office/powerpoint/2010/main" val="376788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693" y="378851"/>
            <a:ext cx="8496944" cy="584461"/>
          </a:xfrm>
        </p:spPr>
        <p:txBody>
          <a:bodyPr/>
          <a:lstStyle/>
          <a:p>
            <a:r>
              <a:rPr lang="en-AU" dirty="0">
                <a:solidFill>
                  <a:schemeClr val="tx1"/>
                </a:solidFill>
              </a:rPr>
              <a:t>What do ensembles of GCMs tell us about sensitivity and feedbacks?</a:t>
            </a:r>
          </a:p>
        </p:txBody>
      </p:sp>
      <p:sp>
        <p:nvSpPr>
          <p:cNvPr id="3" name="Content Placeholder 2"/>
          <p:cNvSpPr>
            <a:spLocks noGrp="1"/>
          </p:cNvSpPr>
          <p:nvPr>
            <p:ph idx="1"/>
          </p:nvPr>
        </p:nvSpPr>
        <p:spPr>
          <a:xfrm>
            <a:off x="1830065" y="1039918"/>
            <a:ext cx="8204200" cy="584461"/>
          </a:xfrm>
        </p:spPr>
        <p:txBody>
          <a:bodyPr/>
          <a:lstStyle/>
          <a:p>
            <a:pPr marL="457204" indent="-457204">
              <a:buFont typeface="+mj-lt"/>
              <a:buAutoNum type="arabicPeriod" startAt="3"/>
            </a:pPr>
            <a:r>
              <a:rPr lang="en-AU" dirty="0">
                <a:solidFill>
                  <a:srgbClr val="3829F9"/>
                </a:solidFill>
              </a:rPr>
              <a:t>They suggest possible constraints</a:t>
            </a:r>
          </a:p>
        </p:txBody>
      </p:sp>
      <p:pic>
        <p:nvPicPr>
          <p:cNvPr id="9" name="Picture 2">
            <a:extLst>
              <a:ext uri="{FF2B5EF4-FFF2-40B4-BE49-F238E27FC236}">
                <a16:creationId xmlns:a16="http://schemas.microsoft.com/office/drawing/2014/main" id="{D63DAE75-28A4-4F31-B48A-FC3E21CB6A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78" t="7873"/>
          <a:stretch/>
        </p:blipFill>
        <p:spPr bwMode="auto">
          <a:xfrm>
            <a:off x="3560900" y="1624379"/>
            <a:ext cx="3771931" cy="353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2010DA14-511F-4382-A356-3788497303EE}"/>
              </a:ext>
            </a:extLst>
          </p:cNvPr>
          <p:cNvSpPr txBox="1"/>
          <p:nvPr/>
        </p:nvSpPr>
        <p:spPr>
          <a:xfrm>
            <a:off x="5612569" y="5235215"/>
            <a:ext cx="4080272" cy="1200329"/>
          </a:xfrm>
          <a:prstGeom prst="rect">
            <a:avLst/>
          </a:prstGeom>
          <a:noFill/>
        </p:spPr>
        <p:txBody>
          <a:bodyPr wrap="square" rtlCol="0">
            <a:spAutoFit/>
          </a:bodyPr>
          <a:lstStyle/>
          <a:p>
            <a:r>
              <a:rPr lang="en-AU" b="1" dirty="0"/>
              <a:t>Zhou et al., 2015</a:t>
            </a:r>
          </a:p>
          <a:p>
            <a:r>
              <a:rPr lang="en-AU" dirty="0"/>
              <a:t>Interannual cloud feedback and climate change cloud feedbacks are correlated across GCMs</a:t>
            </a:r>
          </a:p>
        </p:txBody>
      </p:sp>
    </p:spTree>
    <p:extLst>
      <p:ext uri="{BB962C8B-B14F-4D97-AF65-F5344CB8AC3E}">
        <p14:creationId xmlns:p14="http://schemas.microsoft.com/office/powerpoint/2010/main" val="85642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335" y="1559206"/>
            <a:ext cx="3883025" cy="385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740" y="1589176"/>
            <a:ext cx="3944533" cy="390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4"/>
          <p:cNvSpPr>
            <a:spLocks noGrp="1"/>
          </p:cNvSpPr>
          <p:nvPr>
            <p:ph type="sldNum" sz="quarter" idx="11"/>
          </p:nvPr>
        </p:nvSpPr>
        <p:spPr>
          <a:xfrm>
            <a:off x="3213103" y="6423025"/>
            <a:ext cx="719137" cy="323850"/>
          </a:xfrm>
        </p:spPr>
        <p:txBody>
          <a:bodyPr/>
          <a:lstStyle/>
          <a:p>
            <a:fld id="{F5CAD22D-8668-46AE-8615-4CB2D035F7B6}" type="slidenum">
              <a:rPr lang="en-US"/>
              <a:pPr/>
              <a:t>15</a:t>
            </a:fld>
            <a:endParaRPr lang="en-US"/>
          </a:p>
        </p:txBody>
      </p:sp>
      <p:sp>
        <p:nvSpPr>
          <p:cNvPr id="4" name="TextBox 3"/>
          <p:cNvSpPr txBox="1"/>
          <p:nvPr/>
        </p:nvSpPr>
        <p:spPr>
          <a:xfrm>
            <a:off x="1888332" y="54577"/>
            <a:ext cx="8781256" cy="1015663"/>
          </a:xfrm>
          <a:prstGeom prst="rect">
            <a:avLst/>
          </a:prstGeom>
          <a:solidFill>
            <a:schemeClr val="bg1">
              <a:lumMod val="75000"/>
            </a:schemeClr>
          </a:solidFill>
        </p:spPr>
        <p:txBody>
          <a:bodyPr wrap="square" rtlCol="0">
            <a:spAutoFit/>
          </a:bodyPr>
          <a:lstStyle/>
          <a:p>
            <a:r>
              <a:rPr lang="en-AU" sz="2000" dirty="0"/>
              <a:t>Q: What model-for-model correspondences exist for cloud (and other)</a:t>
            </a:r>
          </a:p>
          <a:p>
            <a:r>
              <a:rPr lang="en-AU" sz="2000" dirty="0"/>
              <a:t>     feedbacks in CMIP5 between climate variability and change?</a:t>
            </a:r>
          </a:p>
          <a:p>
            <a:r>
              <a:rPr lang="en-AU" sz="2000" dirty="0"/>
              <a:t>A: A lot, as it turns out!</a:t>
            </a:r>
          </a:p>
        </p:txBody>
      </p:sp>
      <p:sp>
        <p:nvSpPr>
          <p:cNvPr id="6" name="Oval 5"/>
          <p:cNvSpPr/>
          <p:nvPr/>
        </p:nvSpPr>
        <p:spPr>
          <a:xfrm rot="2003471">
            <a:off x="3710077" y="1843943"/>
            <a:ext cx="688663" cy="256179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rot="3071781">
            <a:off x="2946557" y="3415615"/>
            <a:ext cx="599048" cy="1392828"/>
          </a:xfrm>
          <a:prstGeom prst="ellipse">
            <a:avLst/>
          </a:prstGeom>
          <a:noFill/>
          <a:ln w="28575">
            <a:solidFill>
              <a:srgbClr val="FF0000">
                <a:alpha val="8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AU"/>
          </a:p>
        </p:txBody>
      </p:sp>
      <p:sp>
        <p:nvSpPr>
          <p:cNvPr id="10" name="Oval 9"/>
          <p:cNvSpPr/>
          <p:nvPr/>
        </p:nvSpPr>
        <p:spPr>
          <a:xfrm rot="2633012">
            <a:off x="7287114" y="2858122"/>
            <a:ext cx="585042" cy="12589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AU"/>
          </a:p>
        </p:txBody>
      </p:sp>
      <p:sp>
        <p:nvSpPr>
          <p:cNvPr id="11" name="Oval 10"/>
          <p:cNvSpPr/>
          <p:nvPr/>
        </p:nvSpPr>
        <p:spPr>
          <a:xfrm rot="2369191">
            <a:off x="9042226" y="1947888"/>
            <a:ext cx="587113" cy="1133630"/>
          </a:xfrm>
          <a:prstGeom prst="ellipse">
            <a:avLst/>
          </a:prstGeom>
          <a:noFill/>
          <a:ln>
            <a:solidFill>
              <a:srgbClr val="3829F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12" name="Oval 11"/>
          <p:cNvSpPr/>
          <p:nvPr/>
        </p:nvSpPr>
        <p:spPr>
          <a:xfrm rot="2868256">
            <a:off x="3082356" y="5438664"/>
            <a:ext cx="352133" cy="656628"/>
          </a:xfrm>
          <a:prstGeom prst="ellipse">
            <a:avLst/>
          </a:prstGeom>
          <a:noFill/>
          <a:ln>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13" name="TextBox 12"/>
          <p:cNvSpPr txBox="1"/>
          <p:nvPr/>
        </p:nvSpPr>
        <p:spPr>
          <a:xfrm>
            <a:off x="3562760" y="5586669"/>
            <a:ext cx="3730508" cy="646331"/>
          </a:xfrm>
          <a:prstGeom prst="rect">
            <a:avLst/>
          </a:prstGeom>
          <a:noFill/>
        </p:spPr>
        <p:txBody>
          <a:bodyPr wrap="none" rtlCol="0">
            <a:spAutoFit/>
          </a:bodyPr>
          <a:lstStyle/>
          <a:p>
            <a:r>
              <a:rPr lang="en-AU" dirty="0"/>
              <a:t>= statistically significant correlation</a:t>
            </a:r>
          </a:p>
          <a:p>
            <a:r>
              <a:rPr lang="en-AU" dirty="0"/>
              <a:t>   Each point is a CMIP5 model</a:t>
            </a:r>
          </a:p>
        </p:txBody>
      </p:sp>
      <p:sp>
        <p:nvSpPr>
          <p:cNvPr id="14" name="Text Box 5"/>
          <p:cNvSpPr txBox="1">
            <a:spLocks noChangeArrowheads="1"/>
          </p:cNvSpPr>
          <p:nvPr/>
        </p:nvSpPr>
        <p:spPr bwMode="auto">
          <a:xfrm>
            <a:off x="3163636" y="1242595"/>
            <a:ext cx="1338828" cy="369332"/>
          </a:xfrm>
          <a:prstGeom prst="rect">
            <a:avLst/>
          </a:prstGeom>
          <a:solidFill>
            <a:schemeClr val="bg1"/>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dirty="0" err="1">
                <a:solidFill>
                  <a:srgbClr val="002060"/>
                </a:solidFill>
              </a:rPr>
              <a:t>Interannual</a:t>
            </a:r>
            <a:endParaRPr lang="en-AU" dirty="0">
              <a:solidFill>
                <a:srgbClr val="002060"/>
              </a:solidFill>
            </a:endParaRPr>
          </a:p>
        </p:txBody>
      </p:sp>
      <p:sp>
        <p:nvSpPr>
          <p:cNvPr id="15" name="Text Box 5"/>
          <p:cNvSpPr txBox="1">
            <a:spLocks noChangeArrowheads="1"/>
          </p:cNvSpPr>
          <p:nvPr/>
        </p:nvSpPr>
        <p:spPr bwMode="auto">
          <a:xfrm>
            <a:off x="7446929" y="1272659"/>
            <a:ext cx="1031051" cy="369332"/>
          </a:xfrm>
          <a:prstGeom prst="rect">
            <a:avLst/>
          </a:prstGeom>
          <a:solidFill>
            <a:schemeClr val="bg1"/>
          </a:soli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dirty="0">
                <a:solidFill>
                  <a:srgbClr val="002060"/>
                </a:solidFill>
              </a:rPr>
              <a:t>Decadal</a:t>
            </a:r>
          </a:p>
        </p:txBody>
      </p:sp>
      <p:sp>
        <p:nvSpPr>
          <p:cNvPr id="16" name="Oval 15"/>
          <p:cNvSpPr/>
          <p:nvPr/>
        </p:nvSpPr>
        <p:spPr>
          <a:xfrm rot="3533245">
            <a:off x="7902626" y="2086078"/>
            <a:ext cx="1007665" cy="1846211"/>
          </a:xfrm>
          <a:prstGeom prst="ellipse">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2649537" y="1869074"/>
            <a:ext cx="412430" cy="312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6912488" y="1944758"/>
            <a:ext cx="465703" cy="312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4396" b="3901"/>
          <a:stretch/>
        </p:blipFill>
        <p:spPr bwMode="auto">
          <a:xfrm>
            <a:off x="1826827" y="4810125"/>
            <a:ext cx="39445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a:extLst>
              <a:ext uri="{FF2B5EF4-FFF2-40B4-BE49-F238E27FC236}">
                <a16:creationId xmlns:a16="http://schemas.microsoft.com/office/drawing/2014/main" id="{A5077C9B-C9B1-471B-9A3F-4CB50833B7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0979" y="5267325"/>
            <a:ext cx="3118339" cy="14435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66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extLst>
              <a:ext uri="{28A0092B-C50C-407E-A947-70E740481C1C}">
                <a14:useLocalDpi xmlns:a14="http://schemas.microsoft.com/office/drawing/2010/main" val="0"/>
              </a:ext>
            </a:extLst>
          </a:blip>
          <a:srcRect l="9939" b="10578"/>
          <a:stretch/>
        </p:blipFill>
        <p:spPr bwMode="auto">
          <a:xfrm>
            <a:off x="4424651" y="803573"/>
            <a:ext cx="3389373" cy="2708554"/>
          </a:xfrm>
          <a:prstGeom prst="rect">
            <a:avLst/>
          </a:prstGeom>
          <a:noFill/>
          <a:ln>
            <a:noFill/>
          </a:ln>
        </p:spPr>
      </p:pic>
      <p:sp>
        <p:nvSpPr>
          <p:cNvPr id="5" name="TextBox 4"/>
          <p:cNvSpPr txBox="1"/>
          <p:nvPr/>
        </p:nvSpPr>
        <p:spPr>
          <a:xfrm>
            <a:off x="1935162" y="80378"/>
            <a:ext cx="7000876" cy="830997"/>
          </a:xfrm>
          <a:prstGeom prst="rect">
            <a:avLst/>
          </a:prstGeom>
          <a:noFill/>
        </p:spPr>
        <p:txBody>
          <a:bodyPr wrap="square" rtlCol="0">
            <a:spAutoFit/>
          </a:bodyPr>
          <a:lstStyle/>
          <a:p>
            <a:r>
              <a:rPr lang="en-AU" sz="2400" dirty="0"/>
              <a:t>Does all this correlation mean variability and ECS are linked?</a:t>
            </a:r>
          </a:p>
        </p:txBody>
      </p:sp>
      <p:cxnSp>
        <p:nvCxnSpPr>
          <p:cNvPr id="6" name="Straight Connector 5"/>
          <p:cNvCxnSpPr/>
          <p:nvPr/>
        </p:nvCxnSpPr>
        <p:spPr>
          <a:xfrm flipV="1">
            <a:off x="6411912" y="1019176"/>
            <a:ext cx="0" cy="2162174"/>
          </a:xfrm>
          <a:prstGeom prst="line">
            <a:avLst/>
          </a:prstGeom>
          <a:ln w="101600">
            <a:solidFill>
              <a:schemeClr val="bg2">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400476" y="1594774"/>
            <a:ext cx="1071127" cy="1446550"/>
          </a:xfrm>
          <a:prstGeom prst="rect">
            <a:avLst/>
          </a:prstGeom>
        </p:spPr>
        <p:txBody>
          <a:bodyPr wrap="none">
            <a:spAutoFit/>
          </a:bodyPr>
          <a:lstStyle/>
          <a:p>
            <a:r>
              <a:rPr lang="en-AU" sz="8800" dirty="0">
                <a:sym typeface="Wingdings"/>
              </a:rPr>
              <a:t></a:t>
            </a:r>
            <a:endParaRPr lang="en-AU" sz="8800" dirty="0"/>
          </a:p>
        </p:txBody>
      </p:sp>
      <p:sp>
        <p:nvSpPr>
          <p:cNvPr id="3" name="TextBox 2">
            <a:extLst>
              <a:ext uri="{FF2B5EF4-FFF2-40B4-BE49-F238E27FC236}">
                <a16:creationId xmlns:a16="http://schemas.microsoft.com/office/drawing/2014/main" id="{7C412F84-1496-4849-B58B-0B338F4AE9BD}"/>
              </a:ext>
            </a:extLst>
          </p:cNvPr>
          <p:cNvSpPr txBox="1"/>
          <p:nvPr/>
        </p:nvSpPr>
        <p:spPr>
          <a:xfrm>
            <a:off x="4650204" y="3512127"/>
            <a:ext cx="2894767" cy="369332"/>
          </a:xfrm>
          <a:prstGeom prst="rect">
            <a:avLst/>
          </a:prstGeom>
          <a:noFill/>
        </p:spPr>
        <p:txBody>
          <a:bodyPr wrap="none" rtlCol="0">
            <a:spAutoFit/>
          </a:bodyPr>
          <a:lstStyle/>
          <a:p>
            <a:r>
              <a:rPr lang="en-AU" dirty="0"/>
              <a:t>Tropical decadal variability</a:t>
            </a:r>
          </a:p>
        </p:txBody>
      </p:sp>
      <p:sp>
        <p:nvSpPr>
          <p:cNvPr id="7" name="TextBox 6">
            <a:extLst>
              <a:ext uri="{FF2B5EF4-FFF2-40B4-BE49-F238E27FC236}">
                <a16:creationId xmlns:a16="http://schemas.microsoft.com/office/drawing/2014/main" id="{D2D8F18D-FB0E-4F85-922A-727E5676614D}"/>
              </a:ext>
            </a:extLst>
          </p:cNvPr>
          <p:cNvSpPr txBox="1"/>
          <p:nvPr/>
        </p:nvSpPr>
        <p:spPr>
          <a:xfrm rot="16200000">
            <a:off x="3910408" y="1918106"/>
            <a:ext cx="659155" cy="369332"/>
          </a:xfrm>
          <a:prstGeom prst="rect">
            <a:avLst/>
          </a:prstGeom>
          <a:noFill/>
        </p:spPr>
        <p:txBody>
          <a:bodyPr wrap="none" rtlCol="0">
            <a:spAutoFit/>
          </a:bodyPr>
          <a:lstStyle/>
          <a:p>
            <a:r>
              <a:rPr lang="en-AU" dirty="0"/>
              <a:t>ECS</a:t>
            </a:r>
          </a:p>
        </p:txBody>
      </p:sp>
    </p:spTree>
    <p:extLst>
      <p:ext uri="{BB962C8B-B14F-4D97-AF65-F5344CB8AC3E}">
        <p14:creationId xmlns:p14="http://schemas.microsoft.com/office/powerpoint/2010/main" val="597204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1650" y="803573"/>
            <a:ext cx="3762375" cy="3028950"/>
          </a:xfrm>
          <a:prstGeom prst="rect">
            <a:avLst/>
          </a:prstGeom>
          <a:noFill/>
          <a:ln>
            <a:noFill/>
          </a:ln>
        </p:spPr>
      </p:pic>
      <p:pic>
        <p:nvPicPr>
          <p:cNvPr id="3" name="Pictur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7566" y="3746798"/>
            <a:ext cx="3762375" cy="3028950"/>
          </a:xfrm>
          <a:prstGeom prst="rect">
            <a:avLst/>
          </a:prstGeom>
          <a:noFill/>
          <a:ln>
            <a:noFill/>
          </a:ln>
        </p:spPr>
      </p:pic>
      <p:sp>
        <p:nvSpPr>
          <p:cNvPr id="5" name="TextBox 4"/>
          <p:cNvSpPr txBox="1"/>
          <p:nvPr/>
        </p:nvSpPr>
        <p:spPr>
          <a:xfrm>
            <a:off x="1935161" y="202143"/>
            <a:ext cx="7000876" cy="461665"/>
          </a:xfrm>
          <a:prstGeom prst="rect">
            <a:avLst/>
          </a:prstGeom>
          <a:noFill/>
        </p:spPr>
        <p:txBody>
          <a:bodyPr wrap="square" rtlCol="0">
            <a:spAutoFit/>
          </a:bodyPr>
          <a:lstStyle/>
          <a:p>
            <a:r>
              <a:rPr lang="en-AU" sz="2400" dirty="0"/>
              <a:t>Does this hold for earlier models?: no for CMIP3!</a:t>
            </a:r>
          </a:p>
        </p:txBody>
      </p:sp>
      <p:cxnSp>
        <p:nvCxnSpPr>
          <p:cNvPr id="6" name="Straight Connector 5"/>
          <p:cNvCxnSpPr/>
          <p:nvPr/>
        </p:nvCxnSpPr>
        <p:spPr>
          <a:xfrm flipV="1">
            <a:off x="6411912" y="1019176"/>
            <a:ext cx="0" cy="2162174"/>
          </a:xfrm>
          <a:prstGeom prst="line">
            <a:avLst/>
          </a:prstGeom>
          <a:ln w="101600">
            <a:solidFill>
              <a:schemeClr val="bg2">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570394" y="4087476"/>
            <a:ext cx="901209" cy="1446550"/>
          </a:xfrm>
          <a:prstGeom prst="rect">
            <a:avLst/>
          </a:prstGeom>
        </p:spPr>
        <p:txBody>
          <a:bodyPr wrap="none">
            <a:spAutoFit/>
          </a:bodyPr>
          <a:lstStyle/>
          <a:p>
            <a:r>
              <a:rPr lang="en-AU" sz="8800" dirty="0">
                <a:sym typeface="Wingdings"/>
              </a:rPr>
              <a:t></a:t>
            </a:r>
            <a:endParaRPr lang="en-AU" sz="8800" dirty="0"/>
          </a:p>
        </p:txBody>
      </p:sp>
      <p:sp>
        <p:nvSpPr>
          <p:cNvPr id="8" name="Rectangle 7"/>
          <p:cNvSpPr/>
          <p:nvPr/>
        </p:nvSpPr>
        <p:spPr>
          <a:xfrm>
            <a:off x="8400476" y="1594774"/>
            <a:ext cx="1071127" cy="1446550"/>
          </a:xfrm>
          <a:prstGeom prst="rect">
            <a:avLst/>
          </a:prstGeom>
        </p:spPr>
        <p:txBody>
          <a:bodyPr wrap="none">
            <a:spAutoFit/>
          </a:bodyPr>
          <a:lstStyle/>
          <a:p>
            <a:r>
              <a:rPr lang="en-AU" sz="8800" dirty="0">
                <a:sym typeface="Wingdings"/>
              </a:rPr>
              <a:t></a:t>
            </a:r>
            <a:endParaRPr lang="en-AU" sz="8800" dirty="0"/>
          </a:p>
        </p:txBody>
      </p:sp>
      <p:sp>
        <p:nvSpPr>
          <p:cNvPr id="4" name="TextBox 3">
            <a:extLst>
              <a:ext uri="{FF2B5EF4-FFF2-40B4-BE49-F238E27FC236}">
                <a16:creationId xmlns:a16="http://schemas.microsoft.com/office/drawing/2014/main" id="{0A2D87FF-9793-41D5-BDAD-C08E8868F0CF}"/>
              </a:ext>
            </a:extLst>
          </p:cNvPr>
          <p:cNvSpPr txBox="1"/>
          <p:nvPr/>
        </p:nvSpPr>
        <p:spPr>
          <a:xfrm>
            <a:off x="8175772" y="5850082"/>
            <a:ext cx="2292615" cy="369332"/>
          </a:xfrm>
          <a:prstGeom prst="rect">
            <a:avLst/>
          </a:prstGeom>
          <a:noFill/>
        </p:spPr>
        <p:txBody>
          <a:bodyPr wrap="none" rtlCol="0">
            <a:spAutoFit/>
          </a:bodyPr>
          <a:lstStyle/>
          <a:p>
            <a:r>
              <a:rPr lang="en-AU" dirty="0"/>
              <a:t>CMIP6?  Let's see…</a:t>
            </a:r>
          </a:p>
        </p:txBody>
      </p:sp>
      <p:sp>
        <p:nvSpPr>
          <p:cNvPr id="9" name="TextBox 8">
            <a:extLst>
              <a:ext uri="{FF2B5EF4-FFF2-40B4-BE49-F238E27FC236}">
                <a16:creationId xmlns:a16="http://schemas.microsoft.com/office/drawing/2014/main" id="{ACA063C9-E1B6-4A1F-975C-04B3501109E0}"/>
              </a:ext>
            </a:extLst>
          </p:cNvPr>
          <p:cNvSpPr txBox="1"/>
          <p:nvPr/>
        </p:nvSpPr>
        <p:spPr>
          <a:xfrm>
            <a:off x="1726790" y="4719364"/>
            <a:ext cx="2478986" cy="1169551"/>
          </a:xfrm>
          <a:prstGeom prst="rect">
            <a:avLst/>
          </a:prstGeom>
          <a:noFill/>
        </p:spPr>
        <p:txBody>
          <a:bodyPr wrap="square" rtlCol="0">
            <a:spAutoFit/>
          </a:bodyPr>
          <a:lstStyle/>
          <a:p>
            <a:r>
              <a:rPr lang="en-AU" sz="1400" b="1" dirty="0"/>
              <a:t>Colman and Power, 2018: </a:t>
            </a:r>
            <a:r>
              <a:rPr lang="en-AU" sz="1400" dirty="0"/>
              <a:t>What can decadal variability tell us about climate feedbacks and sensitivity?  </a:t>
            </a:r>
            <a:r>
              <a:rPr lang="en-AU" sz="1400" i="1" dirty="0"/>
              <a:t>Climate Dynamics</a:t>
            </a:r>
            <a:endParaRPr lang="en-AU" sz="1400" dirty="0"/>
          </a:p>
        </p:txBody>
      </p:sp>
    </p:spTree>
    <p:extLst>
      <p:ext uri="{BB962C8B-B14F-4D97-AF65-F5344CB8AC3E}">
        <p14:creationId xmlns:p14="http://schemas.microsoft.com/office/powerpoint/2010/main" val="367564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p>
            <a:fld id="{597CDE9D-BD5C-4FC2-B51C-5CF279C19A63}" type="slidenum">
              <a:rPr lang="en-US"/>
              <a:pPr/>
              <a:t>18</a:t>
            </a:fld>
            <a:endParaRPr lang="en-US"/>
          </a:p>
        </p:txBody>
      </p:sp>
      <p:sp>
        <p:nvSpPr>
          <p:cNvPr id="2" name="TextBox 1"/>
          <p:cNvSpPr txBox="1"/>
          <p:nvPr/>
        </p:nvSpPr>
        <p:spPr>
          <a:xfrm>
            <a:off x="2098627" y="1058812"/>
            <a:ext cx="8228061" cy="4651979"/>
          </a:xfrm>
          <a:prstGeom prst="rect">
            <a:avLst/>
          </a:prstGeom>
          <a:noFill/>
        </p:spPr>
        <p:txBody>
          <a:bodyPr wrap="square" rtlCol="0">
            <a:spAutoFit/>
          </a:bodyPr>
          <a:lstStyle/>
          <a:p>
            <a:pPr marL="285753" indent="-285753">
              <a:lnSpc>
                <a:spcPct val="150000"/>
              </a:lnSpc>
              <a:buFont typeface="Arial" pitchFamily="34" charset="0"/>
              <a:buChar char="•"/>
            </a:pPr>
            <a:r>
              <a:rPr lang="en-US" sz="2000" dirty="0"/>
              <a:t>ECS a critical parameter for understanding the magnitude of projected regional and global climate change</a:t>
            </a:r>
          </a:p>
          <a:p>
            <a:pPr marL="285753" indent="-285753">
              <a:lnSpc>
                <a:spcPct val="150000"/>
              </a:lnSpc>
              <a:buFont typeface="Arial" pitchFamily="34" charset="0"/>
              <a:buChar char="•"/>
            </a:pPr>
            <a:r>
              <a:rPr lang="en-US" sz="2000" dirty="0"/>
              <a:t>ECS 'range' traditionally estimated from an </a:t>
            </a:r>
            <a:r>
              <a:rPr lang="en-US" sz="2000" u="sng" dirty="0"/>
              <a:t>'ensemble assessment of an ensemble of ensembles</a:t>
            </a:r>
            <a:r>
              <a:rPr lang="en-US" sz="2000" dirty="0"/>
              <a:t>'</a:t>
            </a:r>
          </a:p>
          <a:p>
            <a:pPr marL="285753" indent="-285753">
              <a:lnSpc>
                <a:spcPct val="150000"/>
              </a:lnSpc>
              <a:buFont typeface="Arial" pitchFamily="34" charset="0"/>
              <a:buChar char="•"/>
            </a:pPr>
            <a:r>
              <a:rPr lang="en-US" sz="2000" dirty="0"/>
              <a:t>Hasn't shifted much over &gt;35years, but major advances have been made in the understanding of/confidence in the processes (feedbacks) controlling climate sensitivity.</a:t>
            </a:r>
          </a:p>
          <a:p>
            <a:pPr marL="285753" indent="-285753">
              <a:lnSpc>
                <a:spcPct val="150000"/>
              </a:lnSpc>
              <a:buFont typeface="Arial" pitchFamily="34" charset="0"/>
              <a:buChar char="•"/>
            </a:pPr>
            <a:r>
              <a:rPr lang="en-US" sz="2000" u="sng" dirty="0"/>
              <a:t>Ensembles of many different types </a:t>
            </a:r>
            <a:r>
              <a:rPr lang="en-US" sz="2000" dirty="0"/>
              <a:t>have been the key to progress so far, and will be the key to future progress.</a:t>
            </a:r>
          </a:p>
          <a:p>
            <a:pPr marL="285753" indent="-285753">
              <a:lnSpc>
                <a:spcPct val="150000"/>
              </a:lnSpc>
              <a:buFont typeface="Arial" pitchFamily="34" charset="0"/>
              <a:buChar char="•"/>
            </a:pPr>
            <a:r>
              <a:rPr lang="en-US" sz="2000" u="sng" dirty="0"/>
              <a:t>Diversity is good</a:t>
            </a:r>
            <a:r>
              <a:rPr lang="en-US" sz="2000" dirty="0"/>
              <a:t>, a single world 'super model' would be a disaster.</a:t>
            </a:r>
          </a:p>
        </p:txBody>
      </p:sp>
      <p:sp>
        <p:nvSpPr>
          <p:cNvPr id="4" name="Rectangle 2"/>
          <p:cNvSpPr>
            <a:spLocks noGrp="1" noChangeArrowheads="1"/>
          </p:cNvSpPr>
          <p:nvPr>
            <p:ph type="title"/>
          </p:nvPr>
        </p:nvSpPr>
        <p:spPr>
          <a:xfrm>
            <a:off x="2220914" y="171453"/>
            <a:ext cx="3019424" cy="608887"/>
          </a:xfrm>
        </p:spPr>
        <p:txBody>
          <a:bodyPr/>
          <a:lstStyle/>
          <a:p>
            <a:r>
              <a:rPr lang="en-US" sz="3200" b="1" dirty="0">
                <a:solidFill>
                  <a:schemeClr val="tx1"/>
                </a:solidFill>
              </a:rPr>
              <a:t>Conclusions</a:t>
            </a:r>
            <a:endParaRPr lang="en-AU" sz="3200" b="1" dirty="0">
              <a:solidFill>
                <a:schemeClr val="tx1"/>
              </a:solidFill>
            </a:endParaRPr>
          </a:p>
        </p:txBody>
      </p:sp>
    </p:spTree>
    <p:extLst>
      <p:ext uri="{BB962C8B-B14F-4D97-AF65-F5344CB8AC3E}">
        <p14:creationId xmlns:p14="http://schemas.microsoft.com/office/powerpoint/2010/main" val="4116135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
          <p:cNvSpPr>
            <a:spLocks noGrp="1"/>
          </p:cNvSpPr>
          <p:nvPr>
            <p:ph type="ftr" sz="quarter" idx="4294967295"/>
          </p:nvPr>
        </p:nvSpPr>
        <p:spPr>
          <a:xfrm>
            <a:off x="6777037" y="6407150"/>
            <a:ext cx="3238500" cy="323850"/>
          </a:xfrm>
          <a:prstGeom prst="rect">
            <a:avLst/>
          </a:prstGeom>
          <a:noFill/>
        </p:spPr>
        <p:txBody>
          <a:bodyPr/>
          <a:lstStyle>
            <a:lvl1pPr eaLnBrk="0" hangingPunct="0">
              <a:defRPr>
                <a:solidFill>
                  <a:schemeClr val="tx1"/>
                </a:solidFill>
                <a:latin typeface="Arial" charset="0"/>
              </a:defRPr>
            </a:lvl1pPr>
            <a:lvl2pPr marL="742956" indent="-285753" eaLnBrk="0" hangingPunct="0">
              <a:defRPr>
                <a:solidFill>
                  <a:schemeClr val="tx1"/>
                </a:solidFill>
                <a:latin typeface="Arial" charset="0"/>
              </a:defRPr>
            </a:lvl2pPr>
            <a:lvl3pPr marL="1143009" indent="-228602" eaLnBrk="0" hangingPunct="0">
              <a:defRPr>
                <a:solidFill>
                  <a:schemeClr val="tx1"/>
                </a:solidFill>
                <a:latin typeface="Arial" charset="0"/>
              </a:defRPr>
            </a:lvl3pPr>
            <a:lvl4pPr marL="1600213" indent="-228602" eaLnBrk="0" hangingPunct="0">
              <a:defRPr>
                <a:solidFill>
                  <a:schemeClr val="tx1"/>
                </a:solidFill>
                <a:latin typeface="Arial" charset="0"/>
              </a:defRPr>
            </a:lvl4pPr>
            <a:lvl5pPr marL="2057417" indent="-228602" eaLnBrk="0" hangingPunct="0">
              <a:defRPr>
                <a:solidFill>
                  <a:schemeClr val="tx1"/>
                </a:solidFill>
                <a:latin typeface="Arial" charset="0"/>
              </a:defRPr>
            </a:lvl5pPr>
            <a:lvl6pPr marL="2514621" indent="-228602" eaLnBrk="0" fontAlgn="base" hangingPunct="0">
              <a:spcBef>
                <a:spcPct val="0"/>
              </a:spcBef>
              <a:spcAft>
                <a:spcPct val="0"/>
              </a:spcAft>
              <a:defRPr>
                <a:solidFill>
                  <a:schemeClr val="tx1"/>
                </a:solidFill>
                <a:latin typeface="Arial" charset="0"/>
              </a:defRPr>
            </a:lvl6pPr>
            <a:lvl7pPr marL="2971825" indent="-228602" eaLnBrk="0" fontAlgn="base" hangingPunct="0">
              <a:spcBef>
                <a:spcPct val="0"/>
              </a:spcBef>
              <a:spcAft>
                <a:spcPct val="0"/>
              </a:spcAft>
              <a:defRPr>
                <a:solidFill>
                  <a:schemeClr val="tx1"/>
                </a:solidFill>
                <a:latin typeface="Arial" charset="0"/>
              </a:defRPr>
            </a:lvl7pPr>
            <a:lvl8pPr marL="3429028" indent="-228602" eaLnBrk="0" fontAlgn="base" hangingPunct="0">
              <a:spcBef>
                <a:spcPct val="0"/>
              </a:spcBef>
              <a:spcAft>
                <a:spcPct val="0"/>
              </a:spcAft>
              <a:defRPr>
                <a:solidFill>
                  <a:schemeClr val="tx1"/>
                </a:solidFill>
                <a:latin typeface="Arial" charset="0"/>
              </a:defRPr>
            </a:lvl8pPr>
            <a:lvl9pPr marL="3886232" indent="-228602" eaLnBrk="0" fontAlgn="base" hangingPunct="0">
              <a:spcBef>
                <a:spcPct val="0"/>
              </a:spcBef>
              <a:spcAft>
                <a:spcPct val="0"/>
              </a:spcAft>
              <a:defRPr>
                <a:solidFill>
                  <a:schemeClr val="tx1"/>
                </a:solidFill>
                <a:latin typeface="Arial" charset="0"/>
              </a:defRPr>
            </a:lvl9pPr>
          </a:lstStyle>
          <a:p>
            <a:pPr eaLnBrk="1" hangingPunct="1"/>
            <a:r>
              <a:rPr lang="en-AU"/>
              <a:t> </a:t>
            </a:r>
            <a:r>
              <a:rPr lang="en-AU">
                <a:solidFill>
                  <a:srgbClr val="006F93"/>
                </a:solidFill>
                <a:latin typeface="Calibri" pitchFamily="34" charset="0"/>
              </a:rPr>
              <a:t>Centre for Australian Weather and Climate Research </a:t>
            </a:r>
            <a:br>
              <a:rPr lang="en-AU">
                <a:solidFill>
                  <a:srgbClr val="006F93"/>
                </a:solidFill>
                <a:latin typeface="Calibri" pitchFamily="34" charset="0"/>
              </a:rPr>
            </a:br>
            <a:r>
              <a:rPr lang="en-AU" sz="800">
                <a:latin typeface="Calibri" pitchFamily="34" charset="0"/>
              </a:rPr>
              <a:t>A partnership between CSIRO and the Bureau of Meteorology</a:t>
            </a:r>
          </a:p>
        </p:txBody>
      </p:sp>
      <p:sp>
        <p:nvSpPr>
          <p:cNvPr id="16387" name="Slide Number Placeholder 3"/>
          <p:cNvSpPr>
            <a:spLocks noGrp="1"/>
          </p:cNvSpPr>
          <p:nvPr>
            <p:ph type="sldNum" sz="quarter" idx="4294967295"/>
          </p:nvPr>
        </p:nvSpPr>
        <p:spPr>
          <a:xfrm>
            <a:off x="1673225" y="6570663"/>
            <a:ext cx="2246312" cy="171450"/>
          </a:xfrm>
          <a:prstGeom prst="rect">
            <a:avLst/>
          </a:prstGeom>
          <a:noFill/>
        </p:spPr>
        <p:txBody>
          <a:bodyPr/>
          <a:lstStyle>
            <a:lvl1pPr eaLnBrk="0" hangingPunct="0">
              <a:defRPr>
                <a:solidFill>
                  <a:schemeClr val="tx1"/>
                </a:solidFill>
                <a:latin typeface="Arial" charset="0"/>
              </a:defRPr>
            </a:lvl1pPr>
            <a:lvl2pPr marL="742956" indent="-285753" eaLnBrk="0" hangingPunct="0">
              <a:defRPr>
                <a:solidFill>
                  <a:schemeClr val="tx1"/>
                </a:solidFill>
                <a:latin typeface="Arial" charset="0"/>
              </a:defRPr>
            </a:lvl2pPr>
            <a:lvl3pPr marL="1143009" indent="-228602" eaLnBrk="0" hangingPunct="0">
              <a:defRPr>
                <a:solidFill>
                  <a:schemeClr val="tx1"/>
                </a:solidFill>
                <a:latin typeface="Arial" charset="0"/>
              </a:defRPr>
            </a:lvl3pPr>
            <a:lvl4pPr marL="1600213" indent="-228602" eaLnBrk="0" hangingPunct="0">
              <a:defRPr>
                <a:solidFill>
                  <a:schemeClr val="tx1"/>
                </a:solidFill>
                <a:latin typeface="Arial" charset="0"/>
              </a:defRPr>
            </a:lvl4pPr>
            <a:lvl5pPr marL="2057417" indent="-228602" eaLnBrk="0" hangingPunct="0">
              <a:defRPr>
                <a:solidFill>
                  <a:schemeClr val="tx1"/>
                </a:solidFill>
                <a:latin typeface="Arial" charset="0"/>
              </a:defRPr>
            </a:lvl5pPr>
            <a:lvl6pPr marL="2514621" indent="-228602" eaLnBrk="0" fontAlgn="base" hangingPunct="0">
              <a:spcBef>
                <a:spcPct val="0"/>
              </a:spcBef>
              <a:spcAft>
                <a:spcPct val="0"/>
              </a:spcAft>
              <a:defRPr>
                <a:solidFill>
                  <a:schemeClr val="tx1"/>
                </a:solidFill>
                <a:latin typeface="Arial" charset="0"/>
              </a:defRPr>
            </a:lvl6pPr>
            <a:lvl7pPr marL="2971825" indent="-228602" eaLnBrk="0" fontAlgn="base" hangingPunct="0">
              <a:spcBef>
                <a:spcPct val="0"/>
              </a:spcBef>
              <a:spcAft>
                <a:spcPct val="0"/>
              </a:spcAft>
              <a:defRPr>
                <a:solidFill>
                  <a:schemeClr val="tx1"/>
                </a:solidFill>
                <a:latin typeface="Arial" charset="0"/>
              </a:defRPr>
            </a:lvl7pPr>
            <a:lvl8pPr marL="3429028" indent="-228602" eaLnBrk="0" fontAlgn="base" hangingPunct="0">
              <a:spcBef>
                <a:spcPct val="0"/>
              </a:spcBef>
              <a:spcAft>
                <a:spcPct val="0"/>
              </a:spcAft>
              <a:defRPr>
                <a:solidFill>
                  <a:schemeClr val="tx1"/>
                </a:solidFill>
                <a:latin typeface="Arial" charset="0"/>
              </a:defRPr>
            </a:lvl8pPr>
            <a:lvl9pPr marL="3886232" indent="-228602" eaLnBrk="0" fontAlgn="base" hangingPunct="0">
              <a:spcBef>
                <a:spcPct val="0"/>
              </a:spcBef>
              <a:spcAft>
                <a:spcPct val="0"/>
              </a:spcAft>
              <a:defRPr>
                <a:solidFill>
                  <a:schemeClr val="tx1"/>
                </a:solidFill>
                <a:latin typeface="Arial" charset="0"/>
              </a:defRPr>
            </a:lvl9pPr>
          </a:lstStyle>
          <a:p>
            <a:pPr eaLnBrk="1" hangingPunct="1"/>
            <a:fld id="{0FC2005B-F8E2-4D42-BD6D-C5F1FEF0213D}" type="slidenum">
              <a:rPr lang="en-AU">
                <a:solidFill>
                  <a:srgbClr val="006F93"/>
                </a:solidFill>
                <a:latin typeface="Calibri" pitchFamily="34" charset="0"/>
              </a:rPr>
              <a:pPr eaLnBrk="1" hangingPunct="1"/>
              <a:t>19</a:t>
            </a:fld>
            <a:r>
              <a:rPr lang="en-AU">
                <a:solidFill>
                  <a:srgbClr val="006F93"/>
                </a:solidFill>
                <a:latin typeface="Calibri" pitchFamily="34" charset="0"/>
              </a:rPr>
              <a:t> |   AOGS 2013</a:t>
            </a:r>
          </a:p>
        </p:txBody>
      </p:sp>
      <p:sp>
        <p:nvSpPr>
          <p:cNvPr id="16388" name="Rectangle 9"/>
          <p:cNvSpPr>
            <a:spLocks noChangeArrowheads="1"/>
          </p:cNvSpPr>
          <p:nvPr/>
        </p:nvSpPr>
        <p:spPr bwMode="auto">
          <a:xfrm>
            <a:off x="1525587" y="0"/>
            <a:ext cx="9144000" cy="1206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389" name="Picture 2" descr="cawcrback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7" y="3309938"/>
            <a:ext cx="9144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365" y="133353"/>
            <a:ext cx="1465263"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3" name="Rectangle 6"/>
          <p:cNvSpPr>
            <a:spLocks noChangeArrowheads="1"/>
          </p:cNvSpPr>
          <p:nvPr/>
        </p:nvSpPr>
        <p:spPr bwMode="auto">
          <a:xfrm>
            <a:off x="2894016" y="3436938"/>
            <a:ext cx="3228975"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b"/>
          <a:lstStyle/>
          <a:p>
            <a:r>
              <a:rPr lang="en-AU" sz="4000" dirty="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6" y="1436914"/>
            <a:ext cx="8653256" cy="3347840"/>
          </a:xfrm>
          <a:prstGeom prst="rect">
            <a:avLst/>
          </a:prstGeom>
        </p:spPr>
        <p:txBody>
          <a:bodyPr wrap="square">
            <a:spAutoFit/>
          </a:bodyPr>
          <a:lstStyle/>
          <a:p>
            <a:pPr marL="342903" indent="-342903">
              <a:lnSpc>
                <a:spcPct val="150000"/>
              </a:lnSpc>
              <a:buFont typeface="+mj-lt"/>
              <a:buAutoNum type="arabicPeriod"/>
            </a:pPr>
            <a:r>
              <a:rPr lang="en-AU" sz="2400" dirty="0"/>
              <a:t>Motivation: why should we care about climate sensitivity and feedbacks?</a:t>
            </a:r>
          </a:p>
          <a:p>
            <a:pPr marL="342903" indent="-342903">
              <a:lnSpc>
                <a:spcPct val="150000"/>
              </a:lnSpc>
              <a:buFont typeface="+mj-lt"/>
              <a:buAutoNum type="arabicPeriod"/>
            </a:pPr>
            <a:r>
              <a:rPr lang="en-AU" sz="2400" dirty="0"/>
              <a:t>Why is the spread so large and what do ensembles tell us?</a:t>
            </a:r>
          </a:p>
          <a:p>
            <a:pPr marL="342903" indent="-342903">
              <a:lnSpc>
                <a:spcPct val="150000"/>
              </a:lnSpc>
              <a:buFont typeface="+mj-lt"/>
              <a:buAutoNum type="arabicPeriod"/>
            </a:pPr>
            <a:r>
              <a:rPr lang="en-AU" sz="2400" dirty="0"/>
              <a:t>Use of ensembles – strengths and weaknesses</a:t>
            </a:r>
          </a:p>
          <a:p>
            <a:pPr marL="342903" indent="-342903">
              <a:lnSpc>
                <a:spcPct val="150000"/>
              </a:lnSpc>
              <a:buFont typeface="+mj-lt"/>
              <a:buAutoNum type="arabicPeriod"/>
            </a:pPr>
            <a:r>
              <a:rPr lang="en-AU" sz="2400" dirty="0"/>
              <a:t>Where to in future?</a:t>
            </a:r>
          </a:p>
          <a:p>
            <a:pPr marL="342903" indent="-342903">
              <a:lnSpc>
                <a:spcPct val="150000"/>
              </a:lnSpc>
              <a:buFont typeface="+mj-lt"/>
              <a:buAutoNum type="arabicPeriod"/>
            </a:pPr>
            <a:r>
              <a:rPr lang="en-AU" sz="2400" dirty="0"/>
              <a:t>Conclusions</a:t>
            </a:r>
            <a:endParaRPr lang="en-AU" sz="2000" dirty="0"/>
          </a:p>
        </p:txBody>
      </p:sp>
      <p:sp>
        <p:nvSpPr>
          <p:cNvPr id="4" name="Rectangle 13"/>
          <p:cNvSpPr>
            <a:spLocks noChangeArrowheads="1"/>
          </p:cNvSpPr>
          <p:nvPr/>
        </p:nvSpPr>
        <p:spPr bwMode="auto">
          <a:xfrm>
            <a:off x="2933704" y="152979"/>
            <a:ext cx="18399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AU" sz="2400" b="1" dirty="0">
                <a:ea typeface="ＭＳ Ｐゴシック" charset="-128"/>
              </a:rPr>
              <a:t>Outline</a:t>
            </a:r>
          </a:p>
        </p:txBody>
      </p:sp>
    </p:spTree>
    <p:extLst>
      <p:ext uri="{BB962C8B-B14F-4D97-AF65-F5344CB8AC3E}">
        <p14:creationId xmlns:p14="http://schemas.microsoft.com/office/powerpoint/2010/main" val="2243872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28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238" y="1492207"/>
            <a:ext cx="7924800" cy="423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26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8525" y="191988"/>
            <a:ext cx="5798382" cy="523220"/>
          </a:xfrm>
          <a:prstGeom prst="rect">
            <a:avLst/>
          </a:prstGeom>
          <a:noFill/>
        </p:spPr>
        <p:txBody>
          <a:bodyPr wrap="none" rtlCol="0">
            <a:spAutoFit/>
          </a:bodyPr>
          <a:lstStyle/>
          <a:p>
            <a:r>
              <a:rPr lang="en-AU" sz="2800" dirty="0"/>
              <a:t>ECS: Equilibrium climate sensitivity</a:t>
            </a:r>
          </a:p>
        </p:txBody>
      </p:sp>
      <p:sp>
        <p:nvSpPr>
          <p:cNvPr id="3" name="Rectangle 2"/>
          <p:cNvSpPr>
            <a:spLocks noChangeArrowheads="1"/>
          </p:cNvSpPr>
          <p:nvPr/>
        </p:nvSpPr>
        <p:spPr bwMode="auto">
          <a:xfrm>
            <a:off x="7665172" y="2235588"/>
            <a:ext cx="22415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AU" dirty="0"/>
              <a:t>ECS: equilibrium climate sensitivity</a:t>
            </a:r>
          </a:p>
        </p:txBody>
      </p:sp>
      <p:sp>
        <p:nvSpPr>
          <p:cNvPr id="7" name="Rectangle 6"/>
          <p:cNvSpPr>
            <a:spLocks noChangeArrowheads="1"/>
          </p:cNvSpPr>
          <p:nvPr/>
        </p:nvSpPr>
        <p:spPr bwMode="auto">
          <a:xfrm>
            <a:off x="5214937" y="4803904"/>
            <a:ext cx="2751970" cy="1200329"/>
          </a:xfrm>
          <a:prstGeom prst="rect">
            <a:avLst/>
          </a:prstGeom>
          <a:solidFill>
            <a:schemeClr val="accent1">
              <a:lumMod val="40000"/>
              <a:lumOff val="60000"/>
            </a:schemeClr>
          </a:solidFill>
          <a:ln>
            <a:noFill/>
          </a:ln>
          <a:effectLst/>
          <a:extLst/>
        </p:spPr>
        <p:txBody>
          <a:bodyPr wrap="square" anchor="ctr">
            <a:spAutoFit/>
          </a:bodyPr>
          <a:lstStyle/>
          <a:p>
            <a:pPr algn="l"/>
            <a:r>
              <a:rPr lang="en-AU" dirty="0"/>
              <a:t>AGCM coupled to mixed layer ocean, 2xCO</a:t>
            </a:r>
            <a:r>
              <a:rPr lang="en-AU" baseline="-25000" dirty="0"/>
              <a:t>2</a:t>
            </a:r>
          </a:p>
          <a:p>
            <a:r>
              <a:rPr lang="en-AU" dirty="0"/>
              <a:t>→ Equilibrates in decades</a:t>
            </a:r>
          </a:p>
        </p:txBody>
      </p:sp>
      <p:grpSp>
        <p:nvGrpSpPr>
          <p:cNvPr id="2" name="Group 1">
            <a:extLst>
              <a:ext uri="{FF2B5EF4-FFF2-40B4-BE49-F238E27FC236}">
                <a16:creationId xmlns:a16="http://schemas.microsoft.com/office/drawing/2014/main" id="{CBAE4805-D11A-47C9-888B-FCF9E86FB95F}"/>
              </a:ext>
            </a:extLst>
          </p:cNvPr>
          <p:cNvGrpSpPr/>
          <p:nvPr/>
        </p:nvGrpSpPr>
        <p:grpSpPr>
          <a:xfrm>
            <a:off x="2503714" y="1536029"/>
            <a:ext cx="4673373" cy="3079513"/>
            <a:chOff x="3252787" y="1536030"/>
            <a:chExt cx="3924300" cy="2289132"/>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2787" y="1536030"/>
              <a:ext cx="3924300" cy="228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5214937" y="1795895"/>
              <a:ext cx="158115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94394" y="3268806"/>
              <a:ext cx="158115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ight Brace 9">
            <a:extLst>
              <a:ext uri="{FF2B5EF4-FFF2-40B4-BE49-F238E27FC236}">
                <a16:creationId xmlns:a16="http://schemas.microsoft.com/office/drawing/2014/main" id="{44B79791-658F-4363-96F7-8A29EF1C26C3}"/>
              </a:ext>
            </a:extLst>
          </p:cNvPr>
          <p:cNvSpPr/>
          <p:nvPr/>
        </p:nvSpPr>
        <p:spPr>
          <a:xfrm>
            <a:off x="7043160" y="1885619"/>
            <a:ext cx="420543" cy="1981472"/>
          </a:xfrm>
          <a:prstGeom prst="rightBrace">
            <a:avLst>
              <a:gd name="adj1" fmla="val 29041"/>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1502176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p>
            <a:fld id="{597CDE9D-BD5C-4FC2-B51C-5CF279C19A63}" type="slidenum">
              <a:rPr lang="en-US"/>
              <a:pPr/>
              <a:t>4</a:t>
            </a:fld>
            <a:endParaRPr lang="en-US"/>
          </a:p>
        </p:txBody>
      </p:sp>
      <p:sp>
        <p:nvSpPr>
          <p:cNvPr id="4" name="TextBox 14"/>
          <p:cNvSpPr txBox="1">
            <a:spLocks noChangeArrowheads="1"/>
          </p:cNvSpPr>
          <p:nvPr/>
        </p:nvSpPr>
        <p:spPr bwMode="auto">
          <a:xfrm>
            <a:off x="1671640" y="104779"/>
            <a:ext cx="7388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dirty="0">
                <a:ea typeface="MS PGothic" pitchFamily="34" charset="-128"/>
                <a:cs typeface="Arial" pitchFamily="34" charset="0"/>
              </a:rPr>
              <a:t>Knowing ECS would drop Australian </a:t>
            </a:r>
            <a:r>
              <a:rPr lang="el-GR" sz="2400" dirty="0">
                <a:ea typeface="MS PGothic" pitchFamily="34" charset="-128"/>
                <a:cs typeface="Arial" pitchFamily="34" charset="0"/>
              </a:rPr>
              <a:t>Δ</a:t>
            </a:r>
            <a:r>
              <a:rPr lang="en-AU" sz="2400" dirty="0">
                <a:ea typeface="MS PGothic" pitchFamily="34" charset="-128"/>
                <a:cs typeface="Arial" pitchFamily="34" charset="0"/>
              </a:rPr>
              <a:t>T </a:t>
            </a:r>
            <a:r>
              <a:rPr lang="en-US" sz="2400" dirty="0">
                <a:ea typeface="MS PGothic" pitchFamily="34" charset="-128"/>
                <a:cs typeface="Arial" pitchFamily="34" charset="0"/>
              </a:rPr>
              <a:t>5-95% range by a factor of ~3</a:t>
            </a:r>
          </a:p>
        </p:txBody>
      </p:sp>
      <p:sp>
        <p:nvSpPr>
          <p:cNvPr id="2" name="TextBox 1">
            <a:extLst>
              <a:ext uri="{FF2B5EF4-FFF2-40B4-BE49-F238E27FC236}">
                <a16:creationId xmlns:a16="http://schemas.microsoft.com/office/drawing/2014/main" id="{BC587657-DD3D-41A9-9AF4-FD32EAE5CF7B}"/>
              </a:ext>
            </a:extLst>
          </p:cNvPr>
          <p:cNvSpPr txBox="1"/>
          <p:nvPr/>
        </p:nvSpPr>
        <p:spPr>
          <a:xfrm>
            <a:off x="7632989" y="5054089"/>
            <a:ext cx="2368296" cy="1200329"/>
          </a:xfrm>
          <a:prstGeom prst="rect">
            <a:avLst/>
          </a:prstGeom>
          <a:noFill/>
        </p:spPr>
        <p:txBody>
          <a:bodyPr wrap="square" rtlCol="0">
            <a:spAutoFit/>
          </a:bodyPr>
          <a:lstStyle/>
          <a:p>
            <a:r>
              <a:rPr lang="en-AU" sz="1200" b="1" dirty="0"/>
              <a:t>Grose et al., 2016</a:t>
            </a:r>
            <a:r>
              <a:rPr lang="en-AU" sz="1200" dirty="0"/>
              <a:t>: Limits to global and Australian temperature change this century based on expert judgment of climate sensitivity, </a:t>
            </a:r>
            <a:r>
              <a:rPr lang="en-AU" sz="1200" i="1" dirty="0"/>
              <a:t>Climate Dynamics</a:t>
            </a:r>
            <a:endParaRPr lang="en-AU" sz="1200" dirty="0"/>
          </a:p>
        </p:txBody>
      </p:sp>
      <p:grpSp>
        <p:nvGrpSpPr>
          <p:cNvPr id="8" name="Group 7">
            <a:extLst>
              <a:ext uri="{FF2B5EF4-FFF2-40B4-BE49-F238E27FC236}">
                <a16:creationId xmlns:a16="http://schemas.microsoft.com/office/drawing/2014/main" id="{7BCC9230-3975-4E8B-BA46-9CC407D47EEE}"/>
              </a:ext>
            </a:extLst>
          </p:cNvPr>
          <p:cNvGrpSpPr/>
          <p:nvPr/>
        </p:nvGrpSpPr>
        <p:grpSpPr>
          <a:xfrm>
            <a:off x="3102391" y="1534886"/>
            <a:ext cx="6215780" cy="3607125"/>
            <a:chOff x="3102391" y="1859980"/>
            <a:chExt cx="5181600" cy="3282534"/>
          </a:xfrm>
        </p:grpSpPr>
        <p:pic>
          <p:nvPicPr>
            <p:cNvPr id="1843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110"/>
            <a:stretch/>
          </p:blipFill>
          <p:spPr bwMode="auto">
            <a:xfrm>
              <a:off x="3102391" y="1859980"/>
              <a:ext cx="5181600" cy="255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a:extLst>
                <a:ext uri="{FF2B5EF4-FFF2-40B4-BE49-F238E27FC236}">
                  <a16:creationId xmlns:a16="http://schemas.microsoft.com/office/drawing/2014/main" id="{C2B88D53-EFA9-4AAC-837D-B48EC93316C2}"/>
                </a:ext>
              </a:extLst>
            </p:cNvPr>
            <p:cNvSpPr/>
            <p:nvPr/>
          </p:nvSpPr>
          <p:spPr>
            <a:xfrm>
              <a:off x="3454971" y="2852928"/>
              <a:ext cx="557784" cy="1353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7" name="Oval 6">
              <a:extLst>
                <a:ext uri="{FF2B5EF4-FFF2-40B4-BE49-F238E27FC236}">
                  <a16:creationId xmlns:a16="http://schemas.microsoft.com/office/drawing/2014/main" id="{DB10C8C6-F44E-4CF8-92A8-CB2AE47EDCA6}"/>
                </a:ext>
              </a:extLst>
            </p:cNvPr>
            <p:cNvSpPr/>
            <p:nvPr/>
          </p:nvSpPr>
          <p:spPr>
            <a:xfrm>
              <a:off x="5818695" y="2852928"/>
              <a:ext cx="557784" cy="1353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6" name="TextBox 5">
              <a:extLst>
                <a:ext uri="{FF2B5EF4-FFF2-40B4-BE49-F238E27FC236}">
                  <a16:creationId xmlns:a16="http://schemas.microsoft.com/office/drawing/2014/main" id="{CC8CC07F-FC0D-4E0F-A524-65A16037A520}"/>
                </a:ext>
              </a:extLst>
            </p:cNvPr>
            <p:cNvSpPr txBox="1"/>
            <p:nvPr/>
          </p:nvSpPr>
          <p:spPr>
            <a:xfrm>
              <a:off x="4223782" y="4773182"/>
              <a:ext cx="2655407" cy="369332"/>
            </a:xfrm>
            <a:prstGeom prst="rect">
              <a:avLst/>
            </a:prstGeom>
            <a:noFill/>
          </p:spPr>
          <p:txBody>
            <a:bodyPr wrap="none" rtlCol="0">
              <a:spAutoFit/>
            </a:bodyPr>
            <a:lstStyle/>
            <a:p>
              <a:r>
                <a:rPr lang="en-AU" dirty="0"/>
                <a:t>From this … to, say, this</a:t>
              </a:r>
            </a:p>
          </p:txBody>
        </p:sp>
        <p:cxnSp>
          <p:nvCxnSpPr>
            <p:cNvPr id="9" name="Straight Arrow Connector 8">
              <a:extLst>
                <a:ext uri="{FF2B5EF4-FFF2-40B4-BE49-F238E27FC236}">
                  <a16:creationId xmlns:a16="http://schemas.microsoft.com/office/drawing/2014/main" id="{AEBA3908-520E-4F65-AD21-EB376096ABE8}"/>
                </a:ext>
              </a:extLst>
            </p:cNvPr>
            <p:cNvCxnSpPr>
              <a:cxnSpLocks/>
            </p:cNvCxnSpPr>
            <p:nvPr/>
          </p:nvCxnSpPr>
          <p:spPr>
            <a:xfrm flipH="1" flipV="1">
              <a:off x="3932237" y="4042065"/>
              <a:ext cx="778846" cy="73072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5CBE7F4-89C8-4EC0-B05F-6ECCBA012FEB}"/>
                </a:ext>
              </a:extLst>
            </p:cNvPr>
            <p:cNvCxnSpPr>
              <a:cxnSpLocks/>
            </p:cNvCxnSpPr>
            <p:nvPr/>
          </p:nvCxnSpPr>
          <p:spPr>
            <a:xfrm flipH="1" flipV="1">
              <a:off x="6097587" y="4226253"/>
              <a:ext cx="187036" cy="54653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421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8525" y="191988"/>
            <a:ext cx="4780476" cy="523220"/>
          </a:xfrm>
          <a:prstGeom prst="rect">
            <a:avLst/>
          </a:prstGeom>
          <a:noFill/>
        </p:spPr>
        <p:txBody>
          <a:bodyPr wrap="none" rtlCol="0">
            <a:spAutoFit/>
          </a:bodyPr>
          <a:lstStyle/>
          <a:p>
            <a:r>
              <a:rPr lang="en-AU" sz="2800" dirty="0"/>
              <a:t>Potentially worth a few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136" y="1388868"/>
            <a:ext cx="5867400" cy="45166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1846263" y="3161421"/>
            <a:ext cx="22415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AU" dirty="0"/>
              <a:t>Halving uncertainty in TCR by 2020 → save </a:t>
            </a:r>
            <a:r>
              <a:rPr lang="en-AU" b="1" dirty="0"/>
              <a:t>$10T </a:t>
            </a:r>
            <a:r>
              <a:rPr lang="en-AU" dirty="0"/>
              <a:t>by end of century</a:t>
            </a:r>
          </a:p>
        </p:txBody>
      </p:sp>
    </p:spTree>
    <p:extLst>
      <p:ext uri="{BB962C8B-B14F-4D97-AF65-F5344CB8AC3E}">
        <p14:creationId xmlns:p14="http://schemas.microsoft.com/office/powerpoint/2010/main" val="211000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8" name="Text Box 4"/>
          <p:cNvSpPr txBox="1">
            <a:spLocks noChangeArrowheads="1"/>
          </p:cNvSpPr>
          <p:nvPr/>
        </p:nvSpPr>
        <p:spPr bwMode="auto">
          <a:xfrm>
            <a:off x="8377769" y="3046999"/>
            <a:ext cx="133562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kumimoji="1" lang="en-US" sz="1600" b="1">
                <a:solidFill>
                  <a:schemeClr val="tx2"/>
                </a:solidFill>
                <a:latin typeface="Times New Roman" pitchFamily="18" charset="0"/>
              </a:rPr>
              <a:t>(IPCC, 2001)</a:t>
            </a:r>
          </a:p>
        </p:txBody>
      </p:sp>
      <p:sp>
        <p:nvSpPr>
          <p:cNvPr id="456714" name="Text Box 10"/>
          <p:cNvSpPr txBox="1">
            <a:spLocks noChangeArrowheads="1"/>
          </p:cNvSpPr>
          <p:nvPr/>
        </p:nvSpPr>
        <p:spPr bwMode="auto">
          <a:xfrm>
            <a:off x="1749792" y="1749428"/>
            <a:ext cx="8854347" cy="412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pPr>
            <a:r>
              <a:rPr lang="en-AU" sz="2400" dirty="0">
                <a:latin typeface="Times New Roman" pitchFamily="18" charset="0"/>
              </a:rPr>
              <a:t>1.5 to 4.5 °C : National Academy of Science (US), 1979</a:t>
            </a:r>
          </a:p>
          <a:p>
            <a:pPr>
              <a:lnSpc>
                <a:spcPct val="110000"/>
              </a:lnSpc>
            </a:pPr>
            <a:r>
              <a:rPr lang="en-AU" sz="2400" dirty="0">
                <a:latin typeface="Times New Roman" pitchFamily="18" charset="0"/>
              </a:rPr>
              <a:t>1.5 to 4.5 °C : IPCC 1</a:t>
            </a:r>
            <a:r>
              <a:rPr lang="en-AU" sz="2400" baseline="30000" dirty="0">
                <a:latin typeface="Times New Roman" pitchFamily="18" charset="0"/>
              </a:rPr>
              <a:t>st</a:t>
            </a:r>
            <a:r>
              <a:rPr lang="en-AU" sz="2400" dirty="0">
                <a:latin typeface="Times New Roman" pitchFamily="18" charset="0"/>
              </a:rPr>
              <a:t> Assessment Report, 1990</a:t>
            </a:r>
          </a:p>
          <a:p>
            <a:pPr>
              <a:lnSpc>
                <a:spcPct val="110000"/>
              </a:lnSpc>
            </a:pPr>
            <a:r>
              <a:rPr lang="en-AU" sz="2400" dirty="0">
                <a:latin typeface="Times New Roman" pitchFamily="18" charset="0"/>
              </a:rPr>
              <a:t>1.5 to 4.5 °C : IPCC 2</a:t>
            </a:r>
            <a:r>
              <a:rPr lang="en-AU" sz="2400" baseline="30000" dirty="0">
                <a:latin typeface="Times New Roman" pitchFamily="18" charset="0"/>
              </a:rPr>
              <a:t>nd</a:t>
            </a:r>
            <a:r>
              <a:rPr lang="en-AU" sz="2400" dirty="0">
                <a:latin typeface="Times New Roman" pitchFamily="18" charset="0"/>
              </a:rPr>
              <a:t> Assessment Report, 1996</a:t>
            </a:r>
          </a:p>
          <a:p>
            <a:pPr>
              <a:lnSpc>
                <a:spcPct val="110000"/>
              </a:lnSpc>
            </a:pPr>
            <a:r>
              <a:rPr lang="en-AU" sz="2400" dirty="0">
                <a:latin typeface="Times New Roman" pitchFamily="18" charset="0"/>
              </a:rPr>
              <a:t>1.5 to 4.5 °C : IPCC 3</a:t>
            </a:r>
            <a:r>
              <a:rPr lang="en-AU" sz="2400" baseline="30000" dirty="0">
                <a:latin typeface="Times New Roman" pitchFamily="18" charset="0"/>
              </a:rPr>
              <a:t>rd </a:t>
            </a:r>
            <a:r>
              <a:rPr lang="en-AU" sz="2400" dirty="0">
                <a:latin typeface="Times New Roman" pitchFamily="18" charset="0"/>
              </a:rPr>
              <a:t>Assessment Report, 2001</a:t>
            </a:r>
          </a:p>
          <a:p>
            <a:pPr>
              <a:lnSpc>
                <a:spcPct val="110000"/>
              </a:lnSpc>
            </a:pPr>
            <a:r>
              <a:rPr lang="en-AU" sz="2400" dirty="0">
                <a:latin typeface="Times New Roman" pitchFamily="18" charset="0"/>
              </a:rPr>
              <a:t>2.0 to 4.5 °C : IPCC 4</a:t>
            </a:r>
            <a:r>
              <a:rPr lang="en-AU" sz="2400" baseline="30000" dirty="0">
                <a:latin typeface="Times New Roman" pitchFamily="18" charset="0"/>
              </a:rPr>
              <a:t>th</a:t>
            </a:r>
            <a:r>
              <a:rPr lang="en-AU" sz="2400" dirty="0">
                <a:latin typeface="Times New Roman" pitchFamily="18" charset="0"/>
              </a:rPr>
              <a:t> Assessment Report, 2007 (best estimate 3°C)*</a:t>
            </a:r>
          </a:p>
          <a:p>
            <a:pPr>
              <a:lnSpc>
                <a:spcPct val="110000"/>
              </a:lnSpc>
            </a:pPr>
            <a:r>
              <a:rPr lang="en-AU" sz="2400" dirty="0">
                <a:latin typeface="Times New Roman" pitchFamily="18" charset="0"/>
              </a:rPr>
              <a:t>1.5 to 4.5 °C : IPCC 5</a:t>
            </a:r>
            <a:r>
              <a:rPr lang="en-AU" sz="2400" baseline="30000" dirty="0">
                <a:latin typeface="Times New Roman" pitchFamily="18" charset="0"/>
              </a:rPr>
              <a:t>th</a:t>
            </a:r>
            <a:r>
              <a:rPr lang="en-AU" sz="2400" dirty="0">
                <a:latin typeface="Times New Roman" pitchFamily="18" charset="0"/>
              </a:rPr>
              <a:t> Assessment Report, 2013**</a:t>
            </a:r>
          </a:p>
          <a:p>
            <a:pPr>
              <a:lnSpc>
                <a:spcPct val="110000"/>
              </a:lnSpc>
            </a:pPr>
            <a:endParaRPr lang="en-AU" sz="2400" dirty="0">
              <a:latin typeface="Times New Roman" pitchFamily="18" charset="0"/>
            </a:endParaRPr>
          </a:p>
          <a:p>
            <a:pPr>
              <a:lnSpc>
                <a:spcPct val="110000"/>
              </a:lnSpc>
            </a:pPr>
            <a:r>
              <a:rPr lang="en-AU" sz="2400" dirty="0">
                <a:latin typeface="Times New Roman" pitchFamily="18" charset="0"/>
              </a:rPr>
              <a:t>* &gt;90% likely that &gt;1.5 °C</a:t>
            </a:r>
          </a:p>
          <a:p>
            <a:pPr>
              <a:lnSpc>
                <a:spcPct val="110000"/>
              </a:lnSpc>
            </a:pPr>
            <a:r>
              <a:rPr lang="en-AU" sz="2400" dirty="0">
                <a:latin typeface="Times New Roman" pitchFamily="18" charset="0"/>
              </a:rPr>
              <a:t>** Range of &gt;66% likelihood.  &lt;5% chance of  &gt;6 °C.</a:t>
            </a:r>
          </a:p>
          <a:p>
            <a:pPr>
              <a:lnSpc>
                <a:spcPct val="110000"/>
              </a:lnSpc>
            </a:pPr>
            <a:r>
              <a:rPr lang="en-AU" sz="2400" dirty="0">
                <a:latin typeface="Times New Roman" pitchFamily="18" charset="0"/>
              </a:rPr>
              <a:t>CMIP5 model range 2.1 to 4.7</a:t>
            </a:r>
            <a:r>
              <a:rPr lang="en-AU" sz="2000" dirty="0">
                <a:latin typeface="Times New Roman" pitchFamily="18" charset="0"/>
              </a:rPr>
              <a:t> °C</a:t>
            </a:r>
            <a:endParaRPr lang="en-AU" sz="2000" dirty="0"/>
          </a:p>
        </p:txBody>
      </p:sp>
      <p:sp>
        <p:nvSpPr>
          <p:cNvPr id="456715" name="TextBox 14"/>
          <p:cNvSpPr txBox="1">
            <a:spLocks noChangeArrowheads="1"/>
          </p:cNvSpPr>
          <p:nvPr/>
        </p:nvSpPr>
        <p:spPr bwMode="auto">
          <a:xfrm>
            <a:off x="1795462" y="209552"/>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800" dirty="0">
                <a:ea typeface="MS PGothic" pitchFamily="34" charset="-128"/>
                <a:cs typeface="Arial" pitchFamily="34" charset="0"/>
              </a:rPr>
              <a:t>Estimates of ECS…. history</a:t>
            </a:r>
          </a:p>
        </p:txBody>
      </p:sp>
      <p:sp>
        <p:nvSpPr>
          <p:cNvPr id="7" name="TextBox 14"/>
          <p:cNvSpPr txBox="1">
            <a:spLocks noChangeArrowheads="1"/>
          </p:cNvSpPr>
          <p:nvPr/>
        </p:nvSpPr>
        <p:spPr bwMode="auto">
          <a:xfrm>
            <a:off x="1947862" y="1152527"/>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dirty="0">
                <a:solidFill>
                  <a:srgbClr val="4A43DF"/>
                </a:solidFill>
                <a:ea typeface="MS PGothic" pitchFamily="34" charset="-128"/>
                <a:cs typeface="Arial" pitchFamily="34" charset="0"/>
              </a:rPr>
              <a:t>International assessments</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9404" y="1077493"/>
            <a:ext cx="1140951" cy="16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077870" y="2747745"/>
            <a:ext cx="1239442" cy="523220"/>
          </a:xfrm>
          <a:prstGeom prst="rect">
            <a:avLst/>
          </a:prstGeom>
          <a:noFill/>
        </p:spPr>
        <p:txBody>
          <a:bodyPr wrap="none" rtlCol="0">
            <a:spAutoFit/>
          </a:bodyPr>
          <a:lstStyle/>
          <a:p>
            <a:r>
              <a:rPr lang="en-AU" sz="1400" dirty="0" err="1"/>
              <a:t>Jule</a:t>
            </a:r>
            <a:r>
              <a:rPr lang="en-AU" sz="1400" dirty="0"/>
              <a:t> </a:t>
            </a:r>
            <a:r>
              <a:rPr lang="en-AU" sz="1400" dirty="0" err="1"/>
              <a:t>Charney</a:t>
            </a:r>
            <a:endParaRPr lang="en-AU" sz="1400" dirty="0"/>
          </a:p>
          <a:p>
            <a:r>
              <a:rPr lang="en-AU" sz="1400" dirty="0"/>
              <a:t>(1917-1981)</a:t>
            </a:r>
          </a:p>
        </p:txBody>
      </p:sp>
    </p:spTree>
    <p:extLst>
      <p:ext uri="{BB962C8B-B14F-4D97-AF65-F5344CB8AC3E}">
        <p14:creationId xmlns:p14="http://schemas.microsoft.com/office/powerpoint/2010/main" val="2919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67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67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67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67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671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671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671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67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763" y="1728792"/>
            <a:ext cx="417195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
          <p:cNvSpPr txBox="1">
            <a:spLocks noChangeArrowheads="1"/>
          </p:cNvSpPr>
          <p:nvPr/>
        </p:nvSpPr>
        <p:spPr bwMode="auto">
          <a:xfrm>
            <a:off x="2400305" y="5658127"/>
            <a:ext cx="3240087" cy="369332"/>
          </a:xfrm>
          <a:prstGeom prst="rect">
            <a:avLst/>
          </a:prstGeom>
          <a:noFill/>
          <a:ln>
            <a:noFill/>
          </a:ln>
          <a:effectLst/>
          <a:extLst/>
        </p:spPr>
        <p:txBody>
          <a:bodyPr>
            <a:spAutoFit/>
          </a:bodyPr>
          <a:lstStyle>
            <a:lvl1pPr marL="457200" indent="-457200">
              <a:defRPr>
                <a:solidFill>
                  <a:schemeClr val="tx1"/>
                </a:solidFill>
                <a:latin typeface="Arial" charset="0"/>
                <a:ea typeface="ＭＳ Ｐゴシック" charset="0"/>
              </a:defRPr>
            </a:lvl1pPr>
            <a:lvl2pPr marL="914400" indent="-457200">
              <a:defRPr>
                <a:solidFill>
                  <a:schemeClr val="tx1"/>
                </a:solidFill>
                <a:latin typeface="Arial" charset="0"/>
                <a:ea typeface="ＭＳ Ｐゴシック" charset="0"/>
              </a:defRPr>
            </a:lvl2pPr>
            <a:lvl3pPr marL="1371600" indent="-457200">
              <a:defRPr>
                <a:solidFill>
                  <a:schemeClr val="tx1"/>
                </a:solidFill>
                <a:latin typeface="Arial" charset="0"/>
                <a:ea typeface="ＭＳ Ｐゴシック" charset="0"/>
              </a:defRPr>
            </a:lvl3pPr>
            <a:lvl4pPr marL="1828800" indent="-457200">
              <a:defRPr>
                <a:solidFill>
                  <a:schemeClr val="tx1"/>
                </a:solidFill>
                <a:latin typeface="Arial" charset="0"/>
                <a:ea typeface="ＭＳ Ｐゴシック" charset="0"/>
              </a:defRPr>
            </a:lvl4pPr>
            <a:lvl5pPr marL="2286000" indent="-457200">
              <a:defRPr>
                <a:solidFill>
                  <a:schemeClr val="tx1"/>
                </a:solidFill>
                <a:latin typeface="Arial" charset="0"/>
                <a:ea typeface="ＭＳ Ｐゴシック" charset="0"/>
              </a:defRPr>
            </a:lvl5pPr>
            <a:lvl6pPr marL="2743200" indent="-457200" fontAlgn="base">
              <a:spcBef>
                <a:spcPct val="0"/>
              </a:spcBef>
              <a:spcAft>
                <a:spcPct val="0"/>
              </a:spcAft>
              <a:defRPr>
                <a:solidFill>
                  <a:schemeClr val="tx1"/>
                </a:solidFill>
                <a:latin typeface="Arial" charset="0"/>
                <a:ea typeface="ＭＳ Ｐゴシック" charset="0"/>
              </a:defRPr>
            </a:lvl6pPr>
            <a:lvl7pPr marL="3200400" indent="-457200" fontAlgn="base">
              <a:spcBef>
                <a:spcPct val="0"/>
              </a:spcBef>
              <a:spcAft>
                <a:spcPct val="0"/>
              </a:spcAft>
              <a:defRPr>
                <a:solidFill>
                  <a:schemeClr val="tx1"/>
                </a:solidFill>
                <a:latin typeface="Arial" charset="0"/>
                <a:ea typeface="ＭＳ Ｐゴシック" charset="0"/>
              </a:defRPr>
            </a:lvl7pPr>
            <a:lvl8pPr marL="3657600" indent="-457200" fontAlgn="base">
              <a:spcBef>
                <a:spcPct val="0"/>
              </a:spcBef>
              <a:spcAft>
                <a:spcPct val="0"/>
              </a:spcAft>
              <a:defRPr>
                <a:solidFill>
                  <a:schemeClr val="tx1"/>
                </a:solidFill>
                <a:latin typeface="Arial" charset="0"/>
                <a:ea typeface="ＭＳ Ｐゴシック" charset="0"/>
              </a:defRPr>
            </a:lvl8pPr>
            <a:lvl9pPr marL="4114800" indent="-457200" fontAlgn="base">
              <a:spcBef>
                <a:spcPct val="0"/>
              </a:spcBef>
              <a:spcAft>
                <a:spcPct val="0"/>
              </a:spcAft>
              <a:defRPr>
                <a:solidFill>
                  <a:schemeClr val="tx1"/>
                </a:solidFill>
                <a:latin typeface="Arial" charset="0"/>
                <a:ea typeface="ＭＳ Ｐゴシック" charset="0"/>
              </a:defRPr>
            </a:lvl9pPr>
          </a:lstStyle>
          <a:p>
            <a:pPr algn="ctr" eaLnBrk="0" hangingPunct="0">
              <a:defRPr/>
            </a:pPr>
            <a:r>
              <a:rPr lang="en-AU" i="1" dirty="0" err="1">
                <a:latin typeface="Helvetica" charset="0"/>
              </a:rPr>
              <a:t>Knutti</a:t>
            </a:r>
            <a:r>
              <a:rPr lang="en-AU" i="1" dirty="0">
                <a:latin typeface="Helvetica" charset="0"/>
              </a:rPr>
              <a:t> and </a:t>
            </a:r>
            <a:r>
              <a:rPr lang="en-AU" i="1" dirty="0" err="1">
                <a:latin typeface="Helvetica" charset="0"/>
              </a:rPr>
              <a:t>Hegerl</a:t>
            </a:r>
            <a:r>
              <a:rPr lang="en-AU" i="1" dirty="0">
                <a:latin typeface="Helvetica" charset="0"/>
              </a:rPr>
              <a:t> (2008)</a:t>
            </a:r>
          </a:p>
        </p:txBody>
      </p:sp>
      <p:sp>
        <p:nvSpPr>
          <p:cNvPr id="6" name="TextBox 14"/>
          <p:cNvSpPr txBox="1">
            <a:spLocks noChangeArrowheads="1"/>
          </p:cNvSpPr>
          <p:nvPr/>
        </p:nvSpPr>
        <p:spPr bwMode="auto">
          <a:xfrm>
            <a:off x="1782762" y="3"/>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800" dirty="0">
                <a:ea typeface="MS PGothic" pitchFamily="34" charset="-128"/>
                <a:cs typeface="Arial" pitchFamily="34" charset="0"/>
              </a:rPr>
              <a:t>IPCC ECS estimates are always based on </a:t>
            </a:r>
          </a:p>
          <a:p>
            <a:r>
              <a:rPr lang="en-US" sz="2800" b="1" dirty="0">
                <a:ea typeface="MS PGothic" pitchFamily="34" charset="-128"/>
                <a:cs typeface="Arial" pitchFamily="34" charset="0"/>
              </a:rPr>
              <a:t>ensembles</a:t>
            </a:r>
            <a:r>
              <a:rPr lang="en-US" sz="2800" b="1" baseline="30000" dirty="0">
                <a:ea typeface="MS PGothic" pitchFamily="34" charset="-128"/>
                <a:cs typeface="Arial" pitchFamily="34" charset="0"/>
              </a:rPr>
              <a:t>3</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775115"/>
            <a:ext cx="3893945" cy="550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747593" y="6201401"/>
            <a:ext cx="3477787" cy="369332"/>
          </a:xfrm>
          <a:prstGeom prst="rect">
            <a:avLst/>
          </a:prstGeom>
          <a:noFill/>
        </p:spPr>
        <p:txBody>
          <a:bodyPr wrap="square" rtlCol="0">
            <a:spAutoFit/>
          </a:bodyPr>
          <a:lstStyle/>
          <a:p>
            <a:r>
              <a:rPr lang="en-AU" dirty="0"/>
              <a:t>AR5, Box 12.2 Figure 1 (2013)</a:t>
            </a:r>
          </a:p>
        </p:txBody>
      </p:sp>
    </p:spTree>
    <p:extLst>
      <p:ext uri="{BB962C8B-B14F-4D97-AF65-F5344CB8AC3E}">
        <p14:creationId xmlns:p14="http://schemas.microsoft.com/office/powerpoint/2010/main" val="384560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693" y="378851"/>
            <a:ext cx="8496944" cy="584461"/>
          </a:xfrm>
        </p:spPr>
        <p:txBody>
          <a:bodyPr/>
          <a:lstStyle/>
          <a:p>
            <a:r>
              <a:rPr lang="en-AU" dirty="0">
                <a:solidFill>
                  <a:schemeClr val="tx1"/>
                </a:solidFill>
              </a:rPr>
              <a:t>What does each ensemble give us and what are the strengths/weaknesses?</a:t>
            </a:r>
          </a:p>
        </p:txBody>
      </p:sp>
      <p:sp>
        <p:nvSpPr>
          <p:cNvPr id="3" name="Content Placeholder 2"/>
          <p:cNvSpPr>
            <a:spLocks noGrp="1"/>
          </p:cNvSpPr>
          <p:nvPr>
            <p:ph idx="1"/>
          </p:nvPr>
        </p:nvSpPr>
        <p:spPr>
          <a:xfrm>
            <a:off x="1830065" y="1039915"/>
            <a:ext cx="8204200" cy="4584136"/>
          </a:xfrm>
        </p:spPr>
        <p:txBody>
          <a:bodyPr/>
          <a:lstStyle/>
          <a:p>
            <a:pPr marL="457204" indent="-457204">
              <a:buFont typeface="+mj-lt"/>
              <a:buAutoNum type="arabicPeriod"/>
            </a:pPr>
            <a:r>
              <a:rPr lang="en-AU" dirty="0"/>
              <a:t>Multi-model ensemble (</a:t>
            </a:r>
            <a:r>
              <a:rPr lang="en-AU" dirty="0" err="1"/>
              <a:t>CMIPx</a:t>
            </a:r>
            <a:r>
              <a:rPr lang="en-AU" dirty="0"/>
              <a:t>):</a:t>
            </a:r>
          </a:p>
          <a:p>
            <a:pPr marL="814395" lvl="1" indent="-457204"/>
            <a:r>
              <a:rPr lang="en-AU" dirty="0"/>
              <a:t>'ensemble of opportunity' based on intense partially independent model development efforts, which are not focussed on sensitivity</a:t>
            </a:r>
          </a:p>
          <a:p>
            <a:pPr marL="814395" lvl="1" indent="-457204"/>
            <a:r>
              <a:rPr lang="en-AU" dirty="0"/>
              <a:t>Ad hoc group, no systematic exploration of feedbacks and processes</a:t>
            </a:r>
          </a:p>
          <a:p>
            <a:pPr marL="457204" indent="-457204">
              <a:buFont typeface="+mj-lt"/>
              <a:buAutoNum type="arabicPeriod"/>
            </a:pPr>
            <a:r>
              <a:rPr lang="en-AU" dirty="0"/>
              <a:t>Perturbed physics ensembles</a:t>
            </a:r>
          </a:p>
          <a:p>
            <a:pPr marL="814395" lvl="1" indent="-457204"/>
            <a:r>
              <a:rPr lang="en-AU" dirty="0"/>
              <a:t>Carefully constructed sampling of parameter uncertainty</a:t>
            </a:r>
          </a:p>
          <a:p>
            <a:pPr marL="814395" lvl="1" indent="-457204"/>
            <a:r>
              <a:rPr lang="en-AU" dirty="0"/>
              <a:t>Does not sample 'structural' differences</a:t>
            </a:r>
          </a:p>
          <a:p>
            <a:pPr marL="814395" lvl="1" indent="-457204"/>
            <a:r>
              <a:rPr lang="en-AU" dirty="0"/>
              <a:t>Very host model dependent for unclear reasons</a:t>
            </a:r>
          </a:p>
        </p:txBody>
      </p:sp>
      <p:pic>
        <p:nvPicPr>
          <p:cNvPr id="4" name="Picture 2">
            <a:extLst>
              <a:ext uri="{FF2B5EF4-FFF2-40B4-BE49-F238E27FC236}">
                <a16:creationId xmlns:a16="http://schemas.microsoft.com/office/drawing/2014/main" id="{45CBCAFF-B5EA-4BE7-B3C4-D8512BC13B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9" t="43328" r="12268" b="38916"/>
          <a:stretch/>
        </p:blipFill>
        <p:spPr bwMode="auto">
          <a:xfrm>
            <a:off x="2673608" y="3974174"/>
            <a:ext cx="6331775" cy="188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85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693" y="378851"/>
            <a:ext cx="8496944" cy="584461"/>
          </a:xfrm>
        </p:spPr>
        <p:txBody>
          <a:bodyPr/>
          <a:lstStyle/>
          <a:p>
            <a:r>
              <a:rPr lang="en-AU" dirty="0">
                <a:solidFill>
                  <a:schemeClr val="tx1"/>
                </a:solidFill>
              </a:rPr>
              <a:t>What does each ensemble give us and what are the strengths/weaknesses?</a:t>
            </a:r>
          </a:p>
        </p:txBody>
      </p:sp>
      <p:sp>
        <p:nvSpPr>
          <p:cNvPr id="3" name="Content Placeholder 2"/>
          <p:cNvSpPr>
            <a:spLocks noGrp="1"/>
          </p:cNvSpPr>
          <p:nvPr>
            <p:ph idx="1"/>
          </p:nvPr>
        </p:nvSpPr>
        <p:spPr>
          <a:xfrm>
            <a:off x="1830065" y="1039915"/>
            <a:ext cx="8204200" cy="4584136"/>
          </a:xfrm>
        </p:spPr>
        <p:txBody>
          <a:bodyPr/>
          <a:lstStyle/>
          <a:p>
            <a:pPr marL="457204" indent="-457204">
              <a:buFont typeface="+mj-lt"/>
              <a:buAutoNum type="arabicPeriod" startAt="3"/>
            </a:pPr>
            <a:r>
              <a:rPr lang="en-AU" dirty="0"/>
              <a:t>Sensitivity estimated from observational record</a:t>
            </a:r>
          </a:p>
          <a:p>
            <a:pPr marL="814395" lvl="1" indent="-457204"/>
            <a:r>
              <a:rPr lang="en-AU" dirty="0"/>
              <a:t>Looks at real time changes</a:t>
            </a:r>
          </a:p>
          <a:p>
            <a:pPr marL="814395" lvl="1" indent="-457204"/>
            <a:r>
              <a:rPr lang="en-AU" dirty="0"/>
              <a:t>Forcing poorly known, so many different estimates used</a:t>
            </a:r>
          </a:p>
          <a:p>
            <a:pPr marL="457204" indent="-457204">
              <a:buFont typeface="+mj-lt"/>
              <a:buAutoNum type="arabicPeriod" startAt="3"/>
            </a:pPr>
            <a:r>
              <a:rPr lang="en-AU" dirty="0"/>
              <a:t>Estimates from paleo record</a:t>
            </a:r>
          </a:p>
          <a:p>
            <a:pPr marL="814395" lvl="1" indent="-457204"/>
            <a:r>
              <a:rPr lang="en-AU" dirty="0"/>
              <a:t>Real world response</a:t>
            </a:r>
          </a:p>
          <a:p>
            <a:pPr marL="814395" lvl="1" indent="-457204"/>
            <a:r>
              <a:rPr lang="en-AU" dirty="0"/>
              <a:t>Forcing is different, long terms feedbacks (</a:t>
            </a:r>
            <a:r>
              <a:rPr lang="en-AU" dirty="0" err="1"/>
              <a:t>e.g</a:t>
            </a:r>
            <a:r>
              <a:rPr lang="en-AU" dirty="0"/>
              <a:t> ice sheets) come into play, paleo reconstructions differ</a:t>
            </a:r>
          </a:p>
        </p:txBody>
      </p:sp>
      <p:pic>
        <p:nvPicPr>
          <p:cNvPr id="6" name="Picture 2">
            <a:extLst>
              <a:ext uri="{FF2B5EF4-FFF2-40B4-BE49-F238E27FC236}">
                <a16:creationId xmlns:a16="http://schemas.microsoft.com/office/drawing/2014/main" id="{81D6262D-2CEB-4BB0-AE01-3387477A8C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761" t="35042" r="2603"/>
          <a:stretch/>
        </p:blipFill>
        <p:spPr bwMode="auto">
          <a:xfrm>
            <a:off x="7524051" y="3353127"/>
            <a:ext cx="2510214" cy="312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9F3EEEAB-773B-43F3-9E68-74C79092DE32}"/>
              </a:ext>
            </a:extLst>
          </p:cNvPr>
          <p:cNvGrpSpPr/>
          <p:nvPr/>
        </p:nvGrpSpPr>
        <p:grpSpPr>
          <a:xfrm>
            <a:off x="2452048" y="3822195"/>
            <a:ext cx="3572391" cy="2230203"/>
            <a:chOff x="1063617" y="3444903"/>
            <a:chExt cx="3342961" cy="1919721"/>
          </a:xfrm>
        </p:grpSpPr>
        <p:pic>
          <p:nvPicPr>
            <p:cNvPr id="5" name="Picture 2">
              <a:extLst>
                <a:ext uri="{FF2B5EF4-FFF2-40B4-BE49-F238E27FC236}">
                  <a16:creationId xmlns:a16="http://schemas.microsoft.com/office/drawing/2014/main" id="{2577C2C9-4BEB-449B-A7E6-1CA9C77285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305" r="50130" b="-1192"/>
            <a:stretch/>
          </p:blipFill>
          <p:spPr bwMode="auto">
            <a:xfrm>
              <a:off x="1065091" y="4944000"/>
              <a:ext cx="2757102" cy="42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03CD62AF-A507-42E5-A32A-9DEA3C4A49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09" r="39534" b="57472"/>
            <a:stretch/>
          </p:blipFill>
          <p:spPr bwMode="auto">
            <a:xfrm>
              <a:off x="1063617" y="3444903"/>
              <a:ext cx="3342961" cy="153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06012666"/>
      </p:ext>
    </p:extLst>
  </p:cSld>
  <p:clrMapOvr>
    <a:masterClrMapping/>
  </p:clrMapOvr>
</p:sld>
</file>

<file path=ppt/theme/theme1.xml><?xml version="1.0" encoding="utf-8"?>
<a:theme xmlns:a="http://schemas.openxmlformats.org/drawingml/2006/main" name="onecsiro_powerpoint_080516">
  <a:themeElements>
    <a:clrScheme name="onecsiro_powerpoint_080516 13">
      <a:dk1>
        <a:srgbClr val="000000"/>
      </a:dk1>
      <a:lt1>
        <a:srgbClr val="FFFFFF"/>
      </a:lt1>
      <a:dk2>
        <a:srgbClr val="FFFFFF"/>
      </a:dk2>
      <a:lt2>
        <a:srgbClr val="999999"/>
      </a:lt2>
      <a:accent1>
        <a:srgbClr val="0099CC"/>
      </a:accent1>
      <a:accent2>
        <a:srgbClr val="BED600"/>
      </a:accent2>
      <a:accent3>
        <a:srgbClr val="FFFFFF"/>
      </a:accent3>
      <a:accent4>
        <a:srgbClr val="000000"/>
      </a:accent4>
      <a:accent5>
        <a:srgbClr val="AACAE2"/>
      </a:accent5>
      <a:accent6>
        <a:srgbClr val="ACC200"/>
      </a:accent6>
      <a:hlink>
        <a:srgbClr val="CB5056"/>
      </a:hlink>
      <a:folHlink>
        <a:srgbClr val="EBAB00"/>
      </a:folHlink>
    </a:clrScheme>
    <a:fontScheme name="onecsiro_powerpoint_0805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ecsiro_powerpoint_08051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necsiro_powerpoint_08051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necsiro_powerpoint_08051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necsiro_powerpoint_08051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necsiro_powerpoint_08051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necsiro_powerpoint_08051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necsiro_powerpoint_08051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necsiro_powerpoint_08051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necsiro_powerpoint_08051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necsiro_powerpoint_08051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necsiro_powerpoint_08051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necsiro_powerpoint_08051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necsiro_powerpoint_080516 13">
        <a:dk1>
          <a:srgbClr val="000000"/>
        </a:dk1>
        <a:lt1>
          <a:srgbClr val="FFFFFF"/>
        </a:lt1>
        <a:dk2>
          <a:srgbClr val="FFFFFF"/>
        </a:dk2>
        <a:lt2>
          <a:srgbClr val="999999"/>
        </a:lt2>
        <a:accent1>
          <a:srgbClr val="0099CC"/>
        </a:accent1>
        <a:accent2>
          <a:srgbClr val="BED600"/>
        </a:accent2>
        <a:accent3>
          <a:srgbClr val="FFFFFF"/>
        </a:accent3>
        <a:accent4>
          <a:srgbClr val="000000"/>
        </a:accent4>
        <a:accent5>
          <a:srgbClr val="AACAE2"/>
        </a:accent5>
        <a:accent6>
          <a:srgbClr val="ACC200"/>
        </a:accent6>
        <a:hlink>
          <a:srgbClr val="CB5056"/>
        </a:hlink>
        <a:folHlink>
          <a:srgbClr val="EBAB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12065</TotalTime>
  <Words>2283</Words>
  <Application>Microsoft Office PowerPoint</Application>
  <PresentationFormat>Custom</PresentationFormat>
  <Paragraphs>233</Paragraphs>
  <Slides>21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MS PGothic</vt:lpstr>
      <vt:lpstr>MS PGothic</vt:lpstr>
      <vt:lpstr>Arial</vt:lpstr>
      <vt:lpstr>Calibri</vt:lpstr>
      <vt:lpstr>Helvetica</vt:lpstr>
      <vt:lpstr>Times New Roman</vt:lpstr>
      <vt:lpstr>Wingdings</vt:lpstr>
      <vt:lpstr>onecsiro_powerpoint_080516</vt:lpstr>
      <vt:lpstr>Using ensembles in climate sensitivity and feedbacks</vt:lpstr>
      <vt:lpstr>PowerPoint Presentation</vt:lpstr>
      <vt:lpstr>PowerPoint Presentation</vt:lpstr>
      <vt:lpstr>PowerPoint Presentation</vt:lpstr>
      <vt:lpstr>PowerPoint Presentation</vt:lpstr>
      <vt:lpstr>PowerPoint Presentation</vt:lpstr>
      <vt:lpstr>PowerPoint Presentation</vt:lpstr>
      <vt:lpstr>What does each ensemble give us and what are the strengths/weaknesses?</vt:lpstr>
      <vt:lpstr>What does each ensemble give us and what are the strengths/weaknesses?</vt:lpstr>
      <vt:lpstr>What does each ensemble give us and what are the strengths/weaknesses?</vt:lpstr>
      <vt:lpstr>What do ensembles of GCMs tell us about sensitivity and feedbacks?</vt:lpstr>
      <vt:lpstr>What do ensembles of GCMs tell us about sensitivity and feedbacks?</vt:lpstr>
      <vt:lpstr>PowerPoint Presentation</vt:lpstr>
      <vt:lpstr>What do ensembles of GCMs tell us about sensitivity and feedbacks?</vt:lpstr>
      <vt:lpstr>PowerPoint Presentation</vt:lpstr>
      <vt:lpstr>PowerPoint Presentation</vt:lpstr>
      <vt:lpstr>PowerPoint Presentation</vt:lpstr>
      <vt:lpstr>Conclusions</vt:lpstr>
      <vt:lpstr>PowerPoint Presentation</vt:lpstr>
      <vt:lpstr>PowerPoint Presentation</vt:lpstr>
      <vt:lpstr>PowerPoint Presentation</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Arial Regular 29pt Sub title, Arial Regular 24pt</dc:title>
  <dc:creator>Richmond, Joanne (CMAR, Aspendale)</dc:creator>
  <cp:lastModifiedBy>Robert Colman</cp:lastModifiedBy>
  <cp:revision>458</cp:revision>
  <cp:lastPrinted>2014-12-12T06:09:59Z</cp:lastPrinted>
  <dcterms:created xsi:type="dcterms:W3CDTF">2008-07-16T04:10:12Z</dcterms:created>
  <dcterms:modified xsi:type="dcterms:W3CDTF">2018-11-28T01:30:46Z</dcterms:modified>
</cp:coreProperties>
</file>