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sldIdLst>
    <p:sldId id="256" r:id="rId2"/>
    <p:sldId id="289" r:id="rId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A24"/>
    <a:srgbClr val="081523"/>
    <a:srgbClr val="0711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132" autoAdjust="0"/>
  </p:normalViewPr>
  <p:slideViewPr>
    <p:cSldViewPr snapToObjects="1">
      <p:cViewPr varScale="1">
        <p:scale>
          <a:sx n="118" d="100"/>
          <a:sy n="118" d="100"/>
        </p:scale>
        <p:origin x="15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2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70A9654-3375-EE49-8A79-2CC3F730A894}" type="datetime1">
              <a:rPr lang="en-US"/>
              <a:pPr/>
              <a:t>11/24/18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6" charset="0"/>
                <a:ea typeface="ＭＳ Ｐゴシック" pitchFamily="-106" charset="-128"/>
                <a:cs typeface="ＭＳ Ｐゴシック" pitchFamily="-106"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EB0A799-076E-734B-8DE5-FA3AAE0EE0A9}" type="slidenum">
              <a:rPr lang="en-US"/>
              <a:pPr/>
              <a:t>‹#›</a:t>
            </a:fld>
            <a:endParaRPr lang="en-US"/>
          </a:p>
        </p:txBody>
      </p:sp>
    </p:spTree>
    <p:extLst>
      <p:ext uri="{BB962C8B-B14F-4D97-AF65-F5344CB8AC3E}">
        <p14:creationId xmlns:p14="http://schemas.microsoft.com/office/powerpoint/2010/main" val="25430762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ＭＳ Ｐゴシック" pitchFamily="-9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AU" dirty="0"/>
              <a:t>Procedural / technical talk</a:t>
            </a:r>
          </a:p>
          <a:p>
            <a:pPr eaLnBrk="1" hangingPunct="1">
              <a:spcBef>
                <a:spcPct val="0"/>
              </a:spcBef>
            </a:pPr>
            <a:endParaRPr lang="en-US" dirty="0">
              <a:latin typeface="Calibri" charset="0"/>
              <a:ea typeface="ＭＳ Ｐゴシック" charset="0"/>
              <a:cs typeface="ＭＳ Ｐゴシック" charset="0"/>
            </a:endParaRPr>
          </a:p>
        </p:txBody>
      </p:sp>
      <p:sp>
        <p:nvSpPr>
          <p:cNvPr id="15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E77CCB-2C2E-EE46-8092-982F0E60DC3A}" type="slidenum">
              <a:rPr lang="en-US" sz="1200">
                <a:latin typeface="Calibri" charset="0"/>
              </a:rPr>
              <a:pPr eaLnBrk="1" hangingPunct="1"/>
              <a:t>1</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C2704F17-4678-3C4D-A507-FCA84350547E}" type="datetime1">
              <a:rPr lang="en-US" smtClean="0"/>
              <a:pPr/>
              <a:t>11/24/18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5D74A7B-8FB8-9742-8427-62E05E0CEC9C}" type="slidenum">
              <a:rPr lang="en-US" smtClean="0"/>
              <a:pPr/>
              <a:t>‹#›</a:t>
            </a:fld>
            <a:endParaRPr lang="en-US"/>
          </a:p>
        </p:txBody>
      </p:sp>
    </p:spTree>
    <p:extLst>
      <p:ext uri="{BB962C8B-B14F-4D97-AF65-F5344CB8AC3E}">
        <p14:creationId xmlns:p14="http://schemas.microsoft.com/office/powerpoint/2010/main" val="16374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6138DC2-CA51-9140-9338-3A445FEA4517}" type="datetime1">
              <a:rPr lang="en-US" smtClean="0"/>
              <a:pPr/>
              <a:t>11/24/18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F1624FA-AE62-6040-AAE1-AB6EE1080DF5}" type="slidenum">
              <a:rPr lang="en-US" smtClean="0"/>
              <a:pPr/>
              <a:t>‹#›</a:t>
            </a:fld>
            <a:endParaRPr lang="en-US"/>
          </a:p>
        </p:txBody>
      </p:sp>
    </p:spTree>
    <p:extLst>
      <p:ext uri="{BB962C8B-B14F-4D97-AF65-F5344CB8AC3E}">
        <p14:creationId xmlns:p14="http://schemas.microsoft.com/office/powerpoint/2010/main" val="236214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E00E4C6-CDED-7948-BD20-AA3BF20DDD19}" type="datetime1">
              <a:rPr lang="en-US" smtClean="0"/>
              <a:pPr/>
              <a:t>11/24/18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EB0C09-4138-7A45-A809-F654F8FC3830}" type="slidenum">
              <a:rPr lang="en-US" smtClean="0"/>
              <a:pPr/>
              <a:t>‹#›</a:t>
            </a:fld>
            <a:endParaRPr lang="en-US"/>
          </a:p>
        </p:txBody>
      </p:sp>
    </p:spTree>
    <p:extLst>
      <p:ext uri="{BB962C8B-B14F-4D97-AF65-F5344CB8AC3E}">
        <p14:creationId xmlns:p14="http://schemas.microsoft.com/office/powerpoint/2010/main" val="227209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F64E859-D066-0548-9EF5-5BC2901D9B50}" type="datetime1">
              <a:rPr lang="en-US" smtClean="0"/>
              <a:pPr/>
              <a:t>11/24/18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B3C8AB5-07B1-284B-9A36-026AF9032D6F}" type="slidenum">
              <a:rPr lang="en-US" smtClean="0"/>
              <a:pPr/>
              <a:t>‹#›</a:t>
            </a:fld>
            <a:endParaRPr lang="en-US"/>
          </a:p>
        </p:txBody>
      </p:sp>
    </p:spTree>
    <p:extLst>
      <p:ext uri="{BB962C8B-B14F-4D97-AF65-F5344CB8AC3E}">
        <p14:creationId xmlns:p14="http://schemas.microsoft.com/office/powerpoint/2010/main" val="104022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96800552-424F-5741-8034-D3A07CC52F90}" type="datetime1">
              <a:rPr lang="en-US" smtClean="0"/>
              <a:pPr/>
              <a:t>11/24/18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88F4AAB-13AF-EB4D-BF57-0A0051DC78D5}" type="slidenum">
              <a:rPr lang="en-US" smtClean="0"/>
              <a:pPr/>
              <a:t>‹#›</a:t>
            </a:fld>
            <a:endParaRPr lang="en-US"/>
          </a:p>
        </p:txBody>
      </p:sp>
    </p:spTree>
    <p:extLst>
      <p:ext uri="{BB962C8B-B14F-4D97-AF65-F5344CB8AC3E}">
        <p14:creationId xmlns:p14="http://schemas.microsoft.com/office/powerpoint/2010/main" val="3161820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19756ED6-E821-3F47-AB14-9EC65B015DEE}" type="datetime1">
              <a:rPr lang="en-US" smtClean="0"/>
              <a:pPr/>
              <a:t>11/24/18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0500E6-3D45-274D-952C-8E2528394C49}" type="slidenum">
              <a:rPr lang="en-US" smtClean="0"/>
              <a:pPr/>
              <a:t>‹#›</a:t>
            </a:fld>
            <a:endParaRPr lang="en-US"/>
          </a:p>
        </p:txBody>
      </p:sp>
    </p:spTree>
    <p:extLst>
      <p:ext uri="{BB962C8B-B14F-4D97-AF65-F5344CB8AC3E}">
        <p14:creationId xmlns:p14="http://schemas.microsoft.com/office/powerpoint/2010/main" val="379635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47999C2-EA0C-6B4E-A85A-CE2A8E163545}" type="datetime1">
              <a:rPr lang="en-US" smtClean="0"/>
              <a:pPr/>
              <a:t>11/24/18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F84BCB6-AC73-6A43-910E-E9597946E674}" type="slidenum">
              <a:rPr lang="en-US" smtClean="0"/>
              <a:pPr/>
              <a:t>‹#›</a:t>
            </a:fld>
            <a:endParaRPr lang="en-US"/>
          </a:p>
        </p:txBody>
      </p:sp>
    </p:spTree>
    <p:extLst>
      <p:ext uri="{BB962C8B-B14F-4D97-AF65-F5344CB8AC3E}">
        <p14:creationId xmlns:p14="http://schemas.microsoft.com/office/powerpoint/2010/main" val="51532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3D6220B-6AFB-2543-96B5-5F9EC89CE39E}" type="datetime1">
              <a:rPr lang="en-US" smtClean="0"/>
              <a:pPr/>
              <a:t>11/24/18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F0E92C9-5308-C345-B5B8-EEB61CAEE4A5}" type="slidenum">
              <a:rPr lang="en-US" smtClean="0"/>
              <a:pPr/>
              <a:t>‹#›</a:t>
            </a:fld>
            <a:endParaRPr lang="en-US"/>
          </a:p>
        </p:txBody>
      </p:sp>
    </p:spTree>
    <p:extLst>
      <p:ext uri="{BB962C8B-B14F-4D97-AF65-F5344CB8AC3E}">
        <p14:creationId xmlns:p14="http://schemas.microsoft.com/office/powerpoint/2010/main" val="155243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683BB-FA75-E84F-9EA9-E928419FB8AE}" type="datetime1">
              <a:rPr lang="en-US" smtClean="0"/>
              <a:pPr/>
              <a:t>11/24/18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D1A4F74-B061-7F49-BD88-816019569004}" type="slidenum">
              <a:rPr lang="en-US" smtClean="0"/>
              <a:pPr/>
              <a:t>‹#›</a:t>
            </a:fld>
            <a:endParaRPr lang="en-US"/>
          </a:p>
        </p:txBody>
      </p:sp>
    </p:spTree>
    <p:extLst>
      <p:ext uri="{BB962C8B-B14F-4D97-AF65-F5344CB8AC3E}">
        <p14:creationId xmlns:p14="http://schemas.microsoft.com/office/powerpoint/2010/main" val="349127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6EC7936-4F66-B645-88E5-B95F034A445A}" type="datetime1">
              <a:rPr lang="en-US" smtClean="0"/>
              <a:pPr/>
              <a:t>11/24/18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63FECF4-94E7-764A-B5B3-95B5EAA5F06C}" type="slidenum">
              <a:rPr lang="en-US" smtClean="0"/>
              <a:pPr/>
              <a:t>‹#›</a:t>
            </a:fld>
            <a:endParaRPr lang="en-US"/>
          </a:p>
        </p:txBody>
      </p:sp>
    </p:spTree>
    <p:extLst>
      <p:ext uri="{BB962C8B-B14F-4D97-AF65-F5344CB8AC3E}">
        <p14:creationId xmlns:p14="http://schemas.microsoft.com/office/powerpoint/2010/main" val="1512755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96897A1A-E755-0E4C-BCB8-239446AD8D93}" type="datetime1">
              <a:rPr lang="en-US" smtClean="0"/>
              <a:pPr/>
              <a:t>11/24/18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54C75EE-C735-AC4F-A765-03D744FFA79D}" type="slidenum">
              <a:rPr lang="en-US" smtClean="0"/>
              <a:pPr/>
              <a:t>‹#›</a:t>
            </a:fld>
            <a:endParaRPr lang="en-US"/>
          </a:p>
        </p:txBody>
      </p:sp>
    </p:spTree>
    <p:extLst>
      <p:ext uri="{BB962C8B-B14F-4D97-AF65-F5344CB8AC3E}">
        <p14:creationId xmlns:p14="http://schemas.microsoft.com/office/powerpoint/2010/main" val="284855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B3F1A-BFA5-0B40-A7D6-5825B75E0A8F}" type="datetime1">
              <a:rPr lang="en-US" smtClean="0"/>
              <a:pPr/>
              <a:t>11/24/18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E1263-BAF0-BB4B-907E-E74C77981027}" type="slidenum">
              <a:rPr lang="en-US" smtClean="0"/>
              <a:pPr/>
              <a:t>‹#›</a:t>
            </a:fld>
            <a:endParaRPr lang="en-US"/>
          </a:p>
        </p:txBody>
      </p:sp>
    </p:spTree>
    <p:extLst>
      <p:ext uri="{BB962C8B-B14F-4D97-AF65-F5344CB8AC3E}">
        <p14:creationId xmlns:p14="http://schemas.microsoft.com/office/powerpoint/2010/main" val="1098954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sz="2800" dirty="0">
                <a:latin typeface="Calibri" charset="0"/>
                <a:ea typeface="ＭＳ Ｐゴシック" charset="0"/>
                <a:cs typeface="ＭＳ Ｐゴシック" charset="0"/>
              </a:rPr>
              <a:t>Uncertainties in multi-model climate change ensembles</a:t>
            </a:r>
            <a:br>
              <a:rPr lang="en-US" sz="2800" dirty="0">
                <a:latin typeface="Calibri" charset="0"/>
                <a:ea typeface="ＭＳ Ｐゴシック" charset="0"/>
                <a:cs typeface="ＭＳ Ｐゴシック" charset="0"/>
              </a:rPr>
            </a:br>
            <a:r>
              <a:rPr lang="en-US" sz="1600" dirty="0">
                <a:latin typeface="Calibri" charset="0"/>
                <a:ea typeface="ＭＳ Ｐゴシック" charset="0"/>
                <a:cs typeface="ＭＳ Ｐゴシック" charset="0"/>
              </a:rPr>
              <a:t>Discussion with Gab Abramowitz &amp; </a:t>
            </a:r>
            <a:r>
              <a:rPr lang="en-US" sz="1600" dirty="0" err="1">
                <a:latin typeface="Calibri" charset="0"/>
                <a:ea typeface="ＭＳ Ｐゴシック" charset="0"/>
                <a:cs typeface="ＭＳ Ｐゴシック" charset="0"/>
              </a:rPr>
              <a:t>Aurel</a:t>
            </a:r>
            <a:r>
              <a:rPr lang="en-US" sz="1600" dirty="0">
                <a:latin typeface="Calibri" charset="0"/>
                <a:ea typeface="ＭＳ Ｐゴシック" charset="0"/>
                <a:cs typeface="ＭＳ Ｐゴシック" charset="0"/>
              </a:rPr>
              <a:t> </a:t>
            </a:r>
            <a:r>
              <a:rPr lang="en-US" sz="1600" dirty="0" err="1">
                <a:latin typeface="Calibri" charset="0"/>
                <a:ea typeface="ＭＳ Ｐゴシック" charset="0"/>
                <a:cs typeface="ＭＳ Ｐゴシック" charset="0"/>
              </a:rPr>
              <a:t>Moise</a:t>
            </a:r>
            <a:endParaRPr lang="en-US" sz="1600" dirty="0">
              <a:latin typeface="Calibri" charset="0"/>
              <a:ea typeface="ＭＳ Ｐゴシック" charset="0"/>
              <a:cs typeface="ＭＳ Ｐゴシック" charset="0"/>
            </a:endParaRPr>
          </a:p>
        </p:txBody>
      </p:sp>
      <p:sp>
        <p:nvSpPr>
          <p:cNvPr id="14339" name="Subtitle 2"/>
          <p:cNvSpPr>
            <a:spLocks noGrp="1"/>
          </p:cNvSpPr>
          <p:nvPr>
            <p:ph idx="1"/>
          </p:nvPr>
        </p:nvSpPr>
        <p:spPr>
          <a:xfrm>
            <a:off x="457200" y="1417638"/>
            <a:ext cx="8229600" cy="4708525"/>
          </a:xfrm>
        </p:spPr>
        <p:txBody>
          <a:bodyPr>
            <a:normAutofit/>
          </a:bodyPr>
          <a:lstStyle/>
          <a:p>
            <a:pPr marL="0" indent="0" algn="just">
              <a:buNone/>
            </a:pPr>
            <a:r>
              <a:rPr lang="en-US" sz="1600" dirty="0">
                <a:latin typeface="Calibri" charset="0"/>
                <a:ea typeface="ＭＳ Ｐゴシック" charset="0"/>
                <a:cs typeface="ＭＳ Ｐゴシック" charset="0"/>
              </a:rPr>
              <a:t>CMIP ensembles are informatively labelled as ensembles of opportunity - they are mix of initial conditions ensembles, perturbed parameter ensembles and single simulations from whichever modelling </a:t>
            </a:r>
            <a:r>
              <a:rPr lang="en-US" sz="1600" dirty="0" err="1">
                <a:latin typeface="Calibri" charset="0"/>
                <a:ea typeface="ＭＳ Ｐゴシック" charset="0"/>
                <a:cs typeface="ＭＳ Ｐゴシック" charset="0"/>
              </a:rPr>
              <a:t>centres</a:t>
            </a:r>
            <a:r>
              <a:rPr lang="en-US" sz="1600" dirty="0">
                <a:latin typeface="Calibri" charset="0"/>
                <a:ea typeface="ＭＳ Ｐゴシック" charset="0"/>
                <a:cs typeface="ＭＳ Ｐゴシック" charset="0"/>
              </a:rPr>
              <a:t> have the resources and motivation to contribute. Different models often have a variety of different component models and different treatments of process, but just as commonly nominally different models share sub-models, </a:t>
            </a:r>
            <a:r>
              <a:rPr lang="en-US" sz="1600" dirty="0" err="1">
                <a:latin typeface="Calibri" charset="0"/>
                <a:ea typeface="ＭＳ Ｐゴシック" charset="0"/>
                <a:cs typeface="ＭＳ Ｐゴシック" charset="0"/>
              </a:rPr>
              <a:t>parametrisation</a:t>
            </a:r>
            <a:r>
              <a:rPr lang="en-US" sz="1600" dirty="0">
                <a:latin typeface="Calibri" charset="0"/>
                <a:ea typeface="ＭＳ Ｐゴシック" charset="0"/>
                <a:cs typeface="ＭＳ Ｐゴシック" charset="0"/>
              </a:rPr>
              <a:t> or approaches to tuning. This landscape is only likely to be harder to navigate with CMIP6, with a broader range of model complexity than CMIP5, several entirely new institutions participating, and an increasing number of effective model duplicates.</a:t>
            </a:r>
          </a:p>
          <a:p>
            <a:pPr marL="0" indent="0" algn="just">
              <a:buNone/>
            </a:pPr>
            <a:endParaRPr lang="en-US" sz="1600" dirty="0">
              <a:latin typeface="Calibri" charset="0"/>
              <a:ea typeface="ＭＳ Ｐゴシック" charset="0"/>
              <a:cs typeface="ＭＳ Ｐゴシック" charset="0"/>
            </a:endParaRPr>
          </a:p>
          <a:p>
            <a:pPr marL="0" indent="0" algn="just">
              <a:buNone/>
            </a:pPr>
            <a:r>
              <a:rPr lang="en-US" sz="1600" dirty="0">
                <a:latin typeface="Calibri" charset="0"/>
                <a:ea typeface="ＭＳ Ｐゴシック" charset="0"/>
                <a:cs typeface="ＭＳ Ｐゴシック" charset="0"/>
              </a:rPr>
              <a:t>How can we make the best use of the information that CMIP contains? It seems increasingly clear that treating all models equally is likely to bias any inferences we wish to make. Using weighting, sub-selection or perhaps emergent constraints relevant to the problem of interest seems a logical step, but how can we be sure that the constraint provided by historical data is applicable to projections? What could go wrong? What kind of out-of-sample testing strategies could we employ to test efficacy in this case? How might doing this affect uncertainty as represented by ensemble spread?</a:t>
            </a:r>
            <a:endParaRPr lang="en-US" sz="1600" dirty="0">
              <a:solidFill>
                <a:schemeClr val="tx1"/>
              </a:solidFill>
              <a:latin typeface="Calibri" charset="0"/>
              <a:ea typeface="ＭＳ Ｐゴシック" charset="0"/>
              <a:cs typeface="ＭＳ Ｐゴシック" charset="0"/>
            </a:endParaRPr>
          </a:p>
        </p:txBody>
      </p:sp>
      <p:pic>
        <p:nvPicPr>
          <p:cNvPr id="10" name="Picture 9"/>
          <p:cNvPicPr>
            <a:picLocks noChangeAspect="1"/>
          </p:cNvPicPr>
          <p:nvPr/>
        </p:nvPicPr>
        <p:blipFill>
          <a:blip r:embed="rId3"/>
          <a:stretch>
            <a:fillRect/>
          </a:stretch>
        </p:blipFill>
        <p:spPr>
          <a:xfrm>
            <a:off x="7775809" y="5600946"/>
            <a:ext cx="751850" cy="762940"/>
          </a:xfrm>
          <a:prstGeom prst="rect">
            <a:avLst/>
          </a:prstGeom>
        </p:spPr>
      </p:pic>
      <p:pic>
        <p:nvPicPr>
          <p:cNvPr id="3" name="Picture 2">
            <a:extLst>
              <a:ext uri="{FF2B5EF4-FFF2-40B4-BE49-F238E27FC236}">
                <a16:creationId xmlns:a16="http://schemas.microsoft.com/office/drawing/2014/main" id="{0A0996CE-CA3C-3D41-A509-CBB086BFE830}"/>
              </a:ext>
            </a:extLst>
          </p:cNvPr>
          <p:cNvPicPr>
            <a:picLocks noChangeAspect="1"/>
          </p:cNvPicPr>
          <p:nvPr/>
        </p:nvPicPr>
        <p:blipFill>
          <a:blip r:embed="rId4"/>
          <a:stretch>
            <a:fillRect/>
          </a:stretch>
        </p:blipFill>
        <p:spPr>
          <a:xfrm>
            <a:off x="395536" y="5600946"/>
            <a:ext cx="3084932" cy="762940"/>
          </a:xfrm>
          <a:prstGeom prst="rect">
            <a:avLst/>
          </a:prstGeom>
        </p:spPr>
      </p:pic>
      <p:pic>
        <p:nvPicPr>
          <p:cNvPr id="4" name="Picture 3">
            <a:extLst>
              <a:ext uri="{FF2B5EF4-FFF2-40B4-BE49-F238E27FC236}">
                <a16:creationId xmlns:a16="http://schemas.microsoft.com/office/drawing/2014/main" id="{6EECC64F-4F7C-4D4A-A389-D1235963DAB2}"/>
              </a:ext>
            </a:extLst>
          </p:cNvPr>
          <p:cNvPicPr>
            <a:picLocks noChangeAspect="1"/>
          </p:cNvPicPr>
          <p:nvPr/>
        </p:nvPicPr>
        <p:blipFill>
          <a:blip r:embed="rId5"/>
          <a:stretch>
            <a:fillRect/>
          </a:stretch>
        </p:blipFill>
        <p:spPr>
          <a:xfrm>
            <a:off x="4067944" y="5600946"/>
            <a:ext cx="3168352" cy="768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AU" sz="2800" dirty="0"/>
              <a:t>Open questions</a:t>
            </a:r>
          </a:p>
        </p:txBody>
      </p:sp>
      <p:sp>
        <p:nvSpPr>
          <p:cNvPr id="3" name="Content Placeholder 2"/>
          <p:cNvSpPr>
            <a:spLocks noGrp="1"/>
          </p:cNvSpPr>
          <p:nvPr>
            <p:ph idx="1"/>
          </p:nvPr>
        </p:nvSpPr>
        <p:spPr>
          <a:xfrm>
            <a:off x="755576" y="1196752"/>
            <a:ext cx="7931224" cy="4741987"/>
          </a:xfrm>
        </p:spPr>
        <p:txBody>
          <a:bodyPr>
            <a:normAutofit lnSpcReduction="10000"/>
          </a:bodyPr>
          <a:lstStyle/>
          <a:p>
            <a:pPr>
              <a:spcAft>
                <a:spcPts val="600"/>
              </a:spcAft>
            </a:pPr>
            <a:r>
              <a:rPr lang="en-AU" sz="2400" dirty="0"/>
              <a:t>Are we ready to move beyond model democracy?</a:t>
            </a:r>
          </a:p>
          <a:p>
            <a:pPr lvl="1">
              <a:spcAft>
                <a:spcPts val="600"/>
              </a:spcAft>
            </a:pPr>
            <a:r>
              <a:rPr lang="en-AU" sz="2000" dirty="0"/>
              <a:t>Performance weighting (alone) is dangerous</a:t>
            </a:r>
          </a:p>
          <a:p>
            <a:pPr lvl="1">
              <a:spcAft>
                <a:spcPts val="600"/>
              </a:spcAft>
            </a:pPr>
            <a:r>
              <a:rPr lang="en-AU" sz="2000" dirty="0"/>
              <a:t>What kind of out-of-sample testing do we require to be confident?</a:t>
            </a:r>
          </a:p>
          <a:p>
            <a:pPr lvl="1">
              <a:spcAft>
                <a:spcPts val="600"/>
              </a:spcAft>
            </a:pPr>
            <a:r>
              <a:rPr lang="en-AU" sz="2000" dirty="0"/>
              <a:t>Application-specific calibration, or pre-processed ensemble for a wide variety of applications?</a:t>
            </a:r>
          </a:p>
          <a:p>
            <a:pPr>
              <a:spcAft>
                <a:spcPts val="600"/>
              </a:spcAft>
            </a:pPr>
            <a:r>
              <a:rPr lang="en-AU" sz="2400" dirty="0"/>
              <a:t>Would a formal inventory of model genealogy and process representation in models better help us use CMIP?</a:t>
            </a:r>
          </a:p>
          <a:p>
            <a:pPr>
              <a:spcAft>
                <a:spcPts val="600"/>
              </a:spcAft>
            </a:pPr>
            <a:r>
              <a:rPr lang="en-AU" sz="2400" dirty="0"/>
              <a:t>Should contributions to CMIP be coordinated</a:t>
            </a:r>
          </a:p>
          <a:p>
            <a:pPr lvl="1">
              <a:spcAft>
                <a:spcPts val="600"/>
              </a:spcAft>
            </a:pPr>
            <a:r>
              <a:rPr lang="en-AU" sz="2000" dirty="0"/>
              <a:t>E.g. include only models that provide independent (‘new’) information</a:t>
            </a:r>
          </a:p>
          <a:p>
            <a:pPr lvl="1">
              <a:spcAft>
                <a:spcPts val="600"/>
              </a:spcAft>
            </a:pPr>
            <a:r>
              <a:rPr lang="en-AU" sz="2000" dirty="0"/>
              <a:t>Whither ACCESS?</a:t>
            </a:r>
          </a:p>
          <a:p>
            <a:pPr lvl="1">
              <a:spcAft>
                <a:spcPts val="600"/>
              </a:spcAft>
            </a:pPr>
            <a:endParaRPr lang="en-AU" sz="2000" dirty="0"/>
          </a:p>
          <a:p>
            <a:pPr>
              <a:spcAft>
                <a:spcPts val="600"/>
              </a:spcAft>
            </a:pPr>
            <a:endParaRPr lang="en-AU" sz="2400" dirty="0"/>
          </a:p>
        </p:txBody>
      </p:sp>
    </p:spTree>
    <p:extLst>
      <p:ext uri="{BB962C8B-B14F-4D97-AF65-F5344CB8AC3E}">
        <p14:creationId xmlns:p14="http://schemas.microsoft.com/office/powerpoint/2010/main" val="2307806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24959</TotalTime>
  <Words>305</Words>
  <Application>Microsoft Macintosh PowerPoint</Application>
  <PresentationFormat>On-screen Show (4:3)</PresentationFormat>
  <Paragraphs>15</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ＭＳ Ｐゴシック</vt:lpstr>
      <vt:lpstr>Arial</vt:lpstr>
      <vt:lpstr>Calibri</vt:lpstr>
      <vt:lpstr>Office Theme</vt:lpstr>
      <vt:lpstr>Uncertainties in multi-model climate change ensembles Discussion with Gab Abramowitz &amp; Aurel Moise</vt:lpstr>
      <vt:lpstr>Open questions</vt:lpstr>
    </vt:vector>
  </TitlesOfParts>
  <Manager/>
  <Company>University of New South Wales</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dc:title>
  <dc:subject/>
  <dc:creator>Gab Abramowitz</dc:creator>
  <cp:keywords/>
  <dc:description/>
  <cp:lastModifiedBy>Gab Abramowitz</cp:lastModifiedBy>
  <cp:revision>1129</cp:revision>
  <dcterms:created xsi:type="dcterms:W3CDTF">2010-02-01T21:50:58Z</dcterms:created>
  <dcterms:modified xsi:type="dcterms:W3CDTF">2018-11-24T21:23:45Z</dcterms:modified>
  <cp:category/>
</cp:coreProperties>
</file>