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0" r:id="rId2"/>
    <p:sldMasterId id="2147483724" r:id="rId3"/>
  </p:sldMasterIdLst>
  <p:notesMasterIdLst>
    <p:notesMasterId r:id="rId16"/>
  </p:notesMasterIdLst>
  <p:sldIdLst>
    <p:sldId id="274" r:id="rId4"/>
    <p:sldId id="339" r:id="rId5"/>
    <p:sldId id="313" r:id="rId6"/>
    <p:sldId id="331" r:id="rId7"/>
    <p:sldId id="337" r:id="rId8"/>
    <p:sldId id="336" r:id="rId9"/>
    <p:sldId id="338" r:id="rId10"/>
    <p:sldId id="340" r:id="rId11"/>
    <p:sldId id="341" r:id="rId12"/>
    <p:sldId id="316" r:id="rId13"/>
    <p:sldId id="332" r:id="rId14"/>
    <p:sldId id="297" r:id="rId15"/>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0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5DFBB-175A-488B-BADC-4A06DD84639C}" v="24" dt="2018-11-07T13:51:55.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57" d="100"/>
          <a:sy n="157" d="100"/>
        </p:scale>
        <p:origin x="1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son, Aurore" userId="S::aurore.porson@metoffice.gov.uk::04ccd3af-89eb-48b7-b974-eaab485c9531" providerId="AD" clId="Web-{92535EE9-5496-4BDF-9345-383270D95B2C}"/>
    <pc:docChg chg="modSld">
      <pc:chgData name="Porson, Aurore" userId="S::aurore.porson@metoffice.gov.uk::04ccd3af-89eb-48b7-b974-eaab485c9531" providerId="AD" clId="Web-{92535EE9-5496-4BDF-9345-383270D95B2C}" dt="2018-09-13T19:58:18.664" v="35" actId="20577"/>
      <pc:docMkLst>
        <pc:docMk/>
      </pc:docMkLst>
      <pc:sldChg chg="modSp">
        <pc:chgData name="Porson, Aurore" userId="S::aurore.porson@metoffice.gov.uk::04ccd3af-89eb-48b7-b974-eaab485c9531" providerId="AD" clId="Web-{92535EE9-5496-4BDF-9345-383270D95B2C}" dt="2018-09-13T19:58:18.664" v="34" actId="20577"/>
        <pc:sldMkLst>
          <pc:docMk/>
          <pc:sldMk cId="2738203860" sldId="274"/>
        </pc:sldMkLst>
        <pc:spChg chg="mod">
          <ac:chgData name="Porson, Aurore" userId="S::aurore.porson@metoffice.gov.uk::04ccd3af-89eb-48b7-b974-eaab485c9531" providerId="AD" clId="Web-{92535EE9-5496-4BDF-9345-383270D95B2C}" dt="2018-09-13T19:58:18.664" v="34" actId="20577"/>
          <ac:spMkLst>
            <pc:docMk/>
            <pc:sldMk cId="2738203860" sldId="274"/>
            <ac:spMk id="3" creationId="{00000000-0000-0000-0000-000000000000}"/>
          </ac:spMkLst>
        </pc:spChg>
      </pc:sldChg>
    </pc:docChg>
  </pc:docChgLst>
  <pc:docChgLst>
    <pc:chgData name="Porson, Aurore" userId="S::aurore.porson@metoffice.gov.uk::04ccd3af-89eb-48b7-b974-eaab485c9531" providerId="AD" clId="Web-{DFCFBF88-DDFD-45F3-9EC7-A10BECB1AEE0}"/>
    <pc:docChg chg="modSld">
      <pc:chgData name="Porson, Aurore" userId="S::aurore.porson@metoffice.gov.uk::04ccd3af-89eb-48b7-b974-eaab485c9531" providerId="AD" clId="Web-{DFCFBF88-DDFD-45F3-9EC7-A10BECB1AEE0}" dt="2018-05-03T11:13:45.413" v="7"/>
      <pc:docMkLst>
        <pc:docMk/>
      </pc:docMkLst>
      <pc:sldChg chg="modSp">
        <pc:chgData name="Porson, Aurore" userId="S::aurore.porson@metoffice.gov.uk::04ccd3af-89eb-48b7-b974-eaab485c9531" providerId="AD" clId="Web-{DFCFBF88-DDFD-45F3-9EC7-A10BECB1AEE0}" dt="2018-05-03T11:13:45.413" v="6"/>
        <pc:sldMkLst>
          <pc:docMk/>
          <pc:sldMk cId="2738203860" sldId="274"/>
        </pc:sldMkLst>
        <pc:spChg chg="mod">
          <ac:chgData name="Porson, Aurore" userId="S::aurore.porson@metoffice.gov.uk::04ccd3af-89eb-48b7-b974-eaab485c9531" providerId="AD" clId="Web-{DFCFBF88-DDFD-45F3-9EC7-A10BECB1AEE0}" dt="2018-05-03T11:13:45.413" v="6"/>
          <ac:spMkLst>
            <pc:docMk/>
            <pc:sldMk cId="2738203860" sldId="274"/>
            <ac:spMk id="3" creationId="{00000000-0000-0000-0000-000000000000}"/>
          </ac:spMkLst>
        </pc:spChg>
      </pc:sldChg>
    </pc:docChg>
  </pc:docChgLst>
  <pc:docChgLst>
    <pc:chgData name="Porson, Aurore" userId="S::aurore.porson@metoffice.gov.uk::04ccd3af-89eb-48b7-b974-eaab485c9531" providerId="AD" clId="Web-{BA65DFBB-175A-488B-BADC-4A06DD84639C}"/>
    <pc:docChg chg="modSld">
      <pc:chgData name="Porson, Aurore" userId="S::aurore.porson@metoffice.gov.uk::04ccd3af-89eb-48b7-b974-eaab485c9531" providerId="AD" clId="Web-{BA65DFBB-175A-488B-BADC-4A06DD84639C}" dt="2018-11-07T13:51:55.114" v="23" actId="20577"/>
      <pc:docMkLst>
        <pc:docMk/>
      </pc:docMkLst>
      <pc:sldChg chg="modSp">
        <pc:chgData name="Porson, Aurore" userId="S::aurore.porson@metoffice.gov.uk::04ccd3af-89eb-48b7-b974-eaab485c9531" providerId="AD" clId="Web-{BA65DFBB-175A-488B-BADC-4A06DD84639C}" dt="2018-11-07T13:51:55.114" v="22" actId="20577"/>
        <pc:sldMkLst>
          <pc:docMk/>
          <pc:sldMk cId="800744491" sldId="303"/>
        </pc:sldMkLst>
        <pc:spChg chg="mod">
          <ac:chgData name="Porson, Aurore" userId="S::aurore.porson@metoffice.gov.uk::04ccd3af-89eb-48b7-b974-eaab485c9531" providerId="AD" clId="Web-{BA65DFBB-175A-488B-BADC-4A06DD84639C}" dt="2018-11-07T13:51:55.114" v="22" actId="20577"/>
          <ac:spMkLst>
            <pc:docMk/>
            <pc:sldMk cId="800744491" sldId="303"/>
            <ac:spMk id="3" creationId="{00000000-0000-0000-0000-000000000000}"/>
          </ac:spMkLst>
        </pc:spChg>
      </pc:sldChg>
    </pc:docChg>
  </pc:docChgLst>
  <pc:docChgLst>
    <pc:chgData name="Porson, Aurore" userId="S::aurore.porson@metoffice.gov.uk::04ccd3af-89eb-48b7-b974-eaab485c9531" providerId="AD" clId="Web-{9CE9A4D7-F2E5-4E83-8724-19285CB08F4B}"/>
    <pc:docChg chg="modSld">
      <pc:chgData name="Porson, Aurore" userId="S::aurore.porson@metoffice.gov.uk::04ccd3af-89eb-48b7-b974-eaab485c9531" providerId="AD" clId="Web-{9CE9A4D7-F2E5-4E83-8724-19285CB08F4B}" dt="2018-10-05T11:36:13.030" v="9" actId="20577"/>
      <pc:docMkLst>
        <pc:docMk/>
      </pc:docMkLst>
      <pc:sldChg chg="modSp">
        <pc:chgData name="Porson, Aurore" userId="S::aurore.porson@metoffice.gov.uk::04ccd3af-89eb-48b7-b974-eaab485c9531" providerId="AD" clId="Web-{9CE9A4D7-F2E5-4E83-8724-19285CB08F4B}" dt="2018-10-05T11:36:13.030" v="8" actId="20577"/>
        <pc:sldMkLst>
          <pc:docMk/>
          <pc:sldMk cId="2738203860" sldId="274"/>
        </pc:sldMkLst>
        <pc:spChg chg="mod">
          <ac:chgData name="Porson, Aurore" userId="S::aurore.porson@metoffice.gov.uk::04ccd3af-89eb-48b7-b974-eaab485c9531" providerId="AD" clId="Web-{9CE9A4D7-F2E5-4E83-8724-19285CB08F4B}" dt="2018-10-05T11:36:13.030" v="8" actId="20577"/>
          <ac:spMkLst>
            <pc:docMk/>
            <pc:sldMk cId="2738203860" sldId="2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17B4C97-B0AB-415A-87C7-A72C5EB9248F}" type="datetimeFigureOut">
              <a:rPr lang="en-GB" smtClean="0"/>
              <a:t>21/11/2018</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209BB76-F240-4969-AD80-55804ED5B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3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209BB76-F240-4969-AD80-55804ED5B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3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5377" cy="5150942"/>
          </a:xfrm>
          <a:prstGeom prst="rect">
            <a:avLst/>
          </a:prstGeom>
        </p:spPr>
      </p:pic>
      <p:sp>
        <p:nvSpPr>
          <p:cNvPr id="2" name="Title 1"/>
          <p:cNvSpPr>
            <a:spLocks noGrp="1"/>
          </p:cNvSpPr>
          <p:nvPr>
            <p:ph type="ctrTitle"/>
          </p:nvPr>
        </p:nvSpPr>
        <p:spPr>
          <a:xfrm>
            <a:off x="252000" y="698401"/>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5400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1" y="1"/>
            <a:ext cx="9161294" cy="5153228"/>
          </a:xfrm>
          <a:prstGeom prst="rect">
            <a:avLst/>
          </a:prstGeom>
        </p:spPr>
      </p:pic>
      <p:sp>
        <p:nvSpPr>
          <p:cNvPr id="2" name="Title 1"/>
          <p:cNvSpPr>
            <a:spLocks noGrp="1"/>
          </p:cNvSpPr>
          <p:nvPr>
            <p:ph type="ctrTitle"/>
          </p:nvPr>
        </p:nvSpPr>
        <p:spPr>
          <a:xfrm>
            <a:off x="252000" y="698401"/>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614902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1" y="1"/>
            <a:ext cx="9161294" cy="5153228"/>
          </a:xfrm>
          <a:prstGeom prst="rect">
            <a:avLst/>
          </a:prstGeom>
          <a:ln w="12700">
            <a:miter lim="400000"/>
          </a:ln>
        </p:spPr>
      </p:pic>
      <p:sp>
        <p:nvSpPr>
          <p:cNvPr id="2" name="Title 1"/>
          <p:cNvSpPr>
            <a:spLocks noGrp="1"/>
          </p:cNvSpPr>
          <p:nvPr>
            <p:ph type="ctrTitle"/>
          </p:nvPr>
        </p:nvSpPr>
        <p:spPr>
          <a:xfrm>
            <a:off x="252000" y="698401"/>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89805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1"/>
            <a:ext cx="9155568" cy="5153228"/>
          </a:xfrm>
          <a:prstGeom prst="rect">
            <a:avLst/>
          </a:prstGeom>
          <a:ln w="12700">
            <a:miter lim="400000"/>
          </a:ln>
        </p:spPr>
      </p:pic>
      <p:sp>
        <p:nvSpPr>
          <p:cNvPr id="2" name="Title 1"/>
          <p:cNvSpPr>
            <a:spLocks noGrp="1"/>
          </p:cNvSpPr>
          <p:nvPr>
            <p:ph type="ctrTitle"/>
          </p:nvPr>
        </p:nvSpPr>
        <p:spPr>
          <a:xfrm>
            <a:off x="252000" y="698401"/>
            <a:ext cx="8640000" cy="1157696"/>
          </a:xfrm>
        </p:spPr>
        <p:txBody>
          <a:bodyPr anchor="b">
            <a:normAutofit/>
          </a:bodyPr>
          <a:lstStyle>
            <a:lvl1pPr algn="l">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Rectangle 7"/>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7" y="54592"/>
            <a:ext cx="1802343" cy="565200"/>
          </a:xfrm>
          <a:prstGeom prst="rect">
            <a:avLst/>
          </a:prstGeom>
          <a:ln w="12700">
            <a:miter lim="400000"/>
          </a:ln>
        </p:spPr>
      </p:pic>
    </p:spTree>
    <p:extLst>
      <p:ext uri="{BB962C8B-B14F-4D97-AF65-F5344CB8AC3E}">
        <p14:creationId xmlns:p14="http://schemas.microsoft.com/office/powerpoint/2010/main" val="2338312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Rectangle 4"/>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1412525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Rectangle 4"/>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48508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90"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Tree>
    <p:extLst>
      <p:ext uri="{BB962C8B-B14F-4D97-AF65-F5344CB8AC3E}">
        <p14:creationId xmlns:p14="http://schemas.microsoft.com/office/powerpoint/2010/main" val="3341853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1"/>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5" name="Shape 68"/>
          <p:cNvSpPr/>
          <p:nvPr userDrawn="1"/>
        </p:nvSpPr>
        <p:spPr>
          <a:xfrm>
            <a:off x="7531090"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2446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229239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1"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210943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3078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772668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1"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1"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902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806942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9"/>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p:cNvSpPr>
            <a:spLocks noGrp="1"/>
          </p:cNvSpPr>
          <p:nvPr>
            <p:ph type="pic" sz="quarter" idx="10"/>
          </p:nvPr>
        </p:nvSpPr>
        <p:spPr>
          <a:xfrm>
            <a:off x="252413" y="818867"/>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197442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9498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4"/>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045021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97996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565603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815625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05655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892" indent="0">
              <a:buNone/>
              <a:defRPr/>
            </a:lvl2pPr>
            <a:lvl3pPr marL="685783" indent="0">
              <a:buNone/>
              <a:defRPr/>
            </a:lvl3pPr>
            <a:lvl4pPr marL="1028675" indent="0">
              <a:buNone/>
              <a:defRPr/>
            </a:lvl4pPr>
            <a:lvl5pPr marL="1371566" indent="0">
              <a:buNone/>
              <a:defRPr/>
            </a:lvl5pPr>
          </a:lstStyle>
          <a:p>
            <a:pPr lvl="0"/>
            <a:r>
              <a:rPr lang="en-US"/>
              <a:t>Click to add subtitle</a:t>
            </a:r>
          </a:p>
        </p:txBody>
      </p:sp>
      <p:sp>
        <p:nvSpPr>
          <p:cNvPr id="7" name="Rectangle 6"/>
          <p:cNvSpPr/>
          <p:nvPr userDrawn="1"/>
        </p:nvSpPr>
        <p:spPr>
          <a:xfrm>
            <a:off x="0" y="473577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74512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40"/>
            <a:ext cx="8640000" cy="900487"/>
          </a:xfrm>
        </p:spPr>
        <p:txBody>
          <a:bodyPr/>
          <a:lstStyle>
            <a:lvl1pPr>
              <a:defRPr/>
            </a:lvl1pPr>
          </a:lstStyle>
          <a:p>
            <a:r>
              <a:rPr lang="en-US"/>
              <a:t>Questions?</a:t>
            </a:r>
          </a:p>
        </p:txBody>
      </p:sp>
      <p:sp>
        <p:nvSpPr>
          <p:cNvPr id="7" name="Rectangle 6"/>
          <p:cNvSpPr/>
          <p:nvPr userDrawn="1"/>
        </p:nvSpPr>
        <p:spPr>
          <a:xfrm>
            <a:off x="0" y="4827214"/>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4"/>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39">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9" name="TextBox 8"/>
          <p:cNvSpPr txBox="1"/>
          <p:nvPr userDrawn="1"/>
        </p:nvSpPr>
        <p:spPr>
          <a:xfrm>
            <a:off x="786704" y="2627165"/>
            <a:ext cx="8100000" cy="338554"/>
          </a:xfrm>
          <a:prstGeom prst="rect">
            <a:avLst/>
          </a:prstGeom>
          <a:noFill/>
        </p:spPr>
        <p:txBody>
          <a:bodyPr wrap="square" rtlCol="0" anchor="ctr">
            <a:spAutoFit/>
          </a:bodyPr>
          <a:lstStyle/>
          <a:p>
            <a:pPr marL="0" indent="0">
              <a:buFont typeface="Arial" panose="020B0604020202020204" pitchFamily="34" charset="0"/>
              <a:buNone/>
            </a:pPr>
            <a:r>
              <a:rPr lang="fr-BE" sz="1600"/>
              <a:t>www.metoffice.gov.uk</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extLst/>
          </a:blip>
          <a:stretch>
            <a:fillRect/>
          </a:stretch>
        </p:blipFill>
        <p:spPr>
          <a:xfrm>
            <a:off x="379162"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20"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1" y="2617307"/>
            <a:ext cx="467999" cy="396000"/>
          </a:xfrm>
          <a:prstGeom prst="rect">
            <a:avLst/>
          </a:prstGeom>
          <a:ln w="12700">
            <a:miter lim="400000"/>
          </a:ln>
        </p:spPr>
      </p:pic>
    </p:spTree>
    <p:extLst>
      <p:ext uri="{BB962C8B-B14F-4D97-AF65-F5344CB8AC3E}">
        <p14:creationId xmlns:p14="http://schemas.microsoft.com/office/powerpoint/2010/main" val="855531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24682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4144132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854234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848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48421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403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42658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2802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158588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91534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15823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4982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4998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44735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6565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41203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43725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2174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2998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19454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07642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24549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1923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5743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6176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3707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148657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24345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417851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image" Target="../media/image1.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5" cstate="print">
            <a:extLst/>
          </a:blip>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5" cstate="print">
            <a:extLst/>
          </a:blip>
          <a:stretch>
            <a:fillRect/>
          </a:stretch>
        </p:blipFill>
        <p:spPr>
          <a:xfrm>
            <a:off x="183947" y="54592"/>
            <a:ext cx="1802343" cy="565200"/>
          </a:xfrm>
          <a:prstGeom prst="rect">
            <a:avLst/>
          </a:prstGeom>
          <a:ln w="12700">
            <a:miter lim="400000"/>
          </a:ln>
        </p:spPr>
      </p:pic>
      <p:sp>
        <p:nvSpPr>
          <p:cNvPr id="9" name="Rectangle 8"/>
          <p:cNvSpPr/>
          <p:nvPr userDrawn="1"/>
        </p:nvSpPr>
        <p:spPr>
          <a:xfrm>
            <a:off x="0" y="4735774"/>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39">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8"/>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3910765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p:hf sldNum="0" hdr="0" ftr="0" dt="0"/>
  <p:txStyles>
    <p:titleStyle>
      <a:lvl1pPr algn="l" defTabSz="68578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1"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28983438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40" y="814224"/>
            <a:ext cx="4624800" cy="1157696"/>
          </a:xfrm>
        </p:spPr>
        <p:txBody>
          <a:bodyPr>
            <a:normAutofit/>
          </a:bodyPr>
          <a:lstStyle/>
          <a:p>
            <a:r>
              <a:rPr lang="en-GB" dirty="0" smtClean="0"/>
              <a:t>Ensemble spread</a:t>
            </a:r>
            <a:endParaRPr lang="en-GB" dirty="0"/>
          </a:p>
        </p:txBody>
      </p:sp>
      <p:sp>
        <p:nvSpPr>
          <p:cNvPr id="3" name="Subtitle 2"/>
          <p:cNvSpPr>
            <a:spLocks noGrp="1"/>
          </p:cNvSpPr>
          <p:nvPr>
            <p:ph type="subTitle" idx="1"/>
          </p:nvPr>
        </p:nvSpPr>
        <p:spPr/>
        <p:txBody>
          <a:bodyPr vert="horz" lIns="91440" tIns="45720" rIns="91440" bIns="45720" rtlCol="0" anchor="t">
            <a:normAutofit/>
          </a:bodyPr>
          <a:lstStyle/>
          <a:p>
            <a:r>
              <a:rPr lang="en-GB" sz="1400" dirty="0"/>
              <a:t>Aurore Porson, Anne </a:t>
            </a:r>
            <a:r>
              <a:rPr lang="en-GB" sz="1400" dirty="0" smtClean="0"/>
              <a:t>McCabe</a:t>
            </a:r>
          </a:p>
          <a:p>
            <a:endParaRPr lang="en-GB" sz="1400" dirty="0"/>
          </a:p>
          <a:p>
            <a:r>
              <a:rPr lang="en-GB" sz="1400" dirty="0" smtClean="0"/>
              <a:t>26</a:t>
            </a:r>
            <a:r>
              <a:rPr lang="en-GB" sz="1400" baseline="30000" dirty="0" smtClean="0"/>
              <a:t>th</a:t>
            </a:r>
            <a:r>
              <a:rPr lang="en-GB" sz="1400" dirty="0" smtClean="0"/>
              <a:t>-30</a:t>
            </a:r>
            <a:r>
              <a:rPr lang="en-GB" sz="1400" baseline="30000" dirty="0" smtClean="0"/>
              <a:t>th</a:t>
            </a:r>
            <a:r>
              <a:rPr lang="en-GB" sz="1400" dirty="0" smtClean="0"/>
              <a:t> November 2018</a:t>
            </a:r>
          </a:p>
          <a:p>
            <a:r>
              <a:rPr lang="en-GB" sz="1400" dirty="0" smtClean="0"/>
              <a:t>Bureau of Meteorology R&amp;D workshop</a:t>
            </a:r>
            <a:endParaRPr lang="en-GB" sz="1400" dirty="0"/>
          </a:p>
        </p:txBody>
      </p:sp>
    </p:spTree>
    <p:extLst>
      <p:ext uri="{BB962C8B-B14F-4D97-AF65-F5344CB8AC3E}">
        <p14:creationId xmlns:p14="http://schemas.microsoft.com/office/powerpoint/2010/main" val="273820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sp>
        <p:nvSpPr>
          <p:cNvPr id="4" name="TextBox 3"/>
          <p:cNvSpPr txBox="1"/>
          <p:nvPr/>
        </p:nvSpPr>
        <p:spPr>
          <a:xfrm>
            <a:off x="447687" y="2466168"/>
            <a:ext cx="4503173" cy="2585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rgbClr val="0070C0"/>
                </a:solidFill>
                <a:effectLst/>
                <a:uLnTx/>
                <a:uFillTx/>
                <a:latin typeface="Arial"/>
              </a:rPr>
              <a:t>Aim</a:t>
            </a:r>
            <a:r>
              <a:rPr kumimoji="0" lang="en-GB" sz="1500" b="0" i="0" u="none" strike="noStrike" kern="1200" cap="none" spc="0" normalizeH="0" baseline="0" noProof="0" dirty="0">
                <a:ln>
                  <a:noFill/>
                </a:ln>
                <a:solidFill>
                  <a:srgbClr val="0070C0"/>
                </a:solidFill>
                <a:effectLst/>
                <a:uLnTx/>
                <a:uFillTx/>
                <a:latin typeface="Arial"/>
              </a:rPr>
              <a:t>:</a:t>
            </a:r>
            <a:r>
              <a:rPr kumimoji="0" lang="en-GB" sz="1500" b="0" i="0" u="none" strike="noStrike" kern="1200" cap="none" spc="0" normalizeH="0" baseline="0" noProof="0" dirty="0">
                <a:ln>
                  <a:noFill/>
                </a:ln>
                <a:solidFill>
                  <a:srgbClr val="2A2A2A"/>
                </a:solidFill>
                <a:effectLst/>
                <a:uLnTx/>
                <a:uFillTx/>
                <a:latin typeface="Arial"/>
              </a:rPr>
              <a:t> to bring together scientists and operational meteorologists to evaluate the ensemble and develop new strategies to </a:t>
            </a:r>
            <a:r>
              <a:rPr kumimoji="0" lang="en-GB" sz="1500" b="0" i="1" u="none" strike="noStrike" kern="1200" cap="none" spc="0" normalizeH="0" baseline="0" noProof="0" dirty="0">
                <a:ln>
                  <a:noFill/>
                </a:ln>
                <a:solidFill>
                  <a:srgbClr val="FF0000"/>
                </a:solidFill>
                <a:effectLst/>
                <a:uLnTx/>
                <a:uFillTx/>
                <a:latin typeface="Arial"/>
              </a:rPr>
              <a:t>improve the value of MOGREPS-UK to </a:t>
            </a:r>
            <a:r>
              <a:rPr kumimoji="0" lang="en-GB" sz="1500" b="0" i="1" u="none" strike="noStrike" kern="1200" cap="none" spc="0" normalizeH="0" baseline="0" noProof="0" dirty="0" smtClean="0">
                <a:ln>
                  <a:noFill/>
                </a:ln>
                <a:solidFill>
                  <a:srgbClr val="FF0000"/>
                </a:solidFill>
                <a:effectLst/>
                <a:uLnTx/>
                <a:uFillTx/>
                <a:latin typeface="Arial"/>
              </a:rPr>
              <a:t>forecasters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1" u="none" strike="noStrike" kern="1200" cap="none" spc="0" normalizeH="0" baseline="0" noProof="0" dirty="0">
              <a:ln>
                <a:noFill/>
              </a:ln>
              <a:solidFill>
                <a:srgbClr val="FF0000"/>
              </a:solidFill>
              <a:effectLst/>
              <a:uLnTx/>
              <a:uFillTx/>
              <a:latin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A2A2A"/>
                </a:solidFill>
                <a:effectLst/>
                <a:uLnTx/>
                <a:uFillTx/>
                <a:latin typeface="Arial"/>
              </a:rPr>
              <a:t>First phase: to understand what we mean by </a:t>
            </a:r>
            <a:r>
              <a:rPr kumimoji="0" lang="en-GB" sz="1400" b="0" i="0" u="none" strike="noStrike" kern="1200" cap="none" spc="0" normalizeH="0" baseline="0" noProof="0" dirty="0">
                <a:ln>
                  <a:noFill/>
                </a:ln>
                <a:solidFill>
                  <a:srgbClr val="0070C0"/>
                </a:solidFill>
                <a:effectLst/>
                <a:uLnTx/>
                <a:uFillTx/>
                <a:latin typeface="Arial"/>
              </a:rPr>
              <a:t>‘lack of spread’ </a:t>
            </a:r>
            <a:r>
              <a:rPr kumimoji="0" lang="en-GB" sz="1400" b="0" i="0" u="none" strike="noStrike" kern="1200" cap="none" spc="0" normalizeH="0" baseline="0" noProof="0" dirty="0">
                <a:ln>
                  <a:noFill/>
                </a:ln>
                <a:solidFill>
                  <a:srgbClr val="2A2A2A"/>
                </a:solidFill>
                <a:effectLst/>
                <a:uLnTx/>
                <a:uFillTx/>
                <a:latin typeface="Arial"/>
              </a:rPr>
              <a:t>and / or  what is </a:t>
            </a:r>
            <a:r>
              <a:rPr kumimoji="0" lang="en-GB" sz="1400" b="0" i="0" u="none" strike="noStrike" kern="1200" cap="none" spc="0" normalizeH="0" baseline="0" noProof="0" dirty="0">
                <a:ln>
                  <a:noFill/>
                </a:ln>
                <a:solidFill>
                  <a:srgbClr val="0070C0"/>
                </a:solidFill>
                <a:effectLst/>
                <a:uLnTx/>
                <a:uFillTx/>
                <a:latin typeface="Arial"/>
              </a:rPr>
              <a:t>‘the correct spread’ </a:t>
            </a:r>
            <a:r>
              <a:rPr kumimoji="0" lang="en-GB" sz="1400" b="0" i="0" u="none" strike="noStrike" kern="1200" cap="none" spc="0" normalizeH="0" baseline="0" noProof="0" dirty="0">
                <a:ln>
                  <a:noFill/>
                </a:ln>
                <a:solidFill>
                  <a:srgbClr val="2A2A2A"/>
                </a:solidFill>
                <a:effectLst/>
                <a:uLnTx/>
                <a:uFillTx/>
                <a:latin typeface="Arial"/>
                <a:sym typeface="Wingdings" panose="05000000000000000000" pitchFamily="2" charset="2"/>
              </a:rPr>
              <a:t> any ‘improvements’ we make must translate to improvements for meteorologists</a:t>
            </a:r>
            <a:endParaRPr kumimoji="0" lang="en-GB" sz="1400" b="0" i="0" u="none" strike="noStrike" kern="1200" cap="none" spc="0" normalizeH="0" baseline="0" noProof="0" dirty="0">
              <a:ln>
                <a:noFill/>
              </a:ln>
              <a:solidFill>
                <a:srgbClr val="2A2A2A"/>
              </a:solidFill>
              <a:effectLst/>
              <a:uLnTx/>
              <a:uFillTx/>
              <a:latin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1" u="none" strike="noStrike" kern="1200" cap="none" spc="0" normalizeH="0" baseline="0" noProof="0" dirty="0">
              <a:ln>
                <a:noFill/>
              </a:ln>
              <a:solidFill>
                <a:srgbClr val="FF0000"/>
              </a:solidFill>
              <a:effectLst/>
              <a:uLnTx/>
              <a:uFillTx/>
              <a:latin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2A2A2A"/>
              </a:solidFill>
              <a:effectLst/>
              <a:uLnTx/>
              <a:uFillTx/>
              <a:latin typeface="Arial"/>
            </a:endParaRPr>
          </a:p>
        </p:txBody>
      </p:sp>
      <p:sp>
        <p:nvSpPr>
          <p:cNvPr id="5" name="TextBox 4"/>
          <p:cNvSpPr txBox="1"/>
          <p:nvPr/>
        </p:nvSpPr>
        <p:spPr>
          <a:xfrm>
            <a:off x="1759974" y="102875"/>
            <a:ext cx="7098889" cy="969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lvl="0" indent="0" algn="l" defTabSz="438150" rtl="0" eaLnBrk="1" fontAlgn="auto" latinLnBrk="0" hangingPunct="0">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A2A2A"/>
                </a:solidFill>
                <a:effectLst/>
                <a:uLnTx/>
                <a:uFillTx/>
                <a:latin typeface="Arial"/>
                <a:sym typeface="Helvetica Light"/>
              </a:rPr>
              <a:t>Investigating the lack of spread </a:t>
            </a:r>
            <a:r>
              <a:rPr kumimoji="0" lang="en-GB" sz="2800" b="0" i="0" u="none" strike="noStrike" kern="1200" cap="none" spc="0" normalizeH="0" baseline="0" noProof="0" dirty="0" smtClean="0">
                <a:ln>
                  <a:noFill/>
                </a:ln>
                <a:solidFill>
                  <a:srgbClr val="2A2A2A"/>
                </a:solidFill>
                <a:effectLst/>
                <a:uLnTx/>
                <a:uFillTx/>
                <a:latin typeface="Arial"/>
                <a:sym typeface="Helvetica Light"/>
              </a:rPr>
              <a:t>in convective-scale </a:t>
            </a:r>
            <a:r>
              <a:rPr kumimoji="0" lang="en-GB" sz="2800" b="0" i="0" u="none" strike="noStrike" kern="1200" cap="none" spc="0" normalizeH="0" baseline="0" noProof="0" dirty="0">
                <a:ln>
                  <a:noFill/>
                </a:ln>
                <a:solidFill>
                  <a:srgbClr val="2A2A2A"/>
                </a:solidFill>
                <a:effectLst/>
                <a:uLnTx/>
                <a:uFillTx/>
                <a:latin typeface="Arial"/>
                <a:sym typeface="Helvetica Light"/>
              </a:rPr>
              <a:t>ensembles</a:t>
            </a:r>
          </a:p>
        </p:txBody>
      </p:sp>
      <p:pic>
        <p:nvPicPr>
          <p:cNvPr id="3" name="Picture 2"/>
          <p:cNvPicPr>
            <a:picLocks noChangeAspect="1"/>
          </p:cNvPicPr>
          <p:nvPr/>
        </p:nvPicPr>
        <p:blipFill>
          <a:blip r:embed="rId2"/>
          <a:stretch>
            <a:fillRect/>
          </a:stretch>
        </p:blipFill>
        <p:spPr>
          <a:xfrm>
            <a:off x="4788310" y="2557616"/>
            <a:ext cx="4006964" cy="2253917"/>
          </a:xfrm>
          <a:prstGeom prst="rect">
            <a:avLst/>
          </a:prstGeom>
        </p:spPr>
      </p:pic>
      <p:sp>
        <p:nvSpPr>
          <p:cNvPr id="7" name="TextBox 6"/>
          <p:cNvSpPr txBox="1"/>
          <p:nvPr/>
        </p:nvSpPr>
        <p:spPr>
          <a:xfrm>
            <a:off x="447687" y="1091381"/>
            <a:ext cx="8003458"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rPr>
              <a:t>Operational meteorologists have identified lack of spread in MOGREPS-UK as a </a:t>
            </a:r>
            <a:r>
              <a:rPr kumimoji="0" lang="en-GB" sz="1800" b="0" i="1" u="none" strike="noStrike" kern="1200" cap="none" spc="0" normalizeH="0" baseline="0" noProof="0" dirty="0">
                <a:ln>
                  <a:noFill/>
                </a:ln>
                <a:solidFill>
                  <a:srgbClr val="2A2A2A"/>
                </a:solidFill>
                <a:effectLst/>
                <a:uLnTx/>
                <a:uFillTx/>
                <a:latin typeface="Arial"/>
              </a:rPr>
              <a:t>top model development </a:t>
            </a:r>
            <a:r>
              <a:rPr kumimoji="0" lang="en-GB" sz="1800" b="0" i="1" u="none" strike="noStrike" kern="1200" cap="none" spc="0" normalizeH="0" baseline="0" noProof="0" dirty="0" smtClean="0">
                <a:ln>
                  <a:noFill/>
                </a:ln>
                <a:solidFill>
                  <a:srgbClr val="2A2A2A"/>
                </a:solidFill>
                <a:effectLst/>
                <a:uLnTx/>
                <a:uFillTx/>
                <a:latin typeface="Arial"/>
              </a:rPr>
              <a:t>priority</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2A2A2A"/>
              </a:solidFill>
              <a:effectLst/>
              <a:uLnTx/>
              <a:uFillTx/>
              <a:latin typeface="Arial"/>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rPr>
              <a:t>A  </a:t>
            </a:r>
            <a:r>
              <a:rPr kumimoji="0" lang="en-GB" sz="1800" b="1" i="0" u="none" strike="noStrike" kern="1200" cap="none" spc="0" normalizeH="0" baseline="0" noProof="0" dirty="0">
                <a:ln>
                  <a:noFill/>
                </a:ln>
                <a:solidFill>
                  <a:srgbClr val="0070C0"/>
                </a:solidFill>
                <a:effectLst/>
                <a:uLnTx/>
                <a:uFillTx/>
                <a:latin typeface="Arial"/>
              </a:rPr>
              <a:t>P</a:t>
            </a:r>
            <a:r>
              <a:rPr kumimoji="0" lang="en-GB" sz="1800" b="0" i="0" u="none" strike="noStrike" kern="1200" cap="none" spc="0" normalizeH="0" baseline="0" noProof="0" dirty="0">
                <a:ln>
                  <a:noFill/>
                </a:ln>
                <a:solidFill>
                  <a:srgbClr val="0070C0"/>
                </a:solidFill>
                <a:effectLst/>
                <a:uLnTx/>
                <a:uFillTx/>
                <a:latin typeface="Arial"/>
              </a:rPr>
              <a:t>rocess </a:t>
            </a:r>
            <a:r>
              <a:rPr kumimoji="0" lang="en-GB" sz="1800" b="1" i="0" u="none" strike="noStrike" kern="1200" cap="none" spc="0" normalizeH="0" baseline="0" noProof="0" dirty="0">
                <a:ln>
                  <a:noFill/>
                </a:ln>
                <a:solidFill>
                  <a:srgbClr val="0070C0"/>
                </a:solidFill>
                <a:effectLst/>
                <a:uLnTx/>
                <a:uFillTx/>
                <a:latin typeface="Arial"/>
              </a:rPr>
              <a:t>E</a:t>
            </a:r>
            <a:r>
              <a:rPr kumimoji="0" lang="en-GB" sz="1800" b="0" i="0" u="none" strike="noStrike" kern="1200" cap="none" spc="0" normalizeH="0" baseline="0" noProof="0" dirty="0">
                <a:ln>
                  <a:noFill/>
                </a:ln>
                <a:solidFill>
                  <a:srgbClr val="0070C0"/>
                </a:solidFill>
                <a:effectLst/>
                <a:uLnTx/>
                <a:uFillTx/>
                <a:latin typeface="Arial"/>
              </a:rPr>
              <a:t>valuation </a:t>
            </a:r>
            <a:r>
              <a:rPr kumimoji="0" lang="en-GB" sz="1800" b="1" i="0" u="none" strike="noStrike" kern="1200" cap="none" spc="0" normalizeH="0" baseline="0" noProof="0" dirty="0">
                <a:ln>
                  <a:noFill/>
                </a:ln>
                <a:solidFill>
                  <a:srgbClr val="0070C0"/>
                </a:solidFill>
                <a:effectLst/>
                <a:uLnTx/>
                <a:uFillTx/>
                <a:latin typeface="Arial"/>
              </a:rPr>
              <a:t>G</a:t>
            </a:r>
            <a:r>
              <a:rPr kumimoji="0" lang="en-GB" sz="1800" b="0" i="0" u="none" strike="noStrike" kern="1200" cap="none" spc="0" normalizeH="0" baseline="0" noProof="0" dirty="0">
                <a:ln>
                  <a:noFill/>
                </a:ln>
                <a:solidFill>
                  <a:srgbClr val="0070C0"/>
                </a:solidFill>
                <a:effectLst/>
                <a:uLnTx/>
                <a:uFillTx/>
                <a:latin typeface="Arial"/>
              </a:rPr>
              <a:t>roup </a:t>
            </a:r>
            <a:r>
              <a:rPr kumimoji="0" lang="en-GB" sz="1800" b="0" i="0" u="none" strike="noStrike" kern="1200" cap="none" spc="0" normalizeH="0" baseline="0" noProof="0" dirty="0">
                <a:ln>
                  <a:noFill/>
                </a:ln>
                <a:solidFill>
                  <a:srgbClr val="2A2A2A"/>
                </a:solidFill>
                <a:effectLst/>
                <a:uLnTx/>
                <a:uFillTx/>
                <a:latin typeface="Arial"/>
              </a:rPr>
              <a:t>(PEG) has been formed to investigate </a:t>
            </a:r>
            <a:r>
              <a:rPr kumimoji="0" lang="en-GB" sz="1800" b="0" i="0" u="none" strike="noStrike" kern="1200" cap="none" spc="0" normalizeH="0" baseline="0" noProof="0" dirty="0" smtClean="0">
                <a:ln>
                  <a:noFill/>
                </a:ln>
                <a:solidFill>
                  <a:srgbClr val="2A2A2A"/>
                </a:solidFill>
                <a:effectLst/>
                <a:uLnTx/>
                <a:uFillTx/>
                <a:latin typeface="Arial"/>
              </a:rPr>
              <a:t>further</a:t>
            </a:r>
            <a:endParaRPr kumimoji="0" lang="en-GB" sz="1800" b="0" i="0" u="none" strike="noStrike" kern="1200" cap="none" spc="0" normalizeH="0" baseline="0" noProof="0" dirty="0">
              <a:ln>
                <a:noFill/>
              </a:ln>
              <a:solidFill>
                <a:srgbClr val="2A2A2A"/>
              </a:solidFill>
              <a:effectLst/>
              <a:uLnTx/>
              <a:uFillTx/>
              <a:latin typeface="Arial"/>
            </a:endParaRPr>
          </a:p>
        </p:txBody>
      </p:sp>
    </p:spTree>
    <p:extLst>
      <p:ext uri="{BB962C8B-B14F-4D97-AF65-F5344CB8AC3E}">
        <p14:creationId xmlns:p14="http://schemas.microsoft.com/office/powerpoint/2010/main" val="224460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AB23A9-402D-4873-86B5-8125C4EB14D6}"/>
              </a:ext>
            </a:extLst>
          </p:cNvPr>
          <p:cNvSpPr>
            <a:spLocks noGrp="1"/>
          </p:cNvSpPr>
          <p:nvPr>
            <p:ph type="ftr" sz="quarter" idx="10"/>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2A2A2A"/>
                </a:solidFill>
                <a:effectLst/>
                <a:uLnTx/>
                <a:uFillTx/>
                <a:latin typeface="Arial"/>
                <a:sym typeface="Helvetica Light"/>
              </a:rPr>
              <a:t>www.metoffice.gov.uk																									                 © Crown Copyright 2017, Met Office</a:t>
            </a:r>
          </a:p>
        </p:txBody>
      </p:sp>
      <p:grpSp>
        <p:nvGrpSpPr>
          <p:cNvPr id="5" name="Group 4"/>
          <p:cNvGrpSpPr>
            <a:grpSpLocks noChangeAspect="1"/>
          </p:cNvGrpSpPr>
          <p:nvPr/>
        </p:nvGrpSpPr>
        <p:grpSpPr>
          <a:xfrm>
            <a:off x="3164859" y="434645"/>
            <a:ext cx="4759424" cy="1943376"/>
            <a:chOff x="2427111" y="4233920"/>
            <a:chExt cx="5187233" cy="2223325"/>
          </a:xfrm>
        </p:grpSpPr>
        <p:sp>
          <p:nvSpPr>
            <p:cNvPr id="6" name="Oval 5"/>
            <p:cNvSpPr/>
            <p:nvPr/>
          </p:nvSpPr>
          <p:spPr>
            <a:xfrm>
              <a:off x="2427111" y="5689601"/>
              <a:ext cx="812800" cy="76764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ndParaRPr>
            </a:p>
          </p:txBody>
        </p:sp>
        <p:sp>
          <p:nvSpPr>
            <p:cNvPr id="7" name="Oval 6"/>
            <p:cNvSpPr/>
            <p:nvPr/>
          </p:nvSpPr>
          <p:spPr>
            <a:xfrm>
              <a:off x="4865511" y="4600516"/>
              <a:ext cx="1636889" cy="159426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ndParaRPr>
            </a:p>
          </p:txBody>
        </p:sp>
        <p:cxnSp>
          <p:nvCxnSpPr>
            <p:cNvPr id="8" name="Curved Connector 7"/>
            <p:cNvCxnSpPr/>
            <p:nvPr/>
          </p:nvCxnSpPr>
          <p:spPr>
            <a:xfrm flipV="1">
              <a:off x="3024142" y="5260622"/>
              <a:ext cx="3182189" cy="89464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9" name="Curved Connector 8"/>
            <p:cNvCxnSpPr/>
            <p:nvPr/>
          </p:nvCxnSpPr>
          <p:spPr>
            <a:xfrm flipV="1">
              <a:off x="3024141" y="4989689"/>
              <a:ext cx="2720623" cy="99907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0" name="Curved Connector 9"/>
            <p:cNvCxnSpPr/>
            <p:nvPr/>
          </p:nvCxnSpPr>
          <p:spPr>
            <a:xfrm flipV="1">
              <a:off x="3035429" y="5988760"/>
              <a:ext cx="2709335" cy="9313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1" name="Curved Connector 10"/>
            <p:cNvCxnSpPr/>
            <p:nvPr/>
          </p:nvCxnSpPr>
          <p:spPr>
            <a:xfrm flipV="1">
              <a:off x="3035428" y="5610578"/>
              <a:ext cx="3026705" cy="6349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3" name="Curved Connector 12"/>
            <p:cNvCxnSpPr/>
            <p:nvPr/>
          </p:nvCxnSpPr>
          <p:spPr>
            <a:xfrm flipV="1">
              <a:off x="3107526" y="5489224"/>
              <a:ext cx="2324611" cy="666044"/>
            </a:xfrm>
            <a:prstGeom prst="curvedConnector3">
              <a:avLst>
                <a:gd name="adj1" fmla="val 50000"/>
              </a:avLst>
            </a:prstGeom>
            <a:ln>
              <a:solidFill>
                <a:schemeClr val="accent3"/>
              </a:solidFill>
              <a:tailEnd type="triangle"/>
            </a:ln>
          </p:spPr>
          <p:style>
            <a:lnRef idx="3">
              <a:schemeClr val="accent2"/>
            </a:lnRef>
            <a:fillRef idx="0">
              <a:schemeClr val="accent2"/>
            </a:fillRef>
            <a:effectRef idx="2">
              <a:schemeClr val="accent2"/>
            </a:effectRef>
            <a:fontRef idx="minor">
              <a:schemeClr val="tx1"/>
            </a:fontRef>
          </p:style>
        </p:cxnSp>
        <p:cxnSp>
          <p:nvCxnSpPr>
            <p:cNvPr id="14" name="Curved Connector 13"/>
            <p:cNvCxnSpPr/>
            <p:nvPr/>
          </p:nvCxnSpPr>
          <p:spPr>
            <a:xfrm flipV="1">
              <a:off x="3107526" y="5411752"/>
              <a:ext cx="2366303" cy="743515"/>
            </a:xfrm>
            <a:prstGeom prst="curvedConnector3">
              <a:avLst>
                <a:gd name="adj1" fmla="val 55248"/>
              </a:avLst>
            </a:prstGeom>
            <a:ln>
              <a:solidFill>
                <a:schemeClr val="accent3"/>
              </a:solidFill>
              <a:tailEnd type="triangle"/>
            </a:ln>
          </p:spPr>
          <p:style>
            <a:lnRef idx="3">
              <a:schemeClr val="accent2"/>
            </a:lnRef>
            <a:fillRef idx="0">
              <a:schemeClr val="accent2"/>
            </a:fillRef>
            <a:effectRef idx="2">
              <a:schemeClr val="accent2"/>
            </a:effectRef>
            <a:fontRef idx="minor">
              <a:schemeClr val="tx1"/>
            </a:fontRef>
          </p:style>
        </p:cxnSp>
        <p:cxnSp>
          <p:nvCxnSpPr>
            <p:cNvPr id="15" name="Curved Connector 14"/>
            <p:cNvCxnSpPr/>
            <p:nvPr/>
          </p:nvCxnSpPr>
          <p:spPr>
            <a:xfrm flipV="1">
              <a:off x="3118812" y="5372242"/>
              <a:ext cx="2304032" cy="783025"/>
            </a:xfrm>
            <a:prstGeom prst="curvedConnector3">
              <a:avLst>
                <a:gd name="adj1" fmla="val 50000"/>
              </a:avLst>
            </a:prstGeom>
            <a:ln>
              <a:solidFill>
                <a:schemeClr val="accent3"/>
              </a:solidFill>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2802723" y="4233920"/>
              <a:ext cx="2576430" cy="3521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B9A4"/>
                  </a:solidFill>
                  <a:effectLst/>
                  <a:uLnTx/>
                  <a:uFillTx/>
                  <a:latin typeface="Arial"/>
                </a:rPr>
                <a:t>Lateral forcing applied </a:t>
              </a:r>
            </a:p>
          </p:txBody>
        </p:sp>
        <p:cxnSp>
          <p:nvCxnSpPr>
            <p:cNvPr id="17" name="Straight Arrow Connector 16"/>
            <p:cNvCxnSpPr/>
            <p:nvPr/>
          </p:nvCxnSpPr>
          <p:spPr>
            <a:xfrm flipH="1">
              <a:off x="3834951" y="4629688"/>
              <a:ext cx="0" cy="719999"/>
            </a:xfrm>
            <a:prstGeom prst="straightConnector1">
              <a:avLst/>
            </a:prstGeom>
            <a:ln>
              <a:solidFill>
                <a:schemeClr val="accent1"/>
              </a:solidFill>
              <a:tailEnd type="triangle"/>
            </a:ln>
          </p:spPr>
          <p:style>
            <a:lnRef idx="3">
              <a:schemeClr val="accent6"/>
            </a:lnRef>
            <a:fillRef idx="0">
              <a:schemeClr val="accent6"/>
            </a:fillRef>
            <a:effectRef idx="2">
              <a:schemeClr val="accent6"/>
            </a:effectRef>
            <a:fontRef idx="minor">
              <a:schemeClr val="tx1"/>
            </a:fontRef>
          </p:style>
        </p:cxnSp>
        <p:cxnSp>
          <p:nvCxnSpPr>
            <p:cNvPr id="18" name="Curved Connector 17"/>
            <p:cNvCxnSpPr/>
            <p:nvPr/>
          </p:nvCxnSpPr>
          <p:spPr>
            <a:xfrm flipV="1">
              <a:off x="3035427" y="4840110"/>
              <a:ext cx="2720623" cy="1128896"/>
            </a:xfrm>
            <a:prstGeom prst="curvedConnector3">
              <a:avLst>
                <a:gd name="adj1" fmla="val 50000"/>
              </a:avLst>
            </a:prstGeom>
            <a:ln w="1905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19" name="Curved Connector 18"/>
            <p:cNvCxnSpPr/>
            <p:nvPr/>
          </p:nvCxnSpPr>
          <p:spPr>
            <a:xfrm flipV="1">
              <a:off x="3038628" y="5397646"/>
              <a:ext cx="3736695" cy="749322"/>
            </a:xfrm>
            <a:prstGeom prst="curvedConnector3">
              <a:avLst>
                <a:gd name="adj1" fmla="val 46941"/>
              </a:avLst>
            </a:prstGeom>
            <a:ln w="1905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0" name="Curved Connector 19"/>
            <p:cNvCxnSpPr/>
            <p:nvPr/>
          </p:nvCxnSpPr>
          <p:spPr>
            <a:xfrm flipV="1">
              <a:off x="3045479" y="5806488"/>
              <a:ext cx="3624971" cy="433485"/>
            </a:xfrm>
            <a:prstGeom prst="curvedConnector3">
              <a:avLst>
                <a:gd name="adj1" fmla="val 50000"/>
              </a:avLst>
            </a:prstGeom>
            <a:ln w="1905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cxnSp>
          <p:nvCxnSpPr>
            <p:cNvPr id="21" name="Curved Connector 20"/>
            <p:cNvCxnSpPr/>
            <p:nvPr/>
          </p:nvCxnSpPr>
          <p:spPr>
            <a:xfrm>
              <a:off x="3009370" y="6077820"/>
              <a:ext cx="3203812" cy="138912"/>
            </a:xfrm>
            <a:prstGeom prst="curvedConnector3">
              <a:avLst>
                <a:gd name="adj1" fmla="val 50000"/>
              </a:avLst>
            </a:prstGeom>
            <a:ln w="19050" cap="flat" cmpd="sng" algn="ctr">
              <a:solidFill>
                <a:schemeClr val="accent2"/>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22" name="Oval 21"/>
            <p:cNvSpPr/>
            <p:nvPr/>
          </p:nvSpPr>
          <p:spPr>
            <a:xfrm>
              <a:off x="4865511" y="4515556"/>
              <a:ext cx="1944702" cy="1831621"/>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ndParaRPr>
            </a:p>
          </p:txBody>
        </p:sp>
        <p:sp>
          <p:nvSpPr>
            <p:cNvPr id="23" name="TextBox 22"/>
            <p:cNvSpPr txBox="1"/>
            <p:nvPr/>
          </p:nvSpPr>
          <p:spPr>
            <a:xfrm>
              <a:off x="6487656" y="4244654"/>
              <a:ext cx="1126688" cy="5985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AA9"/>
                  </a:solidFill>
                  <a:effectLst/>
                  <a:uLnTx/>
                  <a:uFillTx/>
                  <a:latin typeface="Arial"/>
                </a:rPr>
                <a:t>RP scheme</a:t>
              </a:r>
            </a:p>
          </p:txBody>
        </p:sp>
        <p:sp>
          <p:nvSpPr>
            <p:cNvPr id="24" name="Oval 23"/>
            <p:cNvSpPr/>
            <p:nvPr/>
          </p:nvSpPr>
          <p:spPr>
            <a:xfrm>
              <a:off x="5069995" y="5132480"/>
              <a:ext cx="674769" cy="557122"/>
            </a:xfrm>
            <a:prstGeom prst="ellipse">
              <a:avLst/>
            </a:prstGeom>
            <a:noFill/>
            <a:ln>
              <a:solidFill>
                <a:srgbClr val="EB701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ndParaRPr>
            </a:p>
          </p:txBody>
        </p:sp>
      </p:grpSp>
      <p:sp>
        <p:nvSpPr>
          <p:cNvPr id="25" name="TextBox 24"/>
          <p:cNvSpPr txBox="1"/>
          <p:nvPr/>
        </p:nvSpPr>
        <p:spPr>
          <a:xfrm>
            <a:off x="187755" y="678708"/>
            <a:ext cx="3101513"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2A2A2A"/>
                </a:solidFill>
                <a:effectLst/>
                <a:uLnTx/>
                <a:uFillTx/>
                <a:latin typeface="Arial"/>
                <a:ea typeface="+mn-ea"/>
                <a:cs typeface="+mn-cs"/>
                <a:sym typeface="Helvetica Light"/>
              </a:rPr>
              <a:t>Phase 1: Exploring sensitivity to sources of uncertainty</a:t>
            </a:r>
          </a:p>
        </p:txBody>
      </p:sp>
      <p:graphicFrame>
        <p:nvGraphicFramePr>
          <p:cNvPr id="27" name="Table 26"/>
          <p:cNvGraphicFramePr>
            <a:graphicFrameLocks noGrp="1"/>
          </p:cNvGraphicFramePr>
          <p:nvPr>
            <p:extLst/>
          </p:nvPr>
        </p:nvGraphicFramePr>
        <p:xfrm>
          <a:off x="182862" y="2770366"/>
          <a:ext cx="4325740" cy="1928192"/>
        </p:xfrm>
        <a:graphic>
          <a:graphicData uri="http://schemas.openxmlformats.org/drawingml/2006/table">
            <a:tbl>
              <a:tblPr firstRow="1" firstCol="1" bandRow="1">
                <a:tableStyleId>{5C22544A-7EE6-4342-B048-85BDC9FD1C3A}</a:tableStyleId>
              </a:tblPr>
              <a:tblGrid>
                <a:gridCol w="1290142">
                  <a:extLst>
                    <a:ext uri="{9D8B030D-6E8A-4147-A177-3AD203B41FA5}">
                      <a16:colId xmlns:a16="http://schemas.microsoft.com/office/drawing/2014/main" val="3428622315"/>
                    </a:ext>
                  </a:extLst>
                </a:gridCol>
                <a:gridCol w="1011866">
                  <a:extLst>
                    <a:ext uri="{9D8B030D-6E8A-4147-A177-3AD203B41FA5}">
                      <a16:colId xmlns:a16="http://schemas.microsoft.com/office/drawing/2014/main" val="3252261521"/>
                    </a:ext>
                  </a:extLst>
                </a:gridCol>
                <a:gridCol w="1011866">
                  <a:extLst>
                    <a:ext uri="{9D8B030D-6E8A-4147-A177-3AD203B41FA5}">
                      <a16:colId xmlns:a16="http://schemas.microsoft.com/office/drawing/2014/main" val="822726695"/>
                    </a:ext>
                  </a:extLst>
                </a:gridCol>
                <a:gridCol w="1011866">
                  <a:extLst>
                    <a:ext uri="{9D8B030D-6E8A-4147-A177-3AD203B41FA5}">
                      <a16:colId xmlns:a16="http://schemas.microsoft.com/office/drawing/2014/main" val="1426524887"/>
                    </a:ext>
                  </a:extLst>
                </a:gridCol>
              </a:tblGrid>
              <a:tr h="245696">
                <a:tc>
                  <a:txBody>
                    <a:bodyPr/>
                    <a:lstStyle/>
                    <a:p>
                      <a:pPr algn="ctr">
                        <a:lnSpc>
                          <a:spcPct val="115000"/>
                        </a:lnSpc>
                        <a:spcAft>
                          <a:spcPts val="0"/>
                        </a:spcAft>
                      </a:pPr>
                      <a:r>
                        <a:rPr lang="en-GB" sz="800" dirty="0">
                          <a:solidFill>
                            <a:schemeClr val="tx1"/>
                          </a:solidFill>
                          <a:effectLst/>
                        </a:rPr>
                        <a:t>Experiments</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solidFill>
                            <a:schemeClr val="tx1"/>
                          </a:solidFill>
                          <a:effectLst/>
                        </a:rPr>
                        <a:t>Start dump</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solidFill>
                            <a:schemeClr val="tx1"/>
                          </a:solidFill>
                          <a:effectLst/>
                        </a:rPr>
                        <a:t>LBCs</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solidFill>
                            <a:schemeClr val="tx1"/>
                          </a:solidFill>
                          <a:effectLst/>
                        </a:rPr>
                        <a:t>STPH</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extLst>
                  <a:ext uri="{0D108BD9-81ED-4DB2-BD59-A6C34878D82A}">
                    <a16:rowId xmlns:a16="http://schemas.microsoft.com/office/drawing/2014/main" val="3273671983"/>
                  </a:ext>
                </a:extLst>
              </a:tr>
              <a:tr h="545471">
                <a:tc>
                  <a:txBody>
                    <a:bodyPr/>
                    <a:lstStyle/>
                    <a:p>
                      <a:pPr algn="ctr">
                        <a:lnSpc>
                          <a:spcPct val="115000"/>
                        </a:lnSpc>
                        <a:spcAft>
                          <a:spcPts val="0"/>
                        </a:spcAft>
                      </a:pPr>
                      <a:r>
                        <a:rPr lang="en-GB" sz="800" dirty="0">
                          <a:effectLst/>
                        </a:rPr>
                        <a:t> </a:t>
                      </a:r>
                    </a:p>
                    <a:p>
                      <a:pPr algn="ctr">
                        <a:lnSpc>
                          <a:spcPct val="115000"/>
                        </a:lnSpc>
                        <a:spcAft>
                          <a:spcPts val="0"/>
                        </a:spcAft>
                      </a:pPr>
                      <a:r>
                        <a:rPr lang="en-GB" sz="800" dirty="0" err="1">
                          <a:solidFill>
                            <a:schemeClr val="tx1"/>
                          </a:solidFill>
                          <a:effectLst/>
                        </a:rPr>
                        <a:t>Exp</a:t>
                      </a:r>
                      <a:r>
                        <a:rPr lang="en-GB" sz="800" dirty="0">
                          <a:solidFill>
                            <a:schemeClr val="tx1"/>
                          </a:solidFill>
                          <a:effectLst/>
                        </a:rPr>
                        <a:t> 1 – uncertainty from </a:t>
                      </a:r>
                      <a:r>
                        <a:rPr lang="en-GB" sz="800" dirty="0" smtClean="0">
                          <a:solidFill>
                            <a:schemeClr val="tx1"/>
                          </a:solidFill>
                          <a:effectLst/>
                        </a:rPr>
                        <a:t>initial</a:t>
                      </a:r>
                      <a:r>
                        <a:rPr lang="en-GB" sz="800" baseline="0" dirty="0" smtClean="0">
                          <a:solidFill>
                            <a:schemeClr val="tx1"/>
                          </a:solidFill>
                          <a:effectLst/>
                        </a:rPr>
                        <a:t> conditions </a:t>
                      </a:r>
                      <a:r>
                        <a:rPr lang="en-GB" sz="800" dirty="0" smtClean="0">
                          <a:solidFill>
                            <a:schemeClr val="tx1"/>
                          </a:solidFill>
                          <a:effectLst/>
                        </a:rPr>
                        <a:t>only</a:t>
                      </a:r>
                      <a:endParaRPr lang="en-GB" sz="800" dirty="0">
                        <a:solidFill>
                          <a:schemeClr val="tx1"/>
                        </a:solidFill>
                        <a:effectLst/>
                      </a:endParaRPr>
                    </a:p>
                    <a:p>
                      <a:pPr algn="ctr">
                        <a:lnSpc>
                          <a:spcPct val="115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Perturbed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Control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a:effectLst/>
                        </a:rPr>
                        <a:t>Off</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extLst>
                  <a:ext uri="{0D108BD9-81ED-4DB2-BD59-A6C34878D82A}">
                    <a16:rowId xmlns:a16="http://schemas.microsoft.com/office/drawing/2014/main" val="3989623429"/>
                  </a:ext>
                </a:extLst>
              </a:tr>
              <a:tr h="545471">
                <a:tc>
                  <a:txBody>
                    <a:bodyPr/>
                    <a:lstStyle/>
                    <a:p>
                      <a:pPr algn="ctr">
                        <a:lnSpc>
                          <a:spcPct val="115000"/>
                        </a:lnSpc>
                        <a:spcAft>
                          <a:spcPts val="0"/>
                        </a:spcAft>
                      </a:pPr>
                      <a:r>
                        <a:rPr lang="en-GB" sz="800" dirty="0">
                          <a:effectLst/>
                        </a:rPr>
                        <a:t> </a:t>
                      </a:r>
                    </a:p>
                    <a:p>
                      <a:pPr algn="ctr">
                        <a:lnSpc>
                          <a:spcPct val="115000"/>
                        </a:lnSpc>
                        <a:spcAft>
                          <a:spcPts val="0"/>
                        </a:spcAft>
                      </a:pPr>
                      <a:r>
                        <a:rPr lang="en-GB" sz="800" dirty="0" err="1">
                          <a:solidFill>
                            <a:schemeClr val="tx1"/>
                          </a:solidFill>
                          <a:effectLst/>
                        </a:rPr>
                        <a:t>Exp</a:t>
                      </a:r>
                      <a:r>
                        <a:rPr lang="en-GB" sz="800" dirty="0">
                          <a:solidFill>
                            <a:schemeClr val="tx1"/>
                          </a:solidFill>
                          <a:effectLst/>
                        </a:rPr>
                        <a:t> 2 – uncertainty from LBCs only</a:t>
                      </a:r>
                    </a:p>
                    <a:p>
                      <a:pPr algn="ctr">
                        <a:lnSpc>
                          <a:spcPct val="115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Control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a:effectLst/>
                        </a:rPr>
                        <a:t>Perturbed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Off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extLst>
                  <a:ext uri="{0D108BD9-81ED-4DB2-BD59-A6C34878D82A}">
                    <a16:rowId xmlns:a16="http://schemas.microsoft.com/office/drawing/2014/main" val="2677212402"/>
                  </a:ext>
                </a:extLst>
              </a:tr>
              <a:tr h="545471">
                <a:tc>
                  <a:txBody>
                    <a:bodyPr/>
                    <a:lstStyle/>
                    <a:p>
                      <a:pPr algn="ctr">
                        <a:lnSpc>
                          <a:spcPct val="115000"/>
                        </a:lnSpc>
                        <a:spcAft>
                          <a:spcPts val="0"/>
                        </a:spcAft>
                      </a:pPr>
                      <a:r>
                        <a:rPr lang="en-GB" sz="800" dirty="0">
                          <a:effectLst/>
                        </a:rPr>
                        <a:t> </a:t>
                      </a:r>
                    </a:p>
                    <a:p>
                      <a:pPr algn="ctr">
                        <a:lnSpc>
                          <a:spcPct val="115000"/>
                        </a:lnSpc>
                        <a:spcAft>
                          <a:spcPts val="0"/>
                        </a:spcAft>
                      </a:pPr>
                      <a:r>
                        <a:rPr lang="en-GB" sz="800" dirty="0" err="1">
                          <a:solidFill>
                            <a:schemeClr val="tx1"/>
                          </a:solidFill>
                          <a:effectLst/>
                        </a:rPr>
                        <a:t>Exp</a:t>
                      </a:r>
                      <a:r>
                        <a:rPr lang="en-GB" sz="800" dirty="0">
                          <a:solidFill>
                            <a:schemeClr val="tx1"/>
                          </a:solidFill>
                          <a:effectLst/>
                        </a:rPr>
                        <a:t> 3 – uncertainty from stochastic physics only</a:t>
                      </a:r>
                    </a:p>
                    <a:p>
                      <a:pPr algn="ctr">
                        <a:lnSpc>
                          <a:spcPct val="115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Control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a:effectLst/>
                        </a:rPr>
                        <a:t>Control</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tc>
                  <a:txBody>
                    <a:bodyPr/>
                    <a:lstStyle/>
                    <a:p>
                      <a:pPr algn="ctr">
                        <a:lnSpc>
                          <a:spcPct val="115000"/>
                        </a:lnSpc>
                        <a:spcAft>
                          <a:spcPts val="0"/>
                        </a:spcAft>
                      </a:pPr>
                      <a:r>
                        <a:rPr lang="en-GB" sz="800" dirty="0">
                          <a:effectLst/>
                        </a:rPr>
                        <a:t>Perturbed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10" marR="48510" marT="0" marB="0" anchor="ctr"/>
                </a:tc>
                <a:extLst>
                  <a:ext uri="{0D108BD9-81ED-4DB2-BD59-A6C34878D82A}">
                    <a16:rowId xmlns:a16="http://schemas.microsoft.com/office/drawing/2014/main" val="920697039"/>
                  </a:ext>
                </a:extLst>
              </a:tr>
            </a:tbl>
          </a:graphicData>
        </a:graphic>
      </p:graphicFrame>
      <p:sp>
        <p:nvSpPr>
          <p:cNvPr id="28" name="TextBox 27"/>
          <p:cNvSpPr txBox="1"/>
          <p:nvPr/>
        </p:nvSpPr>
        <p:spPr>
          <a:xfrm>
            <a:off x="7259804" y="1339466"/>
            <a:ext cx="1923145"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sym typeface="Helvetica Light"/>
              </a:rPr>
              <a:t>Default ensemble</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E47452"/>
                </a:solidFill>
                <a:effectLst/>
                <a:uLnTx/>
                <a:uFillTx/>
                <a:latin typeface="Arial"/>
                <a:sym typeface="Helvetica Light"/>
              </a:rPr>
              <a:t>Same initial conditions</a:t>
            </a:r>
          </a:p>
        </p:txBody>
      </p:sp>
      <p:sp>
        <p:nvSpPr>
          <p:cNvPr id="30" name="TextBox 29"/>
          <p:cNvSpPr txBox="1"/>
          <p:nvPr/>
        </p:nvSpPr>
        <p:spPr>
          <a:xfrm>
            <a:off x="4691464" y="2596613"/>
            <a:ext cx="4248000" cy="2244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Also …</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Sensitivity to driving model </a:t>
            </a: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Wingdings" panose="05000000000000000000" pitchFamily="2" charset="2"/>
              </a:rPr>
              <a:t> use nesting suite to drive MOGREPS-UK with ECMWF data</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A2A2A"/>
                </a:solidFill>
                <a:effectLst/>
                <a:uLnTx/>
                <a:uFillTx/>
                <a:latin typeface="Arial"/>
                <a:sym typeface="Wingdings" panose="05000000000000000000" pitchFamily="2" charset="2"/>
              </a:rPr>
              <a:t> </a:t>
            </a:r>
            <a:r>
              <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rPr>
              <a:t>                       </a:t>
            </a:r>
            <a:endPar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Wingdings" panose="05000000000000000000" pitchFamily="2" charset="2"/>
            </a:endParaRP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Wingdings" panose="05000000000000000000" pitchFamily="2" charset="2"/>
              </a:rPr>
              <a:t>Tools to assess the spread, e.g. </a:t>
            </a:r>
            <a:r>
              <a:rPr kumimoji="0" lang="en-GB" sz="1400" b="0" i="0" u="none" strike="noStrike" kern="1200" cap="none" spc="0" normalizeH="0" baseline="0" noProof="0" dirty="0" err="1" smtClean="0">
                <a:ln>
                  <a:noFill/>
                </a:ln>
                <a:solidFill>
                  <a:srgbClr val="2A2A2A"/>
                </a:solidFill>
                <a:effectLst/>
                <a:uLnTx/>
                <a:uFillTx/>
                <a:latin typeface="Arial"/>
                <a:sym typeface="Wingdings" panose="05000000000000000000" pitchFamily="2" charset="2"/>
              </a:rPr>
              <a:t>dFSS</a:t>
            </a:r>
            <a:r>
              <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rPr>
              <a:t> and SAL</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endParaRP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rPr>
              <a:t>Diagnostic tools for forecasters</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sym typeface="Wingdings" panose="05000000000000000000" pitchFamily="2" charset="2"/>
              </a:rPr>
              <a:t>For more information, see</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Arial"/>
                <a:sym typeface="Wingdings" panose="05000000000000000000" pitchFamily="2" charset="2"/>
              </a:rPr>
              <a:t>https://</a:t>
            </a:r>
            <a:r>
              <a:rPr kumimoji="0" lang="en-GB" sz="1050" b="0" i="0" u="none" strike="noStrike" kern="1200" cap="none" spc="0" normalizeH="0" baseline="0" noProof="0" dirty="0" smtClean="0">
                <a:ln>
                  <a:noFill/>
                </a:ln>
                <a:solidFill>
                  <a:srgbClr val="FF0000"/>
                </a:solidFill>
                <a:effectLst/>
                <a:uLnTx/>
                <a:uFillTx/>
                <a:latin typeface="Arial"/>
                <a:sym typeface="Wingdings" panose="05000000000000000000" pitchFamily="2" charset="2"/>
              </a:rPr>
              <a:t>code.metoffice.gov.uk/trac/rmed/wiki/pegs/ensemble_spread</a:t>
            </a:r>
          </a:p>
        </p:txBody>
      </p:sp>
      <p:sp>
        <p:nvSpPr>
          <p:cNvPr id="31" name="TextBox 30"/>
          <p:cNvSpPr txBox="1"/>
          <p:nvPr/>
        </p:nvSpPr>
        <p:spPr>
          <a:xfrm>
            <a:off x="125551" y="2211240"/>
            <a:ext cx="3101513"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Back-to-basics sensitivity tests</a:t>
            </a:r>
          </a:p>
        </p:txBody>
      </p:sp>
    </p:spTree>
    <p:extLst>
      <p:ext uri="{BB962C8B-B14F-4D97-AF65-F5344CB8AC3E}">
        <p14:creationId xmlns:p14="http://schemas.microsoft.com/office/powerpoint/2010/main" val="5422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Thank you for your attention</a:t>
            </a:r>
            <a:r>
              <a:rPr lang="en-GB" dirty="0" smtClean="0"/>
              <a:t>!</a:t>
            </a:r>
          </a:p>
          <a:p>
            <a:pPr marL="0" indent="0">
              <a:buNone/>
            </a:pPr>
            <a:endParaRPr lang="en-GB" dirty="0"/>
          </a:p>
          <a:p>
            <a:pPr marL="0" indent="0">
              <a:buNone/>
            </a:pPr>
            <a:r>
              <a:rPr lang="en-GB" dirty="0"/>
              <a:t>Any questions?</a:t>
            </a:r>
          </a:p>
          <a:p>
            <a:pPr marL="0" indent="0">
              <a:buNone/>
            </a:pPr>
            <a:r>
              <a:rPr lang="en-GB" dirty="0"/>
              <a:t>Aurore (aurore.porson@metoffice.gov.uk)</a:t>
            </a:r>
          </a:p>
          <a:p>
            <a:pPr marL="0" indent="0">
              <a:buNone/>
            </a:pPr>
            <a:r>
              <a:rPr lang="en-GB" dirty="0"/>
              <a:t>Anne (anne.mccabe@metoffice.gov.uk)</a:t>
            </a:r>
          </a:p>
          <a:p>
            <a:pPr marL="0" indent="0">
              <a:buNone/>
            </a:pPr>
            <a:endParaRPr lang="en-GB" dirty="0"/>
          </a:p>
          <a:p>
            <a:endParaRPr lang="en-GB" dirty="0"/>
          </a:p>
          <a:p>
            <a:endParaRPr lang="en-GB" dirty="0"/>
          </a:p>
        </p:txBody>
      </p:sp>
      <p:sp>
        <p:nvSpPr>
          <p:cNvPr id="3" name="Footer Placeholder 1"/>
          <p:cNvSpPr txBox="1">
            <a:spLocks/>
          </p:cNvSpPr>
          <p:nvPr/>
        </p:nvSpPr>
        <p:spPr>
          <a:xfrm>
            <a:off x="126084" y="4816901"/>
            <a:ext cx="9144000" cy="548481"/>
          </a:xfrm>
          <a:solidFill>
            <a:schemeClr val="accent6"/>
          </a:solidFill>
        </p:spPr>
        <p:txBody>
          <a:bodyPr/>
          <a:lstStyle>
            <a:defPPr>
              <a:defRPr lang="en-US"/>
            </a:defPPr>
            <a:lvl1pPr marL="0" algn="l" defTabSz="164306" rtl="0" eaLnBrk="1" latinLnBrk="0" hangingPunct="0">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kern="0" dirty="0">
                <a:solidFill>
                  <a:srgbClr val="2A2A2A"/>
                </a:solidFill>
                <a:latin typeface="Arial"/>
                <a:sym typeface="Helvetica Light"/>
              </a:rPr>
              <a:t>www.metoffice.gov.uk																									                       © Crown Copyright 2018, Met Office</a:t>
            </a:r>
          </a:p>
        </p:txBody>
      </p:sp>
    </p:spTree>
    <p:extLst>
      <p:ext uri="{BB962C8B-B14F-4D97-AF65-F5344CB8AC3E}">
        <p14:creationId xmlns:p14="http://schemas.microsoft.com/office/powerpoint/2010/main" val="117622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725" y="1472972"/>
            <a:ext cx="8210550" cy="2083262"/>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GB" sz="1800" b="0" i="1" u="none" strike="noStrike" kern="0" cap="none" spc="0" normalizeH="0" baseline="0" noProof="0" dirty="0" smtClean="0">
                <a:ln>
                  <a:noFill/>
                </a:ln>
                <a:solidFill>
                  <a:srgbClr val="2A2A2A"/>
                </a:solidFill>
                <a:effectLst/>
                <a:uLnTx/>
                <a:uFillTx/>
                <a:sym typeface="Helvetica Light"/>
              </a:rPr>
              <a:t>A) What metrics to use to determine the ensemble spread? </a:t>
            </a:r>
          </a:p>
          <a:p>
            <a:pPr marL="0" marR="0" lvl="0" indent="0" defTabSz="5842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A2A2A"/>
              </a:solidFill>
              <a:effectLst/>
              <a:uLnTx/>
              <a:uFillTx/>
              <a:sym typeface="Helvetica Light"/>
            </a:endParaRP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Standard deviation to control or ensemble mean?</a:t>
            </a: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New techniques to study spread for precipitation (</a:t>
            </a:r>
            <a:r>
              <a:rPr kumimoji="0" lang="en-GB" sz="1800" b="0" i="0" u="none" strike="noStrike" kern="0" cap="none" spc="0" normalizeH="0" baseline="0" noProof="0" dirty="0" err="1" smtClean="0">
                <a:ln>
                  <a:noFill/>
                </a:ln>
                <a:solidFill>
                  <a:srgbClr val="2A2A2A"/>
                </a:solidFill>
                <a:effectLst/>
                <a:uLnTx/>
                <a:uFillTx/>
                <a:sym typeface="Helvetica Light"/>
              </a:rPr>
              <a:t>dFSS</a:t>
            </a:r>
            <a:r>
              <a:rPr kumimoji="0" lang="en-GB" sz="1800" b="0" i="0" u="none" strike="noStrike" kern="0" cap="none" spc="0" normalizeH="0" baseline="0" noProof="0" dirty="0" smtClean="0">
                <a:ln>
                  <a:noFill/>
                </a:ln>
                <a:solidFill>
                  <a:srgbClr val="2A2A2A"/>
                </a:solidFill>
                <a:effectLst/>
                <a:uLnTx/>
                <a:uFillTx/>
                <a:sym typeface="Helvetica Light"/>
              </a:rPr>
              <a:t>, SAL, others?). </a:t>
            </a: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How do you determine spread for other non-continuous fields as clouds, fog?</a:t>
            </a:r>
          </a:p>
          <a:p>
            <a:pPr marL="0" marR="0" lvl="0" indent="0" defTabSz="5842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A2A2A"/>
              </a:solidFill>
              <a:effectLst/>
              <a:uLnTx/>
              <a:uFillTx/>
              <a:sym typeface="Helvetica Light"/>
            </a:endParaRPr>
          </a:p>
        </p:txBody>
      </p:sp>
      <p:pic>
        <p:nvPicPr>
          <p:cNvPr id="5" name="Picture 4"/>
          <p:cNvPicPr>
            <a:picLocks noChangeAspect="1"/>
          </p:cNvPicPr>
          <p:nvPr/>
        </p:nvPicPr>
        <p:blipFill>
          <a:blip r:embed="rId2"/>
          <a:stretch>
            <a:fillRect/>
          </a:stretch>
        </p:blipFill>
        <p:spPr>
          <a:xfrm>
            <a:off x="249868" y="4800406"/>
            <a:ext cx="8266892" cy="274344"/>
          </a:xfrm>
          <a:prstGeom prst="rect">
            <a:avLst/>
          </a:prstGeom>
        </p:spPr>
      </p:pic>
    </p:spTree>
    <p:extLst>
      <p:ext uri="{BB962C8B-B14F-4D97-AF65-F5344CB8AC3E}">
        <p14:creationId xmlns:p14="http://schemas.microsoft.com/office/powerpoint/2010/main" val="380199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1296" y="310895"/>
            <a:ext cx="4838467" cy="332331"/>
          </a:xfrm>
        </p:spPr>
        <p:txBody>
          <a:bodyPr>
            <a:normAutofit/>
          </a:bodyPr>
          <a:lstStyle/>
          <a:p>
            <a:r>
              <a:rPr lang="en-GB" sz="1600" dirty="0" smtClean="0">
                <a:solidFill>
                  <a:srgbClr val="0070C0"/>
                </a:solidFill>
              </a:rPr>
              <a:t>Example of metric with Impact </a:t>
            </a:r>
            <a:r>
              <a:rPr lang="en-GB" sz="1600" dirty="0">
                <a:solidFill>
                  <a:srgbClr val="0070C0"/>
                </a:solidFill>
              </a:rPr>
              <a:t>on spread</a:t>
            </a:r>
            <a:endParaRPr lang="en-GB" sz="1600" dirty="0">
              <a:solidFill>
                <a:srgbClr val="0070C0"/>
              </a:solidFill>
              <a:cs typeface="Arial"/>
            </a:endParaRPr>
          </a:p>
        </p:txBody>
      </p:sp>
      <p:sp>
        <p:nvSpPr>
          <p:cNvPr id="7" name="TextBox 6"/>
          <p:cNvSpPr txBox="1"/>
          <p:nvPr/>
        </p:nvSpPr>
        <p:spPr>
          <a:xfrm>
            <a:off x="94041" y="1706251"/>
            <a:ext cx="2070039" cy="1938992"/>
          </a:xfrm>
          <a:prstGeom prst="rect">
            <a:avLst/>
          </a:prstGeom>
          <a:noFill/>
        </p:spPr>
        <p:txBody>
          <a:bodyPr wrap="square" rtlCol="0" anchor="t">
            <a:spAutoFit/>
          </a:bodyPr>
          <a:lstStyle/>
          <a:p>
            <a:pPr defTabSz="685800"/>
            <a:r>
              <a:rPr lang="en-GB" sz="1200" dirty="0" smtClean="0">
                <a:solidFill>
                  <a:srgbClr val="2A2A2A"/>
                </a:solidFill>
                <a:latin typeface="Arial"/>
              </a:rPr>
              <a:t>The choice of which metric to use to represent the ensemble spread is important.</a:t>
            </a:r>
            <a:endParaRPr lang="en-GB" sz="1200" dirty="0">
              <a:solidFill>
                <a:srgbClr val="2A2A2A"/>
              </a:solidFill>
              <a:latin typeface="Arial"/>
            </a:endParaRPr>
          </a:p>
          <a:p>
            <a:pPr defTabSz="685800"/>
            <a:endParaRPr lang="en-GB" sz="1200" dirty="0">
              <a:solidFill>
                <a:srgbClr val="2A2A2A"/>
              </a:solidFill>
              <a:latin typeface="Arial"/>
            </a:endParaRPr>
          </a:p>
          <a:p>
            <a:pPr defTabSz="685800"/>
            <a:r>
              <a:rPr lang="en-GB" sz="1200" dirty="0">
                <a:solidFill>
                  <a:srgbClr val="2A2A2A"/>
                </a:solidFill>
                <a:latin typeface="Arial"/>
              </a:rPr>
              <a:t>Ensemble still </a:t>
            </a:r>
            <a:r>
              <a:rPr lang="en-GB" sz="1200" dirty="0" err="1">
                <a:solidFill>
                  <a:srgbClr val="2A2A2A"/>
                </a:solidFill>
                <a:latin typeface="Arial"/>
              </a:rPr>
              <a:t>underspread</a:t>
            </a:r>
            <a:r>
              <a:rPr lang="en-GB" sz="1200" dirty="0">
                <a:solidFill>
                  <a:srgbClr val="2A2A2A"/>
                </a:solidFill>
                <a:latin typeface="Arial"/>
              </a:rPr>
              <a:t> overall. </a:t>
            </a:r>
            <a:r>
              <a:rPr lang="en-GB" sz="1200" dirty="0" smtClean="0">
                <a:solidFill>
                  <a:srgbClr val="2A2A2A"/>
                </a:solidFill>
                <a:latin typeface="Arial"/>
              </a:rPr>
              <a:t>But depending on the metric, this changes with increasing lead times.</a:t>
            </a:r>
            <a:r>
              <a:rPr lang="en-GB" sz="1200" dirty="0">
                <a:solidFill>
                  <a:srgbClr val="2A2A2A"/>
                </a:solidFill>
                <a:latin typeface="Arial"/>
              </a:rPr>
              <a:t> </a:t>
            </a:r>
            <a:endParaRPr lang="en-GB" sz="1200" dirty="0">
              <a:solidFill>
                <a:srgbClr val="2A2A2A"/>
              </a:solidFill>
              <a:latin typeface="Arial"/>
              <a:cs typeface="Arial"/>
            </a:endParaRPr>
          </a:p>
          <a:p>
            <a:pPr defTabSz="685800"/>
            <a:endParaRPr lang="en-GB" sz="1200" dirty="0">
              <a:solidFill>
                <a:srgbClr val="2A2A2A"/>
              </a:solidFill>
              <a:latin typeface="Arial"/>
            </a:endParaRPr>
          </a:p>
        </p:txBody>
      </p:sp>
      <p:sp>
        <p:nvSpPr>
          <p:cNvPr id="9" name="TextBox 8"/>
          <p:cNvSpPr txBox="1"/>
          <p:nvPr/>
        </p:nvSpPr>
        <p:spPr>
          <a:xfrm>
            <a:off x="3200646" y="3633242"/>
            <a:ext cx="2022955" cy="276999"/>
          </a:xfrm>
          <a:prstGeom prst="rect">
            <a:avLst/>
          </a:prstGeom>
          <a:noFill/>
        </p:spPr>
        <p:txBody>
          <a:bodyPr wrap="square" rtlCol="0">
            <a:spAutoFit/>
          </a:bodyPr>
          <a:lstStyle/>
          <a:p>
            <a:r>
              <a:rPr lang="en-GB" sz="1200" dirty="0"/>
              <a:t>Forecast </a:t>
            </a:r>
            <a:r>
              <a:rPr lang="en-GB" sz="1200" dirty="0" smtClean="0"/>
              <a:t>range (h)</a:t>
            </a:r>
            <a:endParaRPr lang="en-GB" sz="1200" dirty="0"/>
          </a:p>
        </p:txBody>
      </p:sp>
      <p:sp>
        <p:nvSpPr>
          <p:cNvPr id="10" name="TextBox 9"/>
          <p:cNvSpPr txBox="1"/>
          <p:nvPr/>
        </p:nvSpPr>
        <p:spPr>
          <a:xfrm>
            <a:off x="6599886" y="3633243"/>
            <a:ext cx="2022955" cy="276999"/>
          </a:xfrm>
          <a:prstGeom prst="rect">
            <a:avLst/>
          </a:prstGeom>
          <a:noFill/>
        </p:spPr>
        <p:txBody>
          <a:bodyPr wrap="square" rtlCol="0">
            <a:spAutoFit/>
          </a:bodyPr>
          <a:lstStyle/>
          <a:p>
            <a:r>
              <a:rPr lang="en-GB" sz="1200" dirty="0"/>
              <a:t>Forecast </a:t>
            </a:r>
            <a:r>
              <a:rPr lang="en-GB" sz="1200" dirty="0" smtClean="0"/>
              <a:t>range (h)</a:t>
            </a:r>
            <a:endParaRPr lang="en-GB" sz="1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7259"/>
          <a:stretch/>
        </p:blipFill>
        <p:spPr>
          <a:xfrm>
            <a:off x="2119503" y="853440"/>
            <a:ext cx="3622813" cy="271272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47141"/>
          <a:stretch/>
        </p:blipFill>
        <p:spPr>
          <a:xfrm>
            <a:off x="5521187" y="847344"/>
            <a:ext cx="3622813" cy="2718816"/>
          </a:xfrm>
          <a:prstGeom prst="rect">
            <a:avLst/>
          </a:prstGeom>
        </p:spPr>
      </p:pic>
      <p:pic>
        <p:nvPicPr>
          <p:cNvPr id="2" name="Picture 1"/>
          <p:cNvPicPr>
            <a:picLocks noChangeAspect="1"/>
          </p:cNvPicPr>
          <p:nvPr/>
        </p:nvPicPr>
        <p:blipFill>
          <a:blip r:embed="rId4"/>
          <a:stretch>
            <a:fillRect/>
          </a:stretch>
        </p:blipFill>
        <p:spPr>
          <a:xfrm>
            <a:off x="334595" y="4800407"/>
            <a:ext cx="8266892" cy="274344"/>
          </a:xfrm>
          <a:prstGeom prst="rect">
            <a:avLst/>
          </a:prstGeom>
        </p:spPr>
      </p:pic>
    </p:spTree>
    <p:extLst>
      <p:ext uri="{BB962C8B-B14F-4D97-AF65-F5344CB8AC3E}">
        <p14:creationId xmlns:p14="http://schemas.microsoft.com/office/powerpoint/2010/main" val="387404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p:cNvSpPr>
          <p:nvPr/>
        </p:nvSpPr>
        <p:spPr>
          <a:xfrm>
            <a:off x="126084" y="4816901"/>
            <a:ext cx="9144000" cy="548481"/>
          </a:xfrm>
          <a:solidFill>
            <a:schemeClr val="accent6"/>
          </a:solidFill>
        </p:spPr>
        <p:txBody>
          <a:bodyPr/>
          <a:lstStyle>
            <a:defPPr>
              <a:defRPr lang="en-US"/>
            </a:defPPr>
            <a:lvl1pPr marL="0" algn="l" defTabSz="164306" rtl="0" eaLnBrk="1" latinLnBrk="0" hangingPunct="0">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64306" rtl="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2A2A2A"/>
                </a:solidFill>
                <a:effectLst/>
                <a:uLnTx/>
                <a:uFillTx/>
                <a:latin typeface="Arial"/>
                <a:ea typeface="+mn-ea"/>
                <a:cs typeface="+mn-cs"/>
                <a:sym typeface="Helvetica Light"/>
              </a:rPr>
              <a:t>www.metoffice.gov.uk																									                       © Crown Copyright 2018, Met Office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77" y="662940"/>
            <a:ext cx="5660143" cy="3764899"/>
          </a:xfrm>
          <a:prstGeom prst="rect">
            <a:avLst/>
          </a:prstGeom>
        </p:spPr>
      </p:pic>
      <p:sp>
        <p:nvSpPr>
          <p:cNvPr id="6" name="TextBox 5"/>
          <p:cNvSpPr txBox="1"/>
          <p:nvPr/>
        </p:nvSpPr>
        <p:spPr>
          <a:xfrm>
            <a:off x="4698084" y="1751076"/>
            <a:ext cx="342595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How do the 2 models compare in terms of spread?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A2A2A"/>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A2A2A"/>
                </a:solidFill>
                <a:effectLst/>
                <a:uLnTx/>
                <a:uFillTx/>
                <a:latin typeface="Arial"/>
                <a:ea typeface="+mn-ea"/>
                <a:cs typeface="+mn-cs"/>
              </a:rPr>
              <a:t>First results point towards an increase of the ensemble spread (</a:t>
            </a:r>
            <a:r>
              <a:rPr kumimoji="0" lang="en-GB" sz="1800" b="0" i="0" u="none" strike="noStrike" kern="1200" cap="none" spc="0" normalizeH="0" baseline="0" noProof="0" dirty="0" err="1">
                <a:ln>
                  <a:noFill/>
                </a:ln>
                <a:solidFill>
                  <a:srgbClr val="2A2A2A"/>
                </a:solidFill>
                <a:effectLst/>
                <a:uLnTx/>
                <a:uFillTx/>
                <a:latin typeface="Arial"/>
                <a:ea typeface="+mn-ea"/>
                <a:cs typeface="+mn-cs"/>
              </a:rPr>
              <a:t>ie</a:t>
            </a:r>
            <a:r>
              <a:rPr kumimoji="0" lang="en-GB" sz="1800" b="0" i="0" u="none" strike="noStrike" kern="1200" cap="none" spc="0" normalizeH="0" baseline="0" noProof="0" dirty="0">
                <a:ln>
                  <a:noFill/>
                </a:ln>
                <a:solidFill>
                  <a:srgbClr val="2A2A2A"/>
                </a:solidFill>
                <a:effectLst/>
                <a:uLnTx/>
                <a:uFillTx/>
                <a:latin typeface="Arial"/>
                <a:ea typeface="+mn-ea"/>
                <a:cs typeface="+mn-cs"/>
              </a:rPr>
              <a:t>, reduction in ensemble </a:t>
            </a:r>
            <a:r>
              <a:rPr kumimoji="0" lang="en-GB" sz="1800" b="0" i="0" u="none" strike="noStrike" kern="1200" cap="none" spc="0" normalizeH="0" baseline="0" noProof="0" dirty="0" err="1">
                <a:ln>
                  <a:noFill/>
                </a:ln>
                <a:solidFill>
                  <a:srgbClr val="2A2A2A"/>
                </a:solidFill>
                <a:effectLst/>
                <a:uLnTx/>
                <a:uFillTx/>
                <a:latin typeface="Arial"/>
                <a:ea typeface="+mn-ea"/>
                <a:cs typeface="+mn-cs"/>
              </a:rPr>
              <a:t>fss</a:t>
            </a:r>
            <a:r>
              <a:rPr kumimoji="0" lang="en-GB" sz="1800" b="0" i="0" u="none" strike="noStrike" kern="1200" cap="none" spc="0" normalizeH="0" baseline="0" noProof="0" dirty="0">
                <a:ln>
                  <a:noFill/>
                </a:ln>
                <a:solidFill>
                  <a:srgbClr val="2A2A2A"/>
                </a:solidFill>
                <a:effectLst/>
                <a:uLnTx/>
                <a:uFillTx/>
                <a:latin typeface="Arial"/>
                <a:ea typeface="+mn-ea"/>
                <a:cs typeface="+mn-cs"/>
              </a:rPr>
              <a:t>). </a:t>
            </a:r>
            <a:r>
              <a:rPr kumimoji="0" lang="en-GB" sz="1800" b="0" i="0" u="none" strike="noStrike" kern="1200" cap="none" spc="0" normalizeH="0" baseline="0" noProof="0" dirty="0" err="1">
                <a:ln>
                  <a:noFill/>
                </a:ln>
                <a:solidFill>
                  <a:srgbClr val="2A2A2A"/>
                </a:solidFill>
                <a:effectLst/>
                <a:uLnTx/>
                <a:uFillTx/>
                <a:latin typeface="Arial"/>
                <a:ea typeface="+mn-ea"/>
                <a:cs typeface="+mn-cs"/>
              </a:rPr>
              <a:t>Dey</a:t>
            </a:r>
            <a:r>
              <a:rPr kumimoji="0" lang="en-GB" sz="1800" b="0" i="0" u="none" strike="noStrike" kern="1200" cap="none" spc="0" normalizeH="0" baseline="0" noProof="0" dirty="0">
                <a:ln>
                  <a:noFill/>
                </a:ln>
                <a:solidFill>
                  <a:srgbClr val="2A2A2A"/>
                </a:solidFill>
                <a:effectLst/>
                <a:uLnTx/>
                <a:uFillTx/>
                <a:latin typeface="Arial"/>
                <a:ea typeface="+mn-ea"/>
                <a:cs typeface="+mn-cs"/>
              </a:rPr>
              <a:t> et al. (2014)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A2A2A"/>
              </a:solidFill>
              <a:effectLst/>
              <a:uLnTx/>
              <a:uFillTx/>
              <a:latin typeface="Arial"/>
              <a:ea typeface="+mn-ea"/>
              <a:cs typeface="+mn-cs"/>
            </a:endParaRPr>
          </a:p>
        </p:txBody>
      </p:sp>
      <p:sp>
        <p:nvSpPr>
          <p:cNvPr id="3" name="TextBox 2"/>
          <p:cNvSpPr txBox="1"/>
          <p:nvPr/>
        </p:nvSpPr>
        <p:spPr>
          <a:xfrm>
            <a:off x="2188464" y="16609"/>
            <a:ext cx="6327648" cy="646331"/>
          </a:xfrm>
          <a:prstGeom prst="rect">
            <a:avLst/>
          </a:prstGeom>
          <a:noFill/>
        </p:spPr>
        <p:txBody>
          <a:bodyPr wrap="square" rtlCol="0">
            <a:spAutoFit/>
          </a:bodyPr>
          <a:lstStyle/>
          <a:p>
            <a:r>
              <a:rPr lang="en-GB" dirty="0" smtClean="0"/>
              <a:t>Dispersion metric to represent spatial spread of the ensemble for fields as precipitation</a:t>
            </a:r>
            <a:endParaRPr lang="en-GB" dirty="0"/>
          </a:p>
        </p:txBody>
      </p:sp>
    </p:spTree>
    <p:extLst>
      <p:ext uri="{BB962C8B-B14F-4D97-AF65-F5344CB8AC3E}">
        <p14:creationId xmlns:p14="http://schemas.microsoft.com/office/powerpoint/2010/main" val="377246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457" y="1806635"/>
            <a:ext cx="8279086" cy="1530229"/>
          </a:xfrm>
          <a:prstGeom prst="rect">
            <a:avLst/>
          </a:prstGeom>
        </p:spPr>
      </p:pic>
      <p:pic>
        <p:nvPicPr>
          <p:cNvPr id="6" name="Picture 5"/>
          <p:cNvPicPr>
            <a:picLocks noChangeAspect="1"/>
          </p:cNvPicPr>
          <p:nvPr/>
        </p:nvPicPr>
        <p:blipFill>
          <a:blip r:embed="rId3"/>
          <a:stretch>
            <a:fillRect/>
          </a:stretch>
        </p:blipFill>
        <p:spPr>
          <a:xfrm>
            <a:off x="249868" y="4785892"/>
            <a:ext cx="8266892" cy="274344"/>
          </a:xfrm>
          <a:prstGeom prst="rect">
            <a:avLst/>
          </a:prstGeom>
        </p:spPr>
      </p:pic>
    </p:spTree>
    <p:extLst>
      <p:ext uri="{BB962C8B-B14F-4D97-AF65-F5344CB8AC3E}">
        <p14:creationId xmlns:p14="http://schemas.microsoft.com/office/powerpoint/2010/main" val="188953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5425" y="52078"/>
            <a:ext cx="8113812" cy="4634108"/>
            <a:chOff x="96397" y="59336"/>
            <a:chExt cx="8113812" cy="5084164"/>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32" y="59336"/>
              <a:ext cx="3086100" cy="5084164"/>
            </a:xfrm>
            <a:prstGeom prst="rect">
              <a:avLst/>
            </a:prstGeom>
          </p:spPr>
        </p:pic>
        <p:sp>
          <p:nvSpPr>
            <p:cNvPr id="18" name="TextBox 17"/>
            <p:cNvSpPr txBox="1"/>
            <p:nvPr/>
          </p:nvSpPr>
          <p:spPr>
            <a:xfrm>
              <a:off x="3605552" y="344925"/>
              <a:ext cx="4604657" cy="113107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prstClr val="black"/>
                  </a:solidFill>
                  <a:effectLst/>
                  <a:uLnTx/>
                  <a:uFillTx/>
                  <a:latin typeface="Calibri" panose="020F0502020204030204"/>
                </a:rPr>
                <a:t>Less confidence in the prediction of severe events. Spread in the organisation of the convection between the members.  </a:t>
              </a:r>
            </a:p>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smtClean="0">
                <a:ln>
                  <a:noFill/>
                </a:ln>
                <a:solidFill>
                  <a:prstClr val="black"/>
                </a:solidFill>
                <a:effectLst/>
                <a:uLnTx/>
                <a:uFillTx/>
                <a:latin typeface="Calibri" panose="020F0502020204030204"/>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prstClr val="black"/>
                  </a:solidFill>
                  <a:effectLst/>
                  <a:uLnTx/>
                  <a:uFillTx/>
                  <a:latin typeface="Calibri" panose="020F0502020204030204"/>
                </a:rPr>
                <a:t>Spatial variability (spread) between members increasing (based on the 50</a:t>
              </a:r>
              <a:r>
                <a:rPr kumimoji="0" lang="en-GB" sz="1350" b="0" i="0" u="none" strike="noStrike" kern="0" cap="none" spc="0" normalizeH="0" baseline="30000" noProof="0" dirty="0" smtClean="0">
                  <a:ln>
                    <a:noFill/>
                  </a:ln>
                  <a:solidFill>
                    <a:prstClr val="black"/>
                  </a:solidFill>
                  <a:effectLst/>
                  <a:uLnTx/>
                  <a:uFillTx/>
                  <a:latin typeface="Calibri" panose="020F0502020204030204"/>
                </a:rPr>
                <a:t>th</a:t>
              </a:r>
              <a:r>
                <a:rPr kumimoji="0" lang="en-GB" sz="1350" b="0" i="0" u="none" strike="noStrike" kern="0" cap="none" spc="0" normalizeH="0" baseline="0" noProof="0" dirty="0" smtClean="0">
                  <a:ln>
                    <a:noFill/>
                  </a:ln>
                  <a:solidFill>
                    <a:prstClr val="black"/>
                  </a:solidFill>
                  <a:effectLst/>
                  <a:uLnTx/>
                  <a:uFillTx/>
                  <a:latin typeface="Calibri" panose="020F0502020204030204"/>
                </a:rPr>
                <a:t> centile).</a:t>
              </a:r>
            </a:p>
          </p:txBody>
        </p:sp>
        <p:cxnSp>
          <p:nvCxnSpPr>
            <p:cNvPr id="19" name="Straight Arrow Connector 18"/>
            <p:cNvCxnSpPr/>
            <p:nvPr/>
          </p:nvCxnSpPr>
          <p:spPr>
            <a:xfrm flipH="1">
              <a:off x="2821781" y="728003"/>
              <a:ext cx="778293" cy="1156493"/>
            </a:xfrm>
            <a:prstGeom prst="straightConnector1">
              <a:avLst/>
            </a:prstGeom>
            <a:noFill/>
            <a:ln w="41275" cap="flat" cmpd="sng" algn="ctr">
              <a:solidFill>
                <a:srgbClr val="5B9BD5"/>
              </a:solidFill>
              <a:prstDash val="solid"/>
              <a:miter lim="800000"/>
              <a:tailEnd type="triangle"/>
            </a:ln>
            <a:effectLst/>
          </p:spPr>
        </p:cxnSp>
        <p:cxnSp>
          <p:nvCxnSpPr>
            <p:cNvPr id="20" name="Straight Arrow Connector 19"/>
            <p:cNvCxnSpPr/>
            <p:nvPr/>
          </p:nvCxnSpPr>
          <p:spPr>
            <a:xfrm>
              <a:off x="4179248" y="1569185"/>
              <a:ext cx="204892" cy="218445"/>
            </a:xfrm>
            <a:prstGeom prst="straightConnector1">
              <a:avLst/>
            </a:prstGeom>
            <a:noFill/>
            <a:ln w="41275" cap="flat" cmpd="sng" algn="ctr">
              <a:solidFill>
                <a:srgbClr val="5B9BD5"/>
              </a:solidFill>
              <a:prstDash val="solid"/>
              <a:miter lim="800000"/>
              <a:tailEnd type="triangle"/>
            </a:ln>
            <a:effectLst/>
          </p:spPr>
        </p:cxnSp>
        <p:sp>
          <p:nvSpPr>
            <p:cNvPr id="21" name="TextBox 20"/>
            <p:cNvSpPr txBox="1"/>
            <p:nvPr/>
          </p:nvSpPr>
          <p:spPr>
            <a:xfrm>
              <a:off x="96397" y="59336"/>
              <a:ext cx="7007352"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rPr>
                <a:t>What happens from Day 1 to Day 4 for a severe convective case?</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390" y="1481325"/>
              <a:ext cx="3799340" cy="3415291"/>
            </a:xfrm>
            <a:prstGeom prst="rect">
              <a:avLst/>
            </a:prstGeom>
          </p:spPr>
        </p:pic>
        <p:sp>
          <p:nvSpPr>
            <p:cNvPr id="23" name="TextBox 22"/>
            <p:cNvSpPr txBox="1"/>
            <p:nvPr/>
          </p:nvSpPr>
          <p:spPr>
            <a:xfrm>
              <a:off x="1133314" y="1795866"/>
              <a:ext cx="1196402"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smtClean="0">
                  <a:ln>
                    <a:noFill/>
                  </a:ln>
                  <a:solidFill>
                    <a:srgbClr val="FF0000"/>
                  </a:solidFill>
                  <a:effectLst/>
                  <a:uLnTx/>
                  <a:uFillTx/>
                  <a:latin typeface="Calibri" panose="020F0502020204030204"/>
                </a:rPr>
                <a:t>Control member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smtClean="0">
                  <a:ln>
                    <a:noFill/>
                  </a:ln>
                  <a:solidFill>
                    <a:srgbClr val="FF0000"/>
                  </a:solidFill>
                  <a:effectLst/>
                  <a:uLnTx/>
                  <a:uFillTx/>
                  <a:latin typeface="Calibri" panose="020F0502020204030204"/>
                </a:rPr>
                <a:t>99.9</a:t>
              </a:r>
              <a:r>
                <a:rPr kumimoji="0" lang="en-GB" sz="900" b="0" i="0" u="none" strike="noStrike" kern="0" cap="none" spc="0" normalizeH="0" baseline="30000" noProof="0" smtClean="0">
                  <a:ln>
                    <a:noFill/>
                  </a:ln>
                  <a:solidFill>
                    <a:srgbClr val="FF0000"/>
                  </a:solidFill>
                  <a:effectLst/>
                  <a:uLnTx/>
                  <a:uFillTx/>
                  <a:latin typeface="Calibri" panose="020F0502020204030204"/>
                </a:rPr>
                <a:t>th</a:t>
              </a:r>
              <a:r>
                <a:rPr kumimoji="0" lang="en-GB" sz="900" b="0" i="0" u="none" strike="noStrike" kern="0" cap="none" spc="0" normalizeH="0" baseline="0" noProof="0" smtClean="0">
                  <a:ln>
                    <a:noFill/>
                  </a:ln>
                  <a:solidFill>
                    <a:srgbClr val="FF0000"/>
                  </a:solidFill>
                  <a:effectLst/>
                  <a:uLnTx/>
                  <a:uFillTx/>
                  <a:latin typeface="Calibri" panose="020F0502020204030204"/>
                </a:rPr>
                <a:t> centile</a:t>
              </a:r>
            </a:p>
          </p:txBody>
        </p:sp>
        <p:cxnSp>
          <p:nvCxnSpPr>
            <p:cNvPr id="24" name="Straight Arrow Connector 23"/>
            <p:cNvCxnSpPr/>
            <p:nvPr/>
          </p:nvCxnSpPr>
          <p:spPr>
            <a:xfrm>
              <a:off x="2260815" y="1197244"/>
              <a:ext cx="5812" cy="1374506"/>
            </a:xfrm>
            <a:prstGeom prst="straightConnector1">
              <a:avLst/>
            </a:prstGeom>
            <a:noFill/>
            <a:ln w="9525" cap="flat" cmpd="sng" algn="ctr">
              <a:solidFill>
                <a:srgbClr val="4472C4"/>
              </a:solidFill>
              <a:prstDash val="solid"/>
              <a:round/>
              <a:headEnd type="arrow" w="med" len="med"/>
              <a:tailEnd type="arrow" w="med" len="med"/>
            </a:ln>
            <a:effectLst/>
          </p:spPr>
        </p:cxnSp>
        <p:sp>
          <p:nvSpPr>
            <p:cNvPr id="25" name="TextBox 24"/>
            <p:cNvSpPr txBox="1"/>
            <p:nvPr/>
          </p:nvSpPr>
          <p:spPr>
            <a:xfrm>
              <a:off x="1770479" y="1569184"/>
              <a:ext cx="1440500" cy="21929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smtClean="0">
                  <a:ln>
                    <a:noFill/>
                  </a:ln>
                  <a:solidFill>
                    <a:srgbClr val="0070C0"/>
                  </a:solidFill>
                  <a:effectLst/>
                  <a:uLnTx/>
                  <a:uFillTx/>
                  <a:latin typeface="Calibri" panose="020F0502020204030204"/>
                </a:rPr>
                <a:t>Ensemble spread</a:t>
              </a:r>
            </a:p>
          </p:txBody>
        </p:sp>
        <p:cxnSp>
          <p:nvCxnSpPr>
            <p:cNvPr id="26" name="Straight Arrow Connector 25"/>
            <p:cNvCxnSpPr/>
            <p:nvPr/>
          </p:nvCxnSpPr>
          <p:spPr>
            <a:xfrm>
              <a:off x="2295265" y="2955555"/>
              <a:ext cx="3338" cy="626242"/>
            </a:xfrm>
            <a:prstGeom prst="straightConnector1">
              <a:avLst/>
            </a:prstGeom>
            <a:noFill/>
            <a:ln w="9525" cap="flat" cmpd="sng" algn="ctr">
              <a:solidFill>
                <a:srgbClr val="4472C4"/>
              </a:solidFill>
              <a:prstDash val="solid"/>
              <a:round/>
              <a:headEnd type="arrow" w="med" len="med"/>
              <a:tailEnd type="arrow" w="med" len="med"/>
            </a:ln>
            <a:effectLst/>
          </p:spPr>
        </p:cxnSp>
        <p:sp>
          <p:nvSpPr>
            <p:cNvPr id="27" name="TextBox 26"/>
            <p:cNvSpPr txBox="1"/>
            <p:nvPr/>
          </p:nvSpPr>
          <p:spPr>
            <a:xfrm>
              <a:off x="1815543" y="3132755"/>
              <a:ext cx="1440500" cy="21929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825" b="0" i="0" u="none" strike="noStrike" kern="0" cap="none" spc="0" normalizeH="0" baseline="0" noProof="0" smtClean="0">
                  <a:ln>
                    <a:noFill/>
                  </a:ln>
                  <a:solidFill>
                    <a:srgbClr val="0070C0"/>
                  </a:solidFill>
                  <a:effectLst/>
                  <a:uLnTx/>
                  <a:uFillTx/>
                  <a:latin typeface="Calibri" panose="020F0502020204030204"/>
                </a:rPr>
                <a:t>Ensemble spread</a:t>
              </a:r>
            </a:p>
          </p:txBody>
        </p:sp>
        <p:sp>
          <p:nvSpPr>
            <p:cNvPr id="28" name="TextBox 27"/>
            <p:cNvSpPr txBox="1"/>
            <p:nvPr/>
          </p:nvSpPr>
          <p:spPr>
            <a:xfrm>
              <a:off x="1001766" y="2894543"/>
              <a:ext cx="1196402" cy="36933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smtClean="0">
                  <a:ln>
                    <a:noFill/>
                  </a:ln>
                  <a:solidFill>
                    <a:srgbClr val="70AD47">
                      <a:lumMod val="75000"/>
                    </a:srgbClr>
                  </a:solidFill>
                  <a:effectLst/>
                  <a:uLnTx/>
                  <a:uFillTx/>
                  <a:latin typeface="Calibri" panose="020F0502020204030204"/>
                </a:rPr>
                <a:t>Control member</a:t>
              </a:r>
            </a:p>
            <a:p>
              <a:pPr marL="0" marR="0" lvl="0" indent="0" defTabSz="6858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smtClean="0">
                  <a:ln>
                    <a:noFill/>
                  </a:ln>
                  <a:solidFill>
                    <a:srgbClr val="70AD47">
                      <a:lumMod val="75000"/>
                    </a:srgbClr>
                  </a:solidFill>
                  <a:effectLst/>
                  <a:uLnTx/>
                  <a:uFillTx/>
                  <a:latin typeface="Calibri" panose="020F0502020204030204"/>
                </a:rPr>
                <a:t>99</a:t>
              </a:r>
              <a:r>
                <a:rPr kumimoji="0" lang="en-GB" sz="900" b="0" i="0" u="none" strike="noStrike" kern="0" cap="none" spc="0" normalizeH="0" baseline="30000" noProof="0" smtClean="0">
                  <a:ln>
                    <a:noFill/>
                  </a:ln>
                  <a:solidFill>
                    <a:srgbClr val="70AD47">
                      <a:lumMod val="75000"/>
                    </a:srgbClr>
                  </a:solidFill>
                  <a:effectLst/>
                  <a:uLnTx/>
                  <a:uFillTx/>
                  <a:latin typeface="Calibri" panose="020F0502020204030204"/>
                </a:rPr>
                <a:t>th</a:t>
              </a:r>
              <a:r>
                <a:rPr kumimoji="0" lang="en-GB" sz="900" b="0" i="0" u="none" strike="noStrike" kern="0" cap="none" spc="0" normalizeH="0" baseline="0" noProof="0" smtClean="0">
                  <a:ln>
                    <a:noFill/>
                  </a:ln>
                  <a:solidFill>
                    <a:srgbClr val="70AD47">
                      <a:lumMod val="75000"/>
                    </a:srgbClr>
                  </a:solidFill>
                  <a:effectLst/>
                  <a:uLnTx/>
                  <a:uFillTx/>
                  <a:latin typeface="Calibri" panose="020F0502020204030204"/>
                </a:rPr>
                <a:t> centile</a:t>
              </a:r>
            </a:p>
          </p:txBody>
        </p:sp>
      </p:grpSp>
      <p:pic>
        <p:nvPicPr>
          <p:cNvPr id="30" name="Picture 29"/>
          <p:cNvPicPr>
            <a:picLocks noChangeAspect="1"/>
          </p:cNvPicPr>
          <p:nvPr/>
        </p:nvPicPr>
        <p:blipFill>
          <a:blip r:embed="rId4"/>
          <a:stretch>
            <a:fillRect/>
          </a:stretch>
        </p:blipFill>
        <p:spPr>
          <a:xfrm>
            <a:off x="250694" y="4799695"/>
            <a:ext cx="8266892" cy="274344"/>
          </a:xfrm>
          <a:prstGeom prst="rect">
            <a:avLst/>
          </a:prstGeom>
        </p:spPr>
      </p:pic>
    </p:spTree>
    <p:extLst>
      <p:ext uri="{BB962C8B-B14F-4D97-AF65-F5344CB8AC3E}">
        <p14:creationId xmlns:p14="http://schemas.microsoft.com/office/powerpoint/2010/main" val="212836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450" y="1286076"/>
            <a:ext cx="8210550" cy="2914258"/>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defTabSz="584200" eaLnBrk="1" fontAlgn="auto" latinLnBrk="0" hangingPunct="0">
              <a:lnSpc>
                <a:spcPct val="100000"/>
              </a:lnSpc>
              <a:spcBef>
                <a:spcPts val="0"/>
              </a:spcBef>
              <a:spcAft>
                <a:spcPts val="0"/>
              </a:spcAft>
              <a:buClrTx/>
              <a:buSzTx/>
              <a:buFontTx/>
              <a:buNone/>
              <a:tabLst/>
              <a:defRPr/>
            </a:pPr>
            <a:r>
              <a:rPr kumimoji="0" lang="en-GB" sz="1800" b="0" i="1" u="none" strike="noStrike" kern="0" cap="none" spc="0" normalizeH="0" baseline="0" noProof="0" dirty="0" smtClean="0">
                <a:ln>
                  <a:noFill/>
                </a:ln>
                <a:solidFill>
                  <a:srgbClr val="2A2A2A"/>
                </a:solidFill>
                <a:effectLst/>
                <a:uLnTx/>
                <a:uFillTx/>
                <a:sym typeface="Helvetica Light"/>
              </a:rPr>
              <a:t>C) What techniques shall we use to address the lack of spread?</a:t>
            </a:r>
          </a:p>
          <a:p>
            <a:pPr marL="0" marR="0" lvl="0" indent="0" defTabSz="5842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A2A2A"/>
              </a:solidFill>
              <a:effectLst/>
              <a:uLnTx/>
              <a:uFillTx/>
              <a:sym typeface="Helvetica Light"/>
            </a:endParaRP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Model Configurations? For example, hourly cycling/ 6-hourly configurations/</a:t>
            </a:r>
            <a:r>
              <a:rPr kumimoji="0" lang="en-GB" sz="1800" b="0" i="0" u="none" strike="noStrike" kern="0" cap="none" spc="0" normalizeH="0" baseline="0" noProof="0" dirty="0" err="1" smtClean="0">
                <a:ln>
                  <a:noFill/>
                </a:ln>
                <a:solidFill>
                  <a:srgbClr val="2A2A2A"/>
                </a:solidFill>
                <a:effectLst/>
                <a:uLnTx/>
                <a:uFillTx/>
                <a:sym typeface="Helvetica Light"/>
              </a:rPr>
              <a:t>downscaler</a:t>
            </a:r>
            <a:r>
              <a:rPr kumimoji="0" lang="en-GB" sz="1800" b="0" i="0" u="none" strike="noStrike" kern="0" cap="none" spc="0" normalizeH="0" baseline="0" noProof="0" dirty="0" smtClean="0">
                <a:ln>
                  <a:noFill/>
                </a:ln>
                <a:solidFill>
                  <a:srgbClr val="2A2A2A"/>
                </a:solidFill>
                <a:effectLst/>
                <a:uLnTx/>
                <a:uFillTx/>
                <a:sym typeface="Helvetica Light"/>
              </a:rPr>
              <a:t> ensemble</a:t>
            </a: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More stochastic parameterizations, adapted for the convective scale? </a:t>
            </a: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Testing the nature of these perturbations (</a:t>
            </a:r>
            <a:r>
              <a:rPr kumimoji="0" lang="en-GB" sz="1800" b="0" i="0" u="none" strike="noStrike" kern="0" cap="none" spc="0" normalizeH="0" baseline="0" noProof="0" dirty="0" err="1" smtClean="0">
                <a:ln>
                  <a:noFill/>
                </a:ln>
                <a:solidFill>
                  <a:srgbClr val="2A2A2A"/>
                </a:solidFill>
                <a:effectLst/>
                <a:uLnTx/>
                <a:uFillTx/>
                <a:sym typeface="Helvetica Light"/>
              </a:rPr>
              <a:t>ie</a:t>
            </a:r>
            <a:r>
              <a:rPr kumimoji="0" lang="en-GB" sz="1800" b="0" i="0" u="none" strike="noStrike" kern="0" cap="none" spc="0" normalizeH="0" baseline="0" noProof="0" dirty="0" smtClean="0">
                <a:ln>
                  <a:noFill/>
                </a:ln>
                <a:solidFill>
                  <a:srgbClr val="2A2A2A"/>
                </a:solidFill>
                <a:effectLst/>
                <a:uLnTx/>
                <a:uFillTx/>
                <a:sym typeface="Helvetica Light"/>
              </a:rPr>
              <a:t>, different DA schemes for global model or different driving models)? </a:t>
            </a:r>
          </a:p>
          <a:p>
            <a:pPr marL="342900" marR="0" lvl="0" indent="-342900" defTabSz="584200" eaLnBrk="1" fontAlgn="auto" latinLnBrk="0" hangingPunct="0">
              <a:lnSpc>
                <a:spcPct val="100000"/>
              </a:lnSpc>
              <a:spcBef>
                <a:spcPts val="0"/>
              </a:spcBef>
              <a:spcAft>
                <a:spcPts val="0"/>
              </a:spcAft>
              <a:buClrTx/>
              <a:buSzTx/>
              <a:buFont typeface="+mj-lt"/>
              <a:buAutoNum type="arabicPeriod"/>
              <a:tabLst/>
              <a:defRPr/>
            </a:pPr>
            <a:r>
              <a:rPr kumimoji="0" lang="en-GB" sz="1800" b="0" i="0" u="none" strike="noStrike" kern="0" cap="none" spc="0" normalizeH="0" baseline="0" noProof="0" dirty="0" smtClean="0">
                <a:ln>
                  <a:noFill/>
                </a:ln>
                <a:solidFill>
                  <a:srgbClr val="2A2A2A"/>
                </a:solidFill>
                <a:effectLst/>
                <a:uLnTx/>
                <a:uFillTx/>
                <a:sym typeface="Helvetica Light"/>
              </a:rPr>
              <a:t>Testing the scales of these perturbations? Upscale versus downscale cascade of perturbation growth</a:t>
            </a:r>
          </a:p>
          <a:p>
            <a:pPr marL="0" marR="0" lvl="0" indent="0" defTabSz="5842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2A2A2A"/>
              </a:solidFill>
              <a:effectLst/>
              <a:uLnTx/>
              <a:uFillTx/>
              <a:sym typeface="Helvetica Light"/>
            </a:endParaRPr>
          </a:p>
        </p:txBody>
      </p:sp>
      <p:pic>
        <p:nvPicPr>
          <p:cNvPr id="5" name="Picture 4"/>
          <p:cNvPicPr>
            <a:picLocks noChangeAspect="1"/>
          </p:cNvPicPr>
          <p:nvPr/>
        </p:nvPicPr>
        <p:blipFill>
          <a:blip r:embed="rId2"/>
          <a:stretch>
            <a:fillRect/>
          </a:stretch>
        </p:blipFill>
        <p:spPr>
          <a:xfrm>
            <a:off x="359973" y="4813447"/>
            <a:ext cx="8266892" cy="274344"/>
          </a:xfrm>
          <a:prstGeom prst="rect">
            <a:avLst/>
          </a:prstGeom>
        </p:spPr>
      </p:pic>
    </p:spTree>
    <p:extLst>
      <p:ext uri="{BB962C8B-B14F-4D97-AF65-F5344CB8AC3E}">
        <p14:creationId xmlns:p14="http://schemas.microsoft.com/office/powerpoint/2010/main" val="422131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788323"/>
            <a:ext cx="7783830" cy="623248"/>
          </a:xfrm>
        </p:spPr>
        <p:txBody>
          <a:bodyPr/>
          <a:lstStyle/>
          <a:p>
            <a:r>
              <a:rPr lang="en-GB" sz="1800" dirty="0" smtClean="0">
                <a:solidFill>
                  <a:srgbClr val="0070C0"/>
                </a:solidFill>
              </a:rPr>
              <a:t>Choose a subset of parameters from relevant </a:t>
            </a:r>
            <a:r>
              <a:rPr lang="en-GB" sz="1800" dirty="0" err="1" smtClean="0">
                <a:solidFill>
                  <a:srgbClr val="0070C0"/>
                </a:solidFill>
              </a:rPr>
              <a:t>parametrization</a:t>
            </a:r>
            <a:r>
              <a:rPr lang="en-GB" sz="1800" dirty="0" smtClean="0">
                <a:solidFill>
                  <a:srgbClr val="0070C0"/>
                </a:solidFill>
              </a:rPr>
              <a:t> schemes and vary them stochastically throughout the forecast</a:t>
            </a:r>
            <a:endParaRPr lang="en-GB" sz="1800" dirty="0">
              <a:solidFill>
                <a:srgbClr val="0070C0"/>
              </a:solidFill>
            </a:endParaRPr>
          </a:p>
        </p:txBody>
      </p:sp>
      <p:sp>
        <p:nvSpPr>
          <p:cNvPr id="4" name="Text Placeholder 3"/>
          <p:cNvSpPr>
            <a:spLocks noGrp="1"/>
          </p:cNvSpPr>
          <p:nvPr>
            <p:ph type="body" sz="quarter" idx="11"/>
          </p:nvPr>
        </p:nvSpPr>
        <p:spPr>
          <a:xfrm>
            <a:off x="625033" y="1530430"/>
            <a:ext cx="3680268" cy="3075860"/>
          </a:xfrm>
        </p:spPr>
        <p:txBody>
          <a:bodyPr/>
          <a:lstStyle/>
          <a:p>
            <a:r>
              <a:rPr lang="en-GB" sz="2000" b="1" dirty="0" smtClean="0">
                <a:solidFill>
                  <a:srgbClr val="FF0000"/>
                </a:solidFill>
              </a:rPr>
              <a:t>Advantages:</a:t>
            </a:r>
          </a:p>
          <a:p>
            <a:pPr lvl="1"/>
            <a:r>
              <a:rPr lang="en-GB" dirty="0" smtClean="0"/>
              <a:t> Addresses knowledge uncertainty in physics </a:t>
            </a:r>
            <a:r>
              <a:rPr lang="en-GB" dirty="0" err="1" smtClean="0"/>
              <a:t>parametrizations</a:t>
            </a:r>
            <a:endParaRPr lang="en-GB" dirty="0" smtClean="0"/>
          </a:p>
          <a:p>
            <a:pPr lvl="1"/>
            <a:r>
              <a:rPr lang="en-GB" dirty="0" smtClean="0"/>
              <a:t> Physically realistic tendencies</a:t>
            </a:r>
          </a:p>
          <a:p>
            <a:pPr lvl="1"/>
            <a:r>
              <a:rPr lang="en-GB" dirty="0" smtClean="0"/>
              <a:t> Conceptually simple and computationally cheap to implement</a:t>
            </a:r>
          </a:p>
          <a:p>
            <a:pPr lvl="1"/>
            <a:r>
              <a:rPr lang="en-GB" dirty="0" smtClean="0"/>
              <a:t>Can target specific physical processes</a:t>
            </a:r>
          </a:p>
          <a:p>
            <a:endParaRPr lang="en-GB" dirty="0"/>
          </a:p>
        </p:txBody>
      </p:sp>
      <p:sp>
        <p:nvSpPr>
          <p:cNvPr id="5" name="Text Placeholder 4"/>
          <p:cNvSpPr>
            <a:spLocks noGrp="1"/>
          </p:cNvSpPr>
          <p:nvPr>
            <p:ph type="body" sz="quarter" idx="13"/>
          </p:nvPr>
        </p:nvSpPr>
        <p:spPr>
          <a:xfrm>
            <a:off x="4619983" y="1541860"/>
            <a:ext cx="4050506" cy="3064430"/>
          </a:xfrm>
        </p:spPr>
        <p:txBody>
          <a:bodyPr/>
          <a:lstStyle/>
          <a:p>
            <a:r>
              <a:rPr lang="en-GB" sz="2000" b="1" dirty="0" smtClean="0">
                <a:solidFill>
                  <a:srgbClr val="FF0000"/>
                </a:solidFill>
              </a:rPr>
              <a:t>Difficulties:</a:t>
            </a:r>
          </a:p>
          <a:p>
            <a:pPr lvl="1"/>
            <a:r>
              <a:rPr lang="en-GB" dirty="0" smtClean="0"/>
              <a:t> Needs to be regularly reviewed / revised as </a:t>
            </a:r>
            <a:r>
              <a:rPr lang="en-GB" dirty="0" err="1" smtClean="0"/>
              <a:t>parametrizations</a:t>
            </a:r>
            <a:r>
              <a:rPr lang="en-GB" dirty="0" smtClean="0"/>
              <a:t> change</a:t>
            </a:r>
          </a:p>
          <a:p>
            <a:pPr lvl="1"/>
            <a:r>
              <a:rPr lang="en-GB" dirty="0" smtClean="0"/>
              <a:t> Choice of parameters and ranges can be subjective</a:t>
            </a:r>
          </a:p>
          <a:p>
            <a:pPr lvl="1"/>
            <a:r>
              <a:rPr lang="en-GB" dirty="0" smtClean="0"/>
              <a:t> Modest impact on spread and skill</a:t>
            </a:r>
          </a:p>
          <a:p>
            <a:pPr lvl="1"/>
            <a:r>
              <a:rPr lang="en-GB" dirty="0" smtClean="0"/>
              <a:t>Question of best time evolution of parameter values</a:t>
            </a:r>
          </a:p>
          <a:p>
            <a:endParaRPr lang="en-GB" dirty="0"/>
          </a:p>
        </p:txBody>
      </p:sp>
      <p:sp>
        <p:nvSpPr>
          <p:cNvPr id="6" name="Title 1"/>
          <p:cNvSpPr txBox="1">
            <a:spLocks/>
          </p:cNvSpPr>
          <p:nvPr/>
        </p:nvSpPr>
        <p:spPr>
          <a:xfrm>
            <a:off x="1999774" y="155517"/>
            <a:ext cx="6161592" cy="561692"/>
          </a:xfrm>
          <a:prstGeom prst="rect">
            <a:avLst/>
          </a:prstGeom>
        </p:spPr>
        <p:txBody>
          <a:bodyPr vert="horz" wrap="square" lIns="68580" tIns="34290" rIns="68580" bIns="34290" rtlCol="0" anchor="t" anchorCtr="0">
            <a:spAutoFit/>
          </a:bodyPr>
          <a:lstStyle/>
          <a:p>
            <a:pPr marL="0" marR="0" lvl="0" indent="0" algn="l" defTabSz="219075"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smtClean="0">
                <a:ln>
                  <a:noFill/>
                </a:ln>
                <a:solidFill>
                  <a:srgbClr val="2A2A2A"/>
                </a:solidFill>
                <a:effectLst/>
                <a:uLnTx/>
                <a:uFillTx/>
                <a:latin typeface="Arial"/>
                <a:ea typeface="+mn-ea"/>
                <a:cs typeface="+mn-cs"/>
                <a:sym typeface="Helvetica Light"/>
              </a:rPr>
              <a:t>Random Parameter Scheme</a:t>
            </a:r>
            <a:endParaRPr kumimoji="0" lang="en-GB" sz="3200" b="0" i="0" u="none" strike="noStrike" kern="0" cap="none" spc="0" normalizeH="0" baseline="0" noProof="0" dirty="0">
              <a:ln>
                <a:noFill/>
              </a:ln>
              <a:solidFill>
                <a:srgbClr val="2A2A2A"/>
              </a:solidFill>
              <a:effectLst/>
              <a:uLnTx/>
              <a:uFillTx/>
              <a:latin typeface="Arial"/>
              <a:ea typeface="+mn-ea"/>
              <a:cs typeface="+mn-cs"/>
              <a:sym typeface="Helvetica Light"/>
            </a:endParaRPr>
          </a:p>
        </p:txBody>
      </p:sp>
      <p:pic>
        <p:nvPicPr>
          <p:cNvPr id="3" name="Picture 2"/>
          <p:cNvPicPr>
            <a:picLocks noChangeAspect="1"/>
          </p:cNvPicPr>
          <p:nvPr/>
        </p:nvPicPr>
        <p:blipFill>
          <a:blip r:embed="rId3"/>
          <a:stretch>
            <a:fillRect/>
          </a:stretch>
        </p:blipFill>
        <p:spPr>
          <a:xfrm>
            <a:off x="26833" y="4725149"/>
            <a:ext cx="9056208" cy="414564"/>
          </a:xfrm>
          <a:prstGeom prst="rect">
            <a:avLst/>
          </a:prstGeom>
        </p:spPr>
      </p:pic>
    </p:spTree>
    <p:extLst>
      <p:ext uri="{BB962C8B-B14F-4D97-AF65-F5344CB8AC3E}">
        <p14:creationId xmlns:p14="http://schemas.microsoft.com/office/powerpoint/2010/main" val="164554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pic>
        <p:nvPicPr>
          <p:cNvPr id="1026" name="Picture 2"/>
          <p:cNvPicPr>
            <a:picLocks noChangeAspect="1" noChangeArrowheads="1"/>
          </p:cNvPicPr>
          <p:nvPr/>
        </p:nvPicPr>
        <p:blipFill>
          <a:blip r:embed="rId3" cstate="print"/>
          <a:srcRect/>
          <a:stretch>
            <a:fillRect/>
          </a:stretch>
        </p:blipFill>
        <p:spPr bwMode="auto">
          <a:xfrm>
            <a:off x="1041083" y="999620"/>
            <a:ext cx="7119937" cy="3938139"/>
          </a:xfrm>
          <a:prstGeom prst="rect">
            <a:avLst/>
          </a:prstGeom>
          <a:noFill/>
          <a:ln w="9525">
            <a:noFill/>
            <a:miter lim="800000"/>
            <a:headEnd/>
            <a:tailEnd/>
          </a:ln>
          <a:effectLst/>
        </p:spPr>
      </p:pic>
      <p:sp>
        <p:nvSpPr>
          <p:cNvPr id="5" name="TextBox 4"/>
          <p:cNvSpPr txBox="1"/>
          <p:nvPr/>
        </p:nvSpPr>
        <p:spPr>
          <a:xfrm>
            <a:off x="1897380" y="57048"/>
            <a:ext cx="7246620" cy="1006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2A2A2A"/>
                </a:solidFill>
                <a:effectLst/>
                <a:uLnTx/>
                <a:uFillTx/>
                <a:latin typeface="Arial"/>
                <a:ea typeface="+mn-ea"/>
                <a:cs typeface="+mn-cs"/>
                <a:sym typeface="Helvetica Light"/>
              </a:rPr>
              <a:t>Parameters are chosen to target uncertainty at the small scales</a:t>
            </a:r>
          </a:p>
        </p:txBody>
      </p:sp>
    </p:spTree>
    <p:extLst>
      <p:ext uri="{BB962C8B-B14F-4D97-AF65-F5344CB8AC3E}">
        <p14:creationId xmlns:p14="http://schemas.microsoft.com/office/powerpoint/2010/main" val="37994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2_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41_osag_mogrepsuk_v2" id="{D3FB0384-2EEA-4636-A47D-C1C4D4EA45EB}" vid="{D87DFA2F-FFCF-41D7-B7C9-A5B07E0BA944}"/>
    </a:ext>
  </a:extLst>
</a:theme>
</file>

<file path=ppt/theme/theme3.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rnwp_eps_ii_working_task_barcelona_2018" id="{BACD9703-EAC3-4F13-91AC-DA5813CF35FF}" vid="{AB46BCA4-7DA3-44A9-89DC-8061188F6A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1.Met Office PowerPoint Template</Template>
  <TotalTime>1683</TotalTime>
  <Words>570</Words>
  <Application>Microsoft Office PowerPoint</Application>
  <PresentationFormat>On-screen Show (16:9)</PresentationFormat>
  <Paragraphs>106</Paragraphs>
  <Slides>12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Helvetica Light</vt:lpstr>
      <vt:lpstr>Times New Roman</vt:lpstr>
      <vt:lpstr>Wingdings</vt:lpstr>
      <vt:lpstr>Office Theme</vt:lpstr>
      <vt:lpstr>2_Office Theme</vt:lpstr>
      <vt:lpstr>Met Office PowerPoint Template</vt:lpstr>
      <vt:lpstr>Ensemble spread</vt:lpstr>
      <vt:lpstr>PowerPoint Presentation</vt:lpstr>
      <vt:lpstr>Example of metric with Impact on spread</vt:lpstr>
      <vt:lpstr>PowerPoint Presentation</vt:lpstr>
      <vt:lpstr>PowerPoint Presentation</vt:lpstr>
      <vt:lpstr>PowerPoint Presentation</vt:lpstr>
      <vt:lpstr>PowerPoint Presentation</vt:lpstr>
      <vt:lpstr>Choose a subset of parameters from relevant parametrization schemes and vary them stochastically throughout the forecast</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Km-Scale Ensemble Simulations over Singapore</dc:title>
  <dc:creator>Porson, Aurore</dc:creator>
  <cp:lastModifiedBy>Porson, Aurore</cp:lastModifiedBy>
  <cp:revision>72</cp:revision>
  <cp:lastPrinted>2018-11-07T10:41:19Z</cp:lastPrinted>
  <dcterms:created xsi:type="dcterms:W3CDTF">2018-03-27T10:43:02Z</dcterms:created>
  <dcterms:modified xsi:type="dcterms:W3CDTF">2018-11-21T10:10:35Z</dcterms:modified>
</cp:coreProperties>
</file>